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2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77" r:id="rId22"/>
    <p:sldId id="280" r:id="rId23"/>
    <p:sldId id="282" r:id="rId24"/>
    <p:sldId id="281" r:id="rId25"/>
    <p:sldId id="283" r:id="rId26"/>
    <p:sldId id="284" r:id="rId27"/>
    <p:sldId id="285" r:id="rId28"/>
    <p:sldId id="286" r:id="rId29"/>
    <p:sldId id="287" r:id="rId30"/>
    <p:sldId id="288" r:id="rId31"/>
    <p:sldId id="263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04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90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8254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138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0588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136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46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35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21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13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72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62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26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70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2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95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3380B-0B64-41C4-A008-22A585C943D2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EC79FE-1FD9-4932-99EE-D173F5C17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06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Ischemická choroba srdeční a infarkt myokardu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12977" y="5720984"/>
            <a:ext cx="3555023" cy="530347"/>
          </a:xfrm>
        </p:spPr>
        <p:txBody>
          <a:bodyPr/>
          <a:lstStyle/>
          <a:p>
            <a:r>
              <a:rPr lang="cs-CZ" dirty="0" smtClean="0"/>
              <a:t>Klára </a:t>
            </a:r>
            <a:r>
              <a:rPr lang="cs-CZ" dirty="0" err="1"/>
              <a:t>Boxanová</a:t>
            </a:r>
            <a:r>
              <a:rPr lang="cs-CZ" dirty="0"/>
              <a:t>, Petr Širc</a:t>
            </a:r>
          </a:p>
        </p:txBody>
      </p:sp>
    </p:spTree>
    <p:extLst>
      <p:ext uri="{BB962C8B-B14F-4D97-AF65-F5344CB8AC3E}">
        <p14:creationId xmlns:p14="http://schemas.microsoft.com/office/powerpoint/2010/main" val="322118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AIM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3" y="2590343"/>
            <a:ext cx="4313237" cy="2864763"/>
          </a:xfrm>
        </p:spPr>
      </p:pic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5" y="2595161"/>
            <a:ext cx="4313238" cy="2839253"/>
          </a:xfrm>
        </p:spPr>
      </p:pic>
    </p:spTree>
    <p:extLst>
      <p:ext uri="{BB962C8B-B14F-4D97-AF65-F5344CB8AC3E}">
        <p14:creationId xmlns:p14="http://schemas.microsoft.com/office/powerpoint/2010/main" val="298911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Infarkt myokardu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b="1" dirty="0" smtClean="0"/>
                  <a:t>Transmurální (QIM, STEMI)</a:t>
                </a:r>
              </a:p>
              <a:p>
                <a:r>
                  <a:rPr lang="cs-CZ" dirty="0" smtClean="0"/>
                  <a:t>Alespoň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cs-CZ" dirty="0" smtClean="0"/>
                  <a:t> tloušťky stěny myokardu, &gt; 25mm</a:t>
                </a:r>
              </a:p>
              <a:p>
                <a:r>
                  <a:rPr lang="cs-CZ" dirty="0" smtClean="0"/>
                  <a:t>Vznik při trombotickém uzávěr koronární arterie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1273" t="-8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b="1" dirty="0" smtClean="0"/>
                  <a:t>Netransmurální (</a:t>
                </a:r>
                <a:r>
                  <a:rPr lang="cs-CZ" b="1" dirty="0" err="1" smtClean="0"/>
                  <a:t>subendokraniální</a:t>
                </a:r>
                <a:r>
                  <a:rPr lang="cs-CZ" b="1" dirty="0" smtClean="0"/>
                  <a:t>, NSTEMI)</a:t>
                </a:r>
              </a:p>
              <a:p>
                <a:r>
                  <a:rPr lang="cs-CZ" dirty="0" smtClean="0"/>
                  <a:t>Vnitřní třetina až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 stěny LK</a:t>
                </a:r>
              </a:p>
              <a:p>
                <a:r>
                  <a:rPr lang="cs-CZ" dirty="0" smtClean="0"/>
                  <a:t>Kolaterály nebo neúplný uzávěr, příp. kratší ischemie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1273" t="-9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048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Rizikové faktory pro vznik IM</a:t>
            </a:r>
            <a:br>
              <a:rPr lang="cs-CZ" dirty="0" smtClean="0"/>
            </a:br>
            <a:r>
              <a:rPr lang="cs-CZ" sz="2700" dirty="0"/>
              <a:t>Rizikové faktory , které vedou k rozvoji aterosklerózy a poškození cévní stěny: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Ovlivnitelné</a:t>
            </a:r>
          </a:p>
          <a:p>
            <a:r>
              <a:rPr lang="cs-CZ" dirty="0" smtClean="0"/>
              <a:t>Nadváha</a:t>
            </a:r>
          </a:p>
          <a:p>
            <a:r>
              <a:rPr lang="cs-CZ" dirty="0" smtClean="0"/>
              <a:t>poruchy </a:t>
            </a:r>
            <a:r>
              <a:rPr lang="cs-CZ" dirty="0"/>
              <a:t>metabolismu </a:t>
            </a:r>
            <a:r>
              <a:rPr lang="cs-CZ" dirty="0" smtClean="0"/>
              <a:t>tuků</a:t>
            </a:r>
          </a:p>
          <a:p>
            <a:r>
              <a:rPr lang="cs-CZ" dirty="0" smtClean="0"/>
              <a:t>Cukrovka</a:t>
            </a:r>
          </a:p>
          <a:p>
            <a:r>
              <a:rPr lang="cs-CZ" dirty="0" smtClean="0"/>
              <a:t>vysoký </a:t>
            </a:r>
            <a:r>
              <a:rPr lang="cs-CZ" dirty="0"/>
              <a:t>krevní </a:t>
            </a:r>
            <a:r>
              <a:rPr lang="cs-CZ" dirty="0" smtClean="0"/>
              <a:t>tlak</a:t>
            </a:r>
          </a:p>
          <a:p>
            <a:r>
              <a:rPr lang="cs-CZ" dirty="0" smtClean="0"/>
              <a:t>Kouření</a:t>
            </a:r>
          </a:p>
          <a:p>
            <a:r>
              <a:rPr lang="cs-CZ" dirty="0" smtClean="0"/>
              <a:t>nedostatek pohybu</a:t>
            </a:r>
          </a:p>
          <a:p>
            <a:r>
              <a:rPr lang="cs-CZ" dirty="0" smtClean="0"/>
              <a:t>stres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Neovlivnitelné</a:t>
            </a:r>
          </a:p>
          <a:p>
            <a:r>
              <a:rPr lang="cs-CZ" dirty="0" smtClean="0"/>
              <a:t>Dědičnost</a:t>
            </a:r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pohlaví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52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Pohybová aktivita a IM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Dříve byla KR, sekundární a terciární prevence </a:t>
            </a:r>
            <a:r>
              <a:rPr lang="cs-CZ" dirty="0" smtClean="0"/>
              <a:t>využívaná </a:t>
            </a:r>
            <a:r>
              <a:rPr lang="cs-CZ" dirty="0" smtClean="0"/>
              <a:t>pouze u pacientů po nekomplikovaném IM</a:t>
            </a:r>
          </a:p>
          <a:p>
            <a:r>
              <a:rPr lang="cs-CZ" dirty="0" smtClean="0"/>
              <a:t>Dnes se využívá pro všechna KVO</a:t>
            </a:r>
          </a:p>
          <a:p>
            <a:r>
              <a:rPr lang="cs-CZ" dirty="0" smtClean="0"/>
              <a:t>Kardiovaskulární rehabilitace se svými tréninkovými programy, edukací o vhodných pohybových aktivitách a poradenství v oblasti </a:t>
            </a:r>
            <a:r>
              <a:rPr lang="cs-CZ" dirty="0"/>
              <a:t>sekundární a terciární prevence se jeví jako nejúčinnější prostředek k pozitivnímu ovlivnění kvality života nemocných a tím ke zlepšení jejich nezávislosti a podpory sociální integrace</a:t>
            </a:r>
          </a:p>
        </p:txBody>
      </p:sp>
    </p:spTree>
    <p:extLst>
      <p:ext uri="{BB962C8B-B14F-4D97-AF65-F5344CB8AC3E}">
        <p14:creationId xmlns:p14="http://schemas.microsoft.com/office/powerpoint/2010/main" val="234711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Kardiovaskulární rehabilitace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Celý proces KR zahrnuje:</a:t>
            </a:r>
          </a:p>
          <a:p>
            <a:r>
              <a:rPr lang="cs-CZ" dirty="0" smtClean="0"/>
              <a:t> </a:t>
            </a:r>
            <a:r>
              <a:rPr lang="cs-CZ" dirty="0"/>
              <a:t>signifikantní zlepšení aerobní </a:t>
            </a:r>
            <a:r>
              <a:rPr lang="cs-CZ" dirty="0" smtClean="0"/>
              <a:t>kapacity</a:t>
            </a:r>
          </a:p>
          <a:p>
            <a:r>
              <a:rPr lang="cs-CZ" dirty="0" smtClean="0"/>
              <a:t>psychologickou </a:t>
            </a:r>
            <a:r>
              <a:rPr lang="cs-CZ" dirty="0"/>
              <a:t>adaptaci na průběh </a:t>
            </a:r>
            <a:r>
              <a:rPr lang="cs-CZ" dirty="0" smtClean="0"/>
              <a:t>onemocnění</a:t>
            </a:r>
          </a:p>
          <a:p>
            <a:r>
              <a:rPr lang="cs-CZ" dirty="0" smtClean="0"/>
              <a:t>základ </a:t>
            </a:r>
            <a:r>
              <a:rPr lang="cs-CZ" dirty="0"/>
              <a:t>pro dlouhodobou změnu v pohybových návycích a životním </a:t>
            </a:r>
            <a:r>
              <a:rPr lang="cs-CZ" dirty="0" smtClean="0"/>
              <a:t>stylu</a:t>
            </a:r>
          </a:p>
          <a:p>
            <a:r>
              <a:rPr lang="cs-CZ" dirty="0" smtClean="0"/>
              <a:t>udržování </a:t>
            </a:r>
            <a:r>
              <a:rPr lang="cs-CZ" dirty="0"/>
              <a:t>funkční nezávislosti na druhých osobách po co nejdelší období chronického onemocnění</a:t>
            </a:r>
          </a:p>
        </p:txBody>
      </p:sp>
    </p:spTree>
    <p:extLst>
      <p:ext uri="{BB962C8B-B14F-4D97-AF65-F5344CB8AC3E}">
        <p14:creationId xmlns:p14="http://schemas.microsoft.com/office/powerpoint/2010/main" val="39863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nemocných po 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Rehabilitační proces se zpravidla dělí na čtyři </a:t>
            </a:r>
            <a:r>
              <a:rPr lang="cs-CZ" dirty="0" smtClean="0"/>
              <a:t>fáze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I. fáze – nemocniční </a:t>
            </a:r>
            <a:r>
              <a:rPr lang="cs-CZ" dirty="0" smtClean="0"/>
              <a:t>rehabilitace, zabránění </a:t>
            </a:r>
            <a:r>
              <a:rPr lang="cs-CZ" dirty="0" err="1" smtClean="0"/>
              <a:t>dekondice</a:t>
            </a:r>
            <a:r>
              <a:rPr lang="cs-CZ" dirty="0" smtClean="0"/>
              <a:t>, </a:t>
            </a:r>
            <a:r>
              <a:rPr lang="cs-CZ" dirty="0" err="1"/>
              <a:t>trombembolickým</a:t>
            </a:r>
            <a:r>
              <a:rPr lang="cs-CZ" dirty="0"/>
              <a:t> komplikacím a připravit nemocného k návratu k běžným denním </a:t>
            </a:r>
            <a:r>
              <a:rPr lang="cs-CZ" dirty="0" smtClean="0"/>
              <a:t>aktivitám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• II. fáze – časná posthospitalizační </a:t>
            </a:r>
            <a:r>
              <a:rPr lang="cs-CZ" dirty="0" smtClean="0"/>
              <a:t>rehabilitace, začít </a:t>
            </a:r>
            <a:r>
              <a:rPr lang="cs-CZ" dirty="0"/>
              <a:t>co nejdříve po </a:t>
            </a:r>
            <a:r>
              <a:rPr lang="cs-CZ" dirty="0" smtClean="0"/>
              <a:t>propuštění </a:t>
            </a:r>
            <a:r>
              <a:rPr lang="cs-CZ" dirty="0"/>
              <a:t>s délkou trvání do 3 měsíců. Pokládá se za rozhodující pro navození potřebných změn životního stylu a dodržování zásad sekundární </a:t>
            </a:r>
            <a:r>
              <a:rPr lang="cs-CZ" dirty="0" smtClean="0"/>
              <a:t>prevence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III. fáze – období stabilizace. Začíná v době stabilizace klinického nálezu, klade se důraz na vytrvalostní trénink a </a:t>
            </a:r>
            <a:r>
              <a:rPr lang="cs-CZ" dirty="0" smtClean="0"/>
              <a:t>pokračování </a:t>
            </a:r>
            <a:r>
              <a:rPr lang="cs-CZ" dirty="0"/>
              <a:t>ve změnách životního </a:t>
            </a:r>
            <a:r>
              <a:rPr lang="cs-CZ" dirty="0" smtClean="0"/>
              <a:t>stylu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IV. fáze – udržovací. Pacient pokračuje v dodržování zásad předchozích aktivit s minimální odbornou kontrolou. Samozřejmě za předpokladu trvalé stabilizace zdravotního stavu</a:t>
            </a:r>
          </a:p>
        </p:txBody>
      </p:sp>
    </p:spTree>
    <p:extLst>
      <p:ext uri="{BB962C8B-B14F-4D97-AF65-F5344CB8AC3E}">
        <p14:creationId xmlns:p14="http://schemas.microsoft.com/office/powerpoint/2010/main" val="311869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2135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Vliv pravidelného cvičení na organismus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430867"/>
              </p:ext>
            </p:extLst>
          </p:nvPr>
        </p:nvGraphicFramePr>
        <p:xfrm>
          <a:off x="2589213" y="1403797"/>
          <a:ext cx="89154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38">
                <a:tc>
                  <a:txBody>
                    <a:bodyPr/>
                    <a:lstStyle/>
                    <a:p>
                      <a:r>
                        <a:rPr lang="cs-CZ" dirty="0" smtClean="0"/>
                        <a:t>Kardiologické: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Metabolické: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38"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Snížení klidové a zátěžové frekvence 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Redukce nadváhy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692"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Snížení klidových i zátěžových hodnot krevního tlaku 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nadváhy Zvýšená glukózová tolerance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1999">
                <a:tc>
                  <a:txBody>
                    <a:bodyPr/>
                    <a:lstStyle/>
                    <a:p>
                      <a:r>
                        <a:rPr lang="cs-CZ" dirty="0" smtClean="0"/>
                        <a:t>tlaku Snížení požadavků kyslíkové spotřeby myokardu při </a:t>
                      </a:r>
                      <a:r>
                        <a:rPr lang="cs-CZ" dirty="0" err="1" smtClean="0"/>
                        <a:t>submaximálních</a:t>
                      </a:r>
                      <a:r>
                        <a:rPr lang="cs-CZ" dirty="0" smtClean="0"/>
                        <a:t> hodnotách fyzické aktivity 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Zlepšení lipidového profilu 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38">
                <a:tc>
                  <a:txBody>
                    <a:bodyPr/>
                    <a:lstStyle/>
                    <a:p>
                      <a:r>
                        <a:rPr lang="cs-CZ" dirty="0" smtClean="0"/>
                        <a:t>Zvýšení plazmatického objemu 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profilu Změny životního stylu 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38">
                <a:tc>
                  <a:txBody>
                    <a:bodyPr/>
                    <a:lstStyle/>
                    <a:p>
                      <a:r>
                        <a:rPr lang="cs-CZ" dirty="0" smtClean="0"/>
                        <a:t>Zvýšení kontraktility myokardu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Snížená pravděpodobnost kouření 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538">
                <a:tc>
                  <a:txBody>
                    <a:bodyPr/>
                    <a:lstStyle/>
                    <a:p>
                      <a:r>
                        <a:rPr lang="cs-CZ" dirty="0" smtClean="0"/>
                        <a:t>Zvýšení periferního žilního tonu 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kouření Možná redukce stresu 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38">
                <a:tc>
                  <a:txBody>
                    <a:bodyPr/>
                    <a:lstStyle/>
                    <a:p>
                      <a:r>
                        <a:rPr lang="cs-CZ" dirty="0" smtClean="0"/>
                        <a:t>Změny </a:t>
                      </a:r>
                      <a:r>
                        <a:rPr lang="cs-CZ" dirty="0" err="1" smtClean="0"/>
                        <a:t>fybrinolytického</a:t>
                      </a:r>
                      <a:r>
                        <a:rPr lang="cs-CZ" dirty="0" smtClean="0"/>
                        <a:t> systému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Krátkodobé snížení chuti k jídlu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692">
                <a:tc>
                  <a:txBody>
                    <a:bodyPr/>
                    <a:lstStyle/>
                    <a:p>
                      <a:r>
                        <a:rPr lang="cs-CZ" dirty="0" smtClean="0"/>
                        <a:t>systému Zvýšení na endotelu závislé dilatace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93845">
                <a:tc>
                  <a:txBody>
                    <a:bodyPr/>
                    <a:lstStyle/>
                    <a:p>
                      <a:r>
                        <a:rPr lang="cs-CZ" dirty="0" smtClean="0"/>
                        <a:t>Pravděpodobné zvýšení koronárního průtoku a </a:t>
                      </a:r>
                      <a:r>
                        <a:rPr lang="cs-CZ" dirty="0" err="1" smtClean="0"/>
                        <a:t>density</a:t>
                      </a:r>
                      <a:r>
                        <a:rPr lang="cs-CZ" dirty="0" smtClean="0"/>
                        <a:t> myokardiálních kapilár 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596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Většina rehabilitačních programů je organizována 3× týdně po dobu 2–3 </a:t>
            </a:r>
            <a:r>
              <a:rPr lang="cs-CZ" dirty="0" smtClean="0"/>
              <a:t>měsíců</a:t>
            </a:r>
          </a:p>
          <a:p>
            <a:r>
              <a:rPr lang="cs-CZ" dirty="0" smtClean="0"/>
              <a:t>Cvičební </a:t>
            </a:r>
            <a:r>
              <a:rPr lang="cs-CZ" dirty="0"/>
              <a:t>jednotka se skládá z fáze zahřívací, vlastního aerobního cvičení a na závěr z relaxační </a:t>
            </a:r>
            <a:r>
              <a:rPr lang="cs-CZ" dirty="0" smtClean="0"/>
              <a:t>části</a:t>
            </a:r>
          </a:p>
          <a:p>
            <a:r>
              <a:rPr lang="cs-CZ" dirty="0" smtClean="0"/>
              <a:t>Celková </a:t>
            </a:r>
            <a:r>
              <a:rPr lang="cs-CZ" dirty="0"/>
              <a:t>doba cvičební jednotky je asi 60 </a:t>
            </a:r>
            <a:r>
              <a:rPr lang="cs-CZ" dirty="0" smtClean="0"/>
              <a:t>minut</a:t>
            </a:r>
          </a:p>
          <a:p>
            <a:r>
              <a:rPr lang="cs-CZ" dirty="0" smtClean="0"/>
              <a:t>Před </a:t>
            </a:r>
            <a:r>
              <a:rPr lang="cs-CZ" dirty="0"/>
              <a:t>jejím zahájením je třeba zjistit hodnoty TK a TF a zeptat se nemocného na subjektivní potíže (stenokardie, dušnost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 </a:t>
            </a:r>
            <a:r>
              <a:rPr lang="cs-CZ" dirty="0"/>
              <a:t>Hodnoty TK a pulzu je třeba sledovat i v průběhu aerobní zátěže a bezprostředně po ní, u osob s vyšším rizikem nebo arytmiemi je vhodné napojení na monitor</a:t>
            </a:r>
          </a:p>
        </p:txBody>
      </p:sp>
    </p:spTree>
    <p:extLst>
      <p:ext uri="{BB962C8B-B14F-4D97-AF65-F5344CB8AC3E}">
        <p14:creationId xmlns:p14="http://schemas.microsoft.com/office/powerpoint/2010/main" val="88826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průběhu 4.–6. týdne by měla být provedena bicyklová </a:t>
            </a:r>
            <a:r>
              <a:rPr lang="cs-CZ" dirty="0" err="1"/>
              <a:t>ergometrie</a:t>
            </a:r>
            <a:r>
              <a:rPr lang="cs-CZ" dirty="0"/>
              <a:t> a od jejího výsledku se odvíjí další tréninková </a:t>
            </a:r>
            <a:r>
              <a:rPr lang="cs-CZ" dirty="0" smtClean="0"/>
              <a:t>doporučení </a:t>
            </a:r>
          </a:p>
          <a:p>
            <a:r>
              <a:rPr lang="cs-CZ" dirty="0" smtClean="0"/>
              <a:t>Je </a:t>
            </a:r>
            <a:r>
              <a:rPr lang="cs-CZ" dirty="0"/>
              <a:t>třeba zdůrazňovat přednost vytrvalostního tréninku před ostatními pohybovými </a:t>
            </a:r>
            <a:r>
              <a:rPr lang="cs-CZ" dirty="0" smtClean="0"/>
              <a:t>aktivitami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Intenzita </a:t>
            </a:r>
            <a:r>
              <a:rPr lang="cs-CZ" dirty="0"/>
              <a:t>a frekvence zátěže se řídí stejnými zásadami jako u organizovaného rehabilitačního </a:t>
            </a:r>
            <a:r>
              <a:rPr lang="cs-CZ" dirty="0" smtClean="0"/>
              <a:t>programu</a:t>
            </a:r>
          </a:p>
          <a:p>
            <a:r>
              <a:rPr lang="cs-CZ" dirty="0" smtClean="0"/>
              <a:t>Nemocní </a:t>
            </a:r>
            <a:r>
              <a:rPr lang="cs-CZ" dirty="0"/>
              <a:t>by se měli vyhnout aktivitám, při kterých jsou vystaveni větší emoční </a:t>
            </a:r>
            <a:r>
              <a:rPr lang="cs-CZ" dirty="0" smtClean="0"/>
              <a:t>zátěži</a:t>
            </a:r>
          </a:p>
          <a:p>
            <a:r>
              <a:rPr lang="cs-CZ" dirty="0" smtClean="0"/>
              <a:t> </a:t>
            </a:r>
            <a:r>
              <a:rPr lang="cs-CZ" dirty="0"/>
              <a:t>Nemocní, u kterých se v průběhu domácího rehabilitačního programu objeví stenokardie, by měli být bez prodlení odeslání na kardiologické pracoviště</a:t>
            </a:r>
          </a:p>
        </p:txBody>
      </p:sp>
    </p:spTree>
    <p:extLst>
      <p:ext uri="{BB962C8B-B14F-4D97-AF65-F5344CB8AC3E}">
        <p14:creationId xmlns:p14="http://schemas.microsoft.com/office/powerpoint/2010/main" val="260824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Vytrvalostní trénink</a:t>
            </a:r>
            <a:r>
              <a:rPr lang="cs-CZ" dirty="0"/>
              <a:t>: důležitost aerobní kapacity při predikci rizika různých onemocnění, Zvýšení o 1 MET (relativně malý přírůstek dosažitelný u většiny jedinců) souvisí s velkým (10–25%) zlepšením šancí na přežití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Vhodný intervalový trénink v poměru 1:2</a:t>
            </a:r>
          </a:p>
          <a:p>
            <a:pPr marL="0" indent="0">
              <a:buNone/>
            </a:pPr>
            <a:r>
              <a:rPr lang="cs-CZ" b="1" dirty="0"/>
              <a:t>O</a:t>
            </a:r>
            <a:r>
              <a:rPr lang="cs-CZ" b="1" dirty="0" smtClean="0"/>
              <a:t>dporový trénink</a:t>
            </a:r>
            <a:r>
              <a:rPr lang="cs-CZ" dirty="0" smtClean="0"/>
              <a:t>: </a:t>
            </a:r>
            <a:r>
              <a:rPr lang="cs-CZ" dirty="0"/>
              <a:t>pozitivní vliv na hypertenzi, </a:t>
            </a:r>
            <a:r>
              <a:rPr lang="cs-CZ" dirty="0" err="1"/>
              <a:t>hyperlipidémii</a:t>
            </a:r>
            <a:r>
              <a:rPr lang="cs-CZ" dirty="0"/>
              <a:t>, diabetes a </a:t>
            </a:r>
            <a:r>
              <a:rPr lang="cs-CZ" dirty="0" smtClean="0"/>
              <a:t>obezitu, pozitivní </a:t>
            </a:r>
            <a:r>
              <a:rPr lang="cs-CZ" dirty="0"/>
              <a:t>vliv na metabolismus kostí a na udržení pozitivní bilance </a:t>
            </a:r>
            <a:r>
              <a:rPr lang="cs-CZ" dirty="0" smtClean="0"/>
              <a:t>kalcia</a:t>
            </a:r>
          </a:p>
          <a:p>
            <a:r>
              <a:rPr lang="cs-CZ" dirty="0" smtClean="0"/>
              <a:t>Zařazujeme jej po 4-6 tréninkových jednotkách od zahájení cyklu KR. Provedeme 1RM.</a:t>
            </a:r>
          </a:p>
          <a:p>
            <a:r>
              <a:rPr lang="cs-CZ" dirty="0" smtClean="0"/>
              <a:t>Na </a:t>
            </a:r>
            <a:r>
              <a:rPr lang="cs-CZ" dirty="0"/>
              <a:t>základě těchto zjištění považují AHA, ACSM,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Cardiovascular</a:t>
            </a:r>
            <a:r>
              <a:rPr lang="cs-CZ" dirty="0"/>
              <a:t> and </a:t>
            </a:r>
            <a:r>
              <a:rPr lang="cs-CZ" dirty="0" err="1"/>
              <a:t>Pulmonary</a:t>
            </a:r>
            <a:r>
              <a:rPr lang="cs-CZ" dirty="0"/>
              <a:t> </a:t>
            </a:r>
            <a:r>
              <a:rPr lang="cs-CZ" dirty="0" err="1"/>
              <a:t>Rehabilitation</a:t>
            </a:r>
            <a:r>
              <a:rPr lang="cs-CZ" dirty="0"/>
              <a:t>, a </a:t>
            </a:r>
            <a:r>
              <a:rPr lang="cs-CZ" dirty="0" err="1"/>
              <a:t>Surgeon</a:t>
            </a:r>
            <a:r>
              <a:rPr lang="cs-CZ" dirty="0"/>
              <a:t> </a:t>
            </a:r>
            <a:r>
              <a:rPr lang="cs-CZ" dirty="0" err="1"/>
              <a:t>General's</a:t>
            </a:r>
            <a:r>
              <a:rPr lang="cs-CZ" dirty="0"/>
              <a:t> Report on </a:t>
            </a:r>
            <a:r>
              <a:rPr lang="cs-CZ" dirty="0" err="1"/>
              <a:t>Physical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and </a:t>
            </a:r>
            <a:r>
              <a:rPr lang="cs-CZ" dirty="0" err="1"/>
              <a:t>Health</a:t>
            </a:r>
            <a:r>
              <a:rPr lang="cs-CZ" dirty="0"/>
              <a:t> v současnosti odporový trénink za nezastupitelnou součást tréninkových nebo rehabilitačních </a:t>
            </a:r>
            <a:r>
              <a:rPr lang="cs-CZ" dirty="0" smtClean="0"/>
              <a:t>programů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16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ICHS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Ischemie = nepoměr mezi potřebou a dodávkou kyslíku</a:t>
            </a:r>
          </a:p>
          <a:p>
            <a:pPr lvl="1"/>
            <a:r>
              <a:rPr lang="cs-CZ" dirty="0"/>
              <a:t>Hypertrofie levé komory myokardu</a:t>
            </a:r>
          </a:p>
          <a:p>
            <a:pPr lvl="2"/>
            <a:r>
              <a:rPr lang="cs-CZ" dirty="0"/>
              <a:t>↑ potřeba kyslíku</a:t>
            </a:r>
          </a:p>
          <a:p>
            <a:pPr lvl="1"/>
            <a:r>
              <a:rPr lang="cs-CZ" dirty="0"/>
              <a:t>Tvorba aterosklerotických plátů</a:t>
            </a:r>
          </a:p>
          <a:p>
            <a:pPr lvl="2"/>
            <a:r>
              <a:rPr lang="cs-CZ" dirty="0"/>
              <a:t>↓ okysličení myokardu</a:t>
            </a:r>
          </a:p>
          <a:p>
            <a:r>
              <a:rPr lang="cs-CZ" dirty="0"/>
              <a:t>Postihuje koronární tepny srdce</a:t>
            </a:r>
          </a:p>
          <a:p>
            <a:r>
              <a:rPr lang="cs-CZ" dirty="0"/>
              <a:t>Symptomy</a:t>
            </a:r>
          </a:p>
          <a:p>
            <a:pPr lvl="1"/>
            <a:r>
              <a:rPr lang="cs-CZ" dirty="0"/>
              <a:t>Angina pectoris,</a:t>
            </a:r>
          </a:p>
          <a:p>
            <a:r>
              <a:rPr lang="cs-CZ" dirty="0"/>
              <a:t>Diagnostika</a:t>
            </a:r>
          </a:p>
          <a:p>
            <a:pPr lvl="1"/>
            <a:r>
              <a:rPr lang="cs-CZ" dirty="0" err="1"/>
              <a:t>Koronarografie</a:t>
            </a:r>
            <a:r>
              <a:rPr lang="cs-CZ" dirty="0"/>
              <a:t> (RTG + kontrastní látka)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300" y="2543175"/>
            <a:ext cx="438150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74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Individualizace tréninkového plánu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Na základě výsledků klinického vyšetření a úvodního zhodnocení před zahájením celého cyklu KR </a:t>
            </a:r>
            <a:r>
              <a:rPr lang="cs-CZ" dirty="0" smtClean="0"/>
              <a:t>by měl pacient dostat doporučení:</a:t>
            </a:r>
          </a:p>
          <a:p>
            <a:r>
              <a:rPr lang="cs-CZ" dirty="0" smtClean="0"/>
              <a:t>cíl </a:t>
            </a:r>
            <a:r>
              <a:rPr lang="cs-CZ" dirty="0"/>
              <a:t>tréninku (např. zlepšení zátěžové kapacity a tolerance, svalové </a:t>
            </a:r>
            <a:r>
              <a:rPr lang="cs-CZ" dirty="0" smtClean="0"/>
              <a:t>síly)</a:t>
            </a:r>
          </a:p>
          <a:p>
            <a:r>
              <a:rPr lang="cs-CZ" dirty="0" smtClean="0"/>
              <a:t>typ </a:t>
            </a:r>
            <a:r>
              <a:rPr lang="cs-CZ" dirty="0"/>
              <a:t>tréninku (např. aerobní trénink, odporový </a:t>
            </a:r>
            <a:r>
              <a:rPr lang="cs-CZ" dirty="0" smtClean="0"/>
              <a:t>trénink)</a:t>
            </a:r>
          </a:p>
          <a:p>
            <a:r>
              <a:rPr lang="cs-CZ" dirty="0" smtClean="0"/>
              <a:t>způsoby </a:t>
            </a:r>
            <a:r>
              <a:rPr lang="cs-CZ" dirty="0"/>
              <a:t>zátěže (bicyklový ergometr, běhátko, veslovací trenažér, </a:t>
            </a:r>
            <a:r>
              <a:rPr lang="cs-CZ" dirty="0" err="1"/>
              <a:t>Nordic</a:t>
            </a:r>
            <a:r>
              <a:rPr lang="cs-CZ" dirty="0"/>
              <a:t> </a:t>
            </a:r>
            <a:r>
              <a:rPr lang="cs-CZ" dirty="0" err="1"/>
              <a:t>Walking</a:t>
            </a:r>
            <a:r>
              <a:rPr lang="cs-CZ" dirty="0"/>
              <a:t>; odporový trénink za využití závaží a elastických pásů, posilovacích </a:t>
            </a:r>
            <a:r>
              <a:rPr lang="cs-CZ" dirty="0" smtClean="0"/>
              <a:t>strojů)</a:t>
            </a:r>
          </a:p>
          <a:p>
            <a:r>
              <a:rPr lang="cs-CZ" dirty="0" smtClean="0"/>
              <a:t>tréninkové </a:t>
            </a:r>
            <a:r>
              <a:rPr lang="cs-CZ" dirty="0"/>
              <a:t>modality (kontinuální trénink, intervalový </a:t>
            </a:r>
            <a:r>
              <a:rPr lang="cs-CZ" dirty="0" smtClean="0"/>
              <a:t>trénink)</a:t>
            </a:r>
          </a:p>
          <a:p>
            <a:r>
              <a:rPr lang="cs-CZ" dirty="0" smtClean="0"/>
              <a:t>intenzitu </a:t>
            </a:r>
            <a:r>
              <a:rPr lang="cs-CZ" dirty="0"/>
              <a:t>tréninku (např., % </a:t>
            </a:r>
            <a:r>
              <a:rPr lang="cs-CZ" dirty="0" err="1"/>
              <a:t>TFmax</a:t>
            </a:r>
            <a:r>
              <a:rPr lang="cs-CZ" dirty="0"/>
              <a:t>.% pVO2; % 1-RM pro odporový </a:t>
            </a:r>
            <a:r>
              <a:rPr lang="cs-CZ" dirty="0" smtClean="0"/>
              <a:t>trénink)</a:t>
            </a:r>
          </a:p>
          <a:p>
            <a:r>
              <a:rPr lang="cs-CZ" dirty="0" smtClean="0"/>
              <a:t>délku </a:t>
            </a:r>
            <a:r>
              <a:rPr lang="cs-CZ" dirty="0"/>
              <a:t>tréninku (trvání tréninkové jednotky [např. 30–60 min.] a celého cyklu KR pod odbornou supervizí [např. 3–6 </a:t>
            </a:r>
            <a:r>
              <a:rPr lang="cs-CZ" dirty="0" smtClean="0"/>
              <a:t>měsíců]</a:t>
            </a:r>
          </a:p>
          <a:p>
            <a:r>
              <a:rPr lang="cs-CZ" dirty="0" smtClean="0"/>
              <a:t>frekvenci </a:t>
            </a:r>
            <a:r>
              <a:rPr lang="cs-CZ" dirty="0"/>
              <a:t>tréninkových jednotek týdně.</a:t>
            </a:r>
          </a:p>
        </p:txBody>
      </p:sp>
    </p:spTree>
    <p:extLst>
      <p:ext uri="{BB962C8B-B14F-4D97-AF65-F5344CB8AC3E}">
        <p14:creationId xmlns:p14="http://schemas.microsoft.com/office/powerpoint/2010/main" val="300721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trénink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997953"/>
              </p:ext>
            </p:extLst>
          </p:nvPr>
        </p:nvGraphicFramePr>
        <p:xfrm>
          <a:off x="2589213" y="2133600"/>
          <a:ext cx="8915400" cy="367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týden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vzdálenost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poznámka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400m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5min (klidná chůze)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2x denně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800m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10min (klidná chůze)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2x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denně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1200m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20min- 5min přestávka, opakovat 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1x denně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1500m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20min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1x denně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2000m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30min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2x denně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3000m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35-40min</a:t>
                      </a:r>
                      <a:endParaRPr lang="cs-CZ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1x denně</a:t>
                      </a:r>
                      <a:endParaRPr lang="cs-CZ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70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Intervenční tréninkový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</a:t>
            </a:r>
            <a:r>
              <a:rPr lang="cs-CZ" dirty="0" smtClean="0"/>
              <a:t>mbulance kardiovaskulární </a:t>
            </a:r>
            <a:r>
              <a:rPr lang="cs-CZ" dirty="0"/>
              <a:t>rehabilitace na Interní kardiologické klinice FN Brno v tzv. II. fázi </a:t>
            </a:r>
            <a:endParaRPr lang="cs-CZ" dirty="0" smtClean="0"/>
          </a:p>
          <a:p>
            <a:r>
              <a:rPr lang="cs-CZ" dirty="0" smtClean="0"/>
              <a:t>Délka programu 8 týdnů, 3x týdně, TJ v délce 100min</a:t>
            </a:r>
          </a:p>
          <a:p>
            <a:r>
              <a:rPr lang="cs-CZ" dirty="0" smtClean="0"/>
              <a:t>Zahřívací </a:t>
            </a:r>
            <a:r>
              <a:rPr lang="cs-CZ" dirty="0"/>
              <a:t>fáze („</a:t>
            </a:r>
            <a:r>
              <a:rPr lang="cs-CZ" dirty="0" err="1"/>
              <a:t>warm</a:t>
            </a:r>
            <a:r>
              <a:rPr lang="cs-CZ" dirty="0"/>
              <a:t> up“) jako prevence </a:t>
            </a:r>
            <a:r>
              <a:rPr lang="cs-CZ" dirty="0" err="1"/>
              <a:t>muskuloskeletálního</a:t>
            </a:r>
            <a:r>
              <a:rPr lang="cs-CZ" dirty="0"/>
              <a:t> poškození (15 </a:t>
            </a:r>
            <a:r>
              <a:rPr lang="cs-CZ" dirty="0" smtClean="0"/>
              <a:t>minut)</a:t>
            </a:r>
          </a:p>
          <a:p>
            <a:r>
              <a:rPr lang="cs-CZ" dirty="0" smtClean="0"/>
              <a:t>Dále </a:t>
            </a:r>
            <a:r>
              <a:rPr lang="cs-CZ" dirty="0"/>
              <a:t>z vlastního aerobního tréninku na bicyklovém </a:t>
            </a:r>
            <a:r>
              <a:rPr lang="cs-CZ" dirty="0" smtClean="0"/>
              <a:t>ergometru, </a:t>
            </a:r>
            <a:r>
              <a:rPr lang="cs-CZ" dirty="0"/>
              <a:t>běhátku </a:t>
            </a:r>
            <a:r>
              <a:rPr lang="cs-CZ" dirty="0" smtClean="0"/>
              <a:t>a </a:t>
            </a:r>
            <a:r>
              <a:rPr lang="cs-CZ" dirty="0"/>
              <a:t>veslovacím trenažéru </a:t>
            </a:r>
            <a:r>
              <a:rPr lang="cs-CZ" dirty="0" smtClean="0"/>
              <a:t>v </a:t>
            </a:r>
            <a:r>
              <a:rPr lang="cs-CZ" dirty="0"/>
              <a:t>délce 60 </a:t>
            </a:r>
            <a:r>
              <a:rPr lang="cs-CZ" dirty="0" smtClean="0"/>
              <a:t>minut</a:t>
            </a:r>
          </a:p>
          <a:p>
            <a:r>
              <a:rPr lang="cs-CZ" dirty="0" smtClean="0"/>
              <a:t>odporového </a:t>
            </a:r>
            <a:r>
              <a:rPr lang="cs-CZ" dirty="0"/>
              <a:t>tréninku na posilovacím přístroji </a:t>
            </a:r>
            <a:r>
              <a:rPr lang="cs-CZ" dirty="0" smtClean="0"/>
              <a:t>v </a:t>
            </a:r>
            <a:r>
              <a:rPr lang="cs-CZ" dirty="0"/>
              <a:t>délce maximálně 10 minut.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závěr byla zařazena relaxační fáze („</a:t>
            </a:r>
            <a:r>
              <a:rPr lang="cs-CZ" dirty="0" err="1"/>
              <a:t>cool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“) v délce 15 minut, zakončující tréninkovou jednotku jako preventivní aspekt z hlediska rizika </a:t>
            </a:r>
            <a:r>
              <a:rPr lang="cs-CZ" dirty="0" err="1"/>
              <a:t>pozátěžových</a:t>
            </a:r>
            <a:r>
              <a:rPr lang="cs-CZ" dirty="0"/>
              <a:t> arytmií a hypotenze. </a:t>
            </a:r>
            <a:endParaRPr lang="cs-CZ" dirty="0" smtClean="0"/>
          </a:p>
          <a:p>
            <a:r>
              <a:rPr lang="cs-CZ" dirty="0" smtClean="0"/>
              <a:t>Intenzita </a:t>
            </a:r>
            <a:r>
              <a:rPr lang="cs-CZ" dirty="0"/>
              <a:t>tréninku byla stanovena na základě výsledků SE, a to hodnotou TTF v oblasti ANP a maximálního výkonu v oblasti ANP. Pohybovala se tedy v rozmezí 50–80 % pVO2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V průběhu tréninku byl pravidelně monitorován krevní tlak, tepová 40 frekvence a byly sledovány subjektivní pocity pacientů.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86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Intervenční tréninkový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 studie bylo zařazeno 106 pacientů</a:t>
            </a:r>
          </a:p>
          <a:p>
            <a:r>
              <a:rPr lang="cs-CZ" dirty="0" smtClean="0"/>
              <a:t>pacienti </a:t>
            </a:r>
            <a:r>
              <a:rPr lang="cs-CZ" dirty="0"/>
              <a:t>po akutním infarktu myokardu přední stěny (IM PS), akutním infarktu myokardu dolní stěny (IM DS), s minimální myokardiální lézí (MML) a s nestabilní anginou pectoris (NAP), kteří podstoupili perkutánní koronární intervenci (PCI), kardiochirurgickou intervenci (CABG), anebo byl zvolen konzervativní postup léčby</a:t>
            </a:r>
            <a:r>
              <a:rPr lang="cs-CZ" dirty="0" smtClean="0"/>
              <a:t>.</a:t>
            </a:r>
          </a:p>
          <a:p>
            <a:r>
              <a:rPr lang="cs-CZ" dirty="0"/>
              <a:t>Doba od vzniku akutní koronární příhody (nestabilní angina pectoris nebo akutní infarkt myokardu) do zahájení tréninkového programu byla 35 ± 8 dní, u nemocných po aortokoronárním bypassu 50 ± 16 dní. </a:t>
            </a:r>
            <a:endParaRPr lang="cs-CZ" dirty="0" smtClean="0"/>
          </a:p>
          <a:p>
            <a:r>
              <a:rPr lang="cs-CZ" dirty="0"/>
              <a:t>Všichni pacienti byli léčeni betablokátory, ACE inhibitory nebo </a:t>
            </a:r>
            <a:r>
              <a:rPr lang="cs-CZ" dirty="0" err="1"/>
              <a:t>sartany</a:t>
            </a:r>
            <a:r>
              <a:rPr lang="cs-CZ" dirty="0"/>
              <a:t>, </a:t>
            </a:r>
            <a:r>
              <a:rPr lang="cs-CZ" dirty="0" err="1"/>
              <a:t>statiny</a:t>
            </a:r>
            <a:r>
              <a:rPr lang="cs-CZ" dirty="0"/>
              <a:t> a duální </a:t>
            </a:r>
            <a:r>
              <a:rPr lang="cs-CZ" dirty="0" err="1"/>
              <a:t>antiagregační</a:t>
            </a:r>
            <a:r>
              <a:rPr lang="cs-CZ" dirty="0"/>
              <a:t> terapií. Léčba nebyla v průběhu intervenčního tréninkového programu upravována.</a:t>
            </a:r>
          </a:p>
        </p:txBody>
      </p:sp>
    </p:spTree>
    <p:extLst>
      <p:ext uri="{BB962C8B-B14F-4D97-AF65-F5344CB8AC3E}">
        <p14:creationId xmlns:p14="http://schemas.microsoft.com/office/powerpoint/2010/main" val="243193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TJ(24x </a:t>
            </a:r>
            <a:r>
              <a:rPr lang="cs-CZ" dirty="0" err="1" smtClean="0"/>
              <a:t>max</a:t>
            </a:r>
            <a:r>
              <a:rPr lang="cs-CZ" dirty="0" smtClean="0"/>
              <a:t> 100min)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Warm</a:t>
            </a:r>
            <a:r>
              <a:rPr lang="cs-CZ" dirty="0" smtClean="0"/>
              <a:t> up fáze (15min)</a:t>
            </a:r>
          </a:p>
          <a:p>
            <a:r>
              <a:rPr lang="cs-CZ" dirty="0" err="1" smtClean="0"/>
              <a:t>Byciklový</a:t>
            </a:r>
            <a:r>
              <a:rPr lang="cs-CZ" dirty="0" smtClean="0"/>
              <a:t> ergometr (25min)</a:t>
            </a:r>
          </a:p>
          <a:p>
            <a:r>
              <a:rPr lang="cs-CZ" dirty="0" smtClean="0"/>
              <a:t>Běhátko (20min)</a:t>
            </a:r>
          </a:p>
          <a:p>
            <a:r>
              <a:rPr lang="cs-CZ" dirty="0" smtClean="0"/>
              <a:t>Veslovací trenažer (15min) </a:t>
            </a:r>
          </a:p>
          <a:p>
            <a:r>
              <a:rPr lang="cs-CZ" dirty="0" smtClean="0"/>
              <a:t>Odporová fáze (15min)</a:t>
            </a:r>
          </a:p>
          <a:p>
            <a:r>
              <a:rPr lang="cs-CZ" dirty="0" err="1" smtClean="0"/>
              <a:t>Cool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 fáze (10min)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6 TJ- </a:t>
            </a:r>
            <a:r>
              <a:rPr lang="cs-CZ" dirty="0" err="1" smtClean="0"/>
              <a:t>bycikový</a:t>
            </a:r>
            <a:r>
              <a:rPr lang="cs-CZ" dirty="0" smtClean="0"/>
              <a:t> ergometr-adaptace, stanovení tréninkového zatížení</a:t>
            </a:r>
          </a:p>
          <a:p>
            <a:r>
              <a:rPr lang="cs-CZ" dirty="0" err="1" smtClean="0"/>
              <a:t>Bycikl</a:t>
            </a:r>
            <a:r>
              <a:rPr lang="cs-CZ" dirty="0" smtClean="0"/>
              <a:t>+ běhátko- začátek 4-6km/hod, navýšení intenzity: sklon o 1-8%</a:t>
            </a:r>
          </a:p>
          <a:p>
            <a:r>
              <a:rPr lang="cs-CZ" dirty="0" smtClean="0"/>
              <a:t>Veslo- po 6 TJ, forma intervalová 4x3 min zátěže s 1min pauzou</a:t>
            </a:r>
          </a:p>
          <a:p>
            <a:r>
              <a:rPr lang="cs-CZ" dirty="0"/>
              <a:t>Odporový trénink- po 6TJ, 1RM, 50 % 1-RM s 1–3 sériemi po 8–10 opakováních 3 základních cviků („</a:t>
            </a:r>
            <a:r>
              <a:rPr lang="cs-CZ" dirty="0" err="1"/>
              <a:t>bench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“, extenze v kolenním kloubu a „</a:t>
            </a:r>
            <a:r>
              <a:rPr lang="cs-CZ" dirty="0" err="1"/>
              <a:t>pull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“).</a:t>
            </a:r>
          </a:p>
        </p:txBody>
      </p:sp>
    </p:spTree>
    <p:extLst>
      <p:ext uri="{BB962C8B-B14F-4D97-AF65-F5344CB8AC3E}">
        <p14:creationId xmlns:p14="http://schemas.microsoft.com/office/powerpoint/2010/main" val="34416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Intervenční tréninkový program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Výsledky:</a:t>
            </a:r>
          </a:p>
          <a:p>
            <a:r>
              <a:rPr lang="cs-CZ" dirty="0" smtClean="0"/>
              <a:t>snížení </a:t>
            </a:r>
            <a:r>
              <a:rPr lang="cs-CZ" dirty="0"/>
              <a:t>klidové hodnoty tepové frekvence (TF), systolického (TKS) i diastolického (TKD) krevního tlaku. Změny však nedosáhly statistické </a:t>
            </a:r>
            <a:r>
              <a:rPr lang="cs-CZ" dirty="0" smtClean="0"/>
              <a:t>významnosti.</a:t>
            </a:r>
          </a:p>
          <a:p>
            <a:r>
              <a:rPr lang="cs-CZ" dirty="0" smtClean="0"/>
              <a:t>Byl </a:t>
            </a:r>
            <a:r>
              <a:rPr lang="cs-CZ" dirty="0"/>
              <a:t>nalezen signifikantní rozdíl v hodnotách PT, pVO2, EV a WANP naměřených před tréninkem a po něm v rámci celého souboru </a:t>
            </a:r>
            <a:r>
              <a:rPr lang="cs-CZ" dirty="0" smtClean="0"/>
              <a:t>stejně </a:t>
            </a:r>
            <a:r>
              <a:rPr lang="cs-CZ" dirty="0"/>
              <a:t>tak jako ve skupině mužů a žen samostatně </a:t>
            </a:r>
            <a:endParaRPr lang="cs-CZ" dirty="0" smtClean="0"/>
          </a:p>
          <a:p>
            <a:r>
              <a:rPr lang="cs-CZ" dirty="0" smtClean="0"/>
              <a:t>Po </a:t>
            </a:r>
            <a:r>
              <a:rPr lang="cs-CZ" dirty="0"/>
              <a:t>tréninku se signifikantně zvýšily hodnoty daných parametrů.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2491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719845"/>
          </a:xfrm>
        </p:spPr>
        <p:txBody>
          <a:bodyPr>
            <a:normAutofit fontScale="90000"/>
          </a:bodyPr>
          <a:lstStyle/>
          <a:p>
            <a:r>
              <a:rPr lang="cs-CZ" sz="1800" b="1" dirty="0"/>
              <a:t>Superior </a:t>
            </a:r>
            <a:r>
              <a:rPr lang="cs-CZ" sz="1800" b="1" dirty="0" err="1"/>
              <a:t>Cardiovascular</a:t>
            </a:r>
            <a:r>
              <a:rPr lang="cs-CZ" sz="1800" b="1" dirty="0"/>
              <a:t> </a:t>
            </a:r>
            <a:r>
              <a:rPr lang="cs-CZ" sz="1800" b="1" dirty="0" err="1"/>
              <a:t>Effect</a:t>
            </a:r>
            <a:r>
              <a:rPr lang="cs-CZ" sz="1800" b="1" dirty="0"/>
              <a:t> </a:t>
            </a:r>
            <a:r>
              <a:rPr lang="cs-CZ" sz="1800" b="1" dirty="0" err="1"/>
              <a:t>of</a:t>
            </a:r>
            <a:r>
              <a:rPr lang="cs-CZ" sz="1800" b="1" dirty="0"/>
              <a:t> Aerobic Interval </a:t>
            </a:r>
            <a:r>
              <a:rPr lang="cs-CZ" sz="1800" b="1" dirty="0" err="1"/>
              <a:t>Training</a:t>
            </a:r>
            <a:r>
              <a:rPr lang="cs-CZ" sz="1800" b="1" dirty="0"/>
              <a:t> Versus </a:t>
            </a:r>
            <a:r>
              <a:rPr lang="cs-CZ" sz="1800" b="1" dirty="0" err="1"/>
              <a:t>Moderate</a:t>
            </a:r>
            <a:r>
              <a:rPr lang="cs-CZ" sz="1800" b="1" dirty="0"/>
              <a:t> </a:t>
            </a:r>
            <a:r>
              <a:rPr lang="cs-CZ" sz="1800" b="1" dirty="0" err="1"/>
              <a:t>Continuous</a:t>
            </a:r>
            <a:r>
              <a:rPr lang="cs-CZ" sz="1800" b="1" dirty="0"/>
              <a:t> </a:t>
            </a:r>
            <a:r>
              <a:rPr lang="cs-CZ" sz="1800" b="1" dirty="0" err="1"/>
              <a:t>Training</a:t>
            </a:r>
            <a:r>
              <a:rPr lang="cs-CZ" sz="1800" b="1" dirty="0"/>
              <a:t> in </a:t>
            </a:r>
            <a:r>
              <a:rPr lang="cs-CZ" sz="1800" b="1" dirty="0" err="1"/>
              <a:t>Heart</a:t>
            </a:r>
            <a:r>
              <a:rPr lang="cs-CZ" sz="1800" b="1" dirty="0"/>
              <a:t> </a:t>
            </a:r>
            <a:r>
              <a:rPr lang="cs-CZ" sz="1800" b="1" dirty="0" err="1"/>
              <a:t>Failure</a:t>
            </a:r>
            <a:r>
              <a:rPr lang="cs-CZ" sz="1800" b="1" dirty="0"/>
              <a:t> </a:t>
            </a:r>
            <a:r>
              <a:rPr lang="cs-CZ" sz="1800" b="1" dirty="0" err="1"/>
              <a:t>Patients</a:t>
            </a:r>
            <a:r>
              <a:rPr lang="cs-CZ" sz="1800" b="1" dirty="0"/>
              <a:t> </a:t>
            </a:r>
            <a:r>
              <a:rPr lang="cs-CZ" sz="1800" dirty="0"/>
              <a:t>A </a:t>
            </a:r>
            <a:r>
              <a:rPr lang="cs-CZ" sz="1800" dirty="0" err="1"/>
              <a:t>Randomized</a:t>
            </a:r>
            <a:r>
              <a:rPr lang="cs-CZ" sz="1800" dirty="0"/>
              <a:t> Study</a:t>
            </a:r>
            <a:r>
              <a:rPr lang="cs-CZ" sz="1600" dirty="0"/>
              <a:t>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Ulrik </a:t>
            </a:r>
            <a:r>
              <a:rPr lang="cs-CZ" sz="1600" dirty="0" err="1"/>
              <a:t>Wisløff</a:t>
            </a:r>
            <a:r>
              <a:rPr lang="cs-CZ" sz="1600" dirty="0"/>
              <a:t>, PhD; </a:t>
            </a:r>
            <a:r>
              <a:rPr lang="cs-CZ" sz="1600" dirty="0" err="1"/>
              <a:t>Asbjørn</a:t>
            </a:r>
            <a:r>
              <a:rPr lang="cs-CZ" sz="1600" dirty="0"/>
              <a:t> </a:t>
            </a:r>
            <a:r>
              <a:rPr lang="cs-CZ" sz="1600" dirty="0" err="1"/>
              <a:t>Støylen</a:t>
            </a:r>
            <a:r>
              <a:rPr lang="cs-CZ" sz="1600" dirty="0"/>
              <a:t>, MD, PhD; Jan P. </a:t>
            </a:r>
            <a:r>
              <a:rPr lang="cs-CZ" sz="1600" dirty="0" err="1"/>
              <a:t>Loennechen</a:t>
            </a:r>
            <a:r>
              <a:rPr lang="cs-CZ" sz="1600" dirty="0"/>
              <a:t>, MD, PhD; </a:t>
            </a:r>
            <a:r>
              <a:rPr lang="cs-CZ" sz="1600" dirty="0" err="1"/>
              <a:t>Morten</a:t>
            </a:r>
            <a:r>
              <a:rPr lang="cs-CZ" sz="1600" dirty="0"/>
              <a:t> </a:t>
            </a:r>
            <a:r>
              <a:rPr lang="cs-CZ" sz="1600" dirty="0" err="1"/>
              <a:t>Bruvold</a:t>
            </a:r>
            <a:r>
              <a:rPr lang="cs-CZ" sz="1600" dirty="0"/>
              <a:t>, </a:t>
            </a:r>
            <a:r>
              <a:rPr lang="cs-CZ" sz="1600" dirty="0" err="1"/>
              <a:t>MSc</a:t>
            </a:r>
            <a:r>
              <a:rPr lang="cs-CZ" sz="1600" dirty="0"/>
              <a:t>; </a:t>
            </a:r>
            <a:r>
              <a:rPr lang="cs-CZ" sz="1600" dirty="0" err="1"/>
              <a:t>Øivind</a:t>
            </a:r>
            <a:r>
              <a:rPr lang="cs-CZ" sz="1600" dirty="0"/>
              <a:t> </a:t>
            </a:r>
            <a:r>
              <a:rPr lang="cs-CZ" sz="1600" dirty="0" err="1"/>
              <a:t>Rognmo</a:t>
            </a:r>
            <a:r>
              <a:rPr lang="cs-CZ" sz="1600" dirty="0"/>
              <a:t>, </a:t>
            </a:r>
            <a:r>
              <a:rPr lang="cs-CZ" sz="1600" dirty="0" err="1"/>
              <a:t>MSc</a:t>
            </a:r>
            <a:r>
              <a:rPr lang="cs-CZ" sz="1600" dirty="0"/>
              <a:t>; Per </a:t>
            </a:r>
            <a:r>
              <a:rPr lang="cs-CZ" sz="1600" dirty="0" err="1"/>
              <a:t>Magnus</a:t>
            </a:r>
            <a:r>
              <a:rPr lang="cs-CZ" sz="1600" dirty="0"/>
              <a:t> </a:t>
            </a:r>
            <a:r>
              <a:rPr lang="cs-CZ" sz="1600" dirty="0" err="1"/>
              <a:t>Haram</a:t>
            </a:r>
            <a:r>
              <a:rPr lang="cs-CZ" sz="1600" dirty="0"/>
              <a:t>, MD, PhD; </a:t>
            </a:r>
            <a:r>
              <a:rPr lang="cs-CZ" sz="1600" dirty="0" err="1"/>
              <a:t>Arnt</a:t>
            </a:r>
            <a:r>
              <a:rPr lang="cs-CZ" sz="1600" dirty="0"/>
              <a:t> Erik </a:t>
            </a:r>
            <a:r>
              <a:rPr lang="cs-CZ" sz="1600" dirty="0" err="1"/>
              <a:t>Tjønna</a:t>
            </a:r>
            <a:r>
              <a:rPr lang="cs-CZ" sz="1600" dirty="0"/>
              <a:t>, </a:t>
            </a:r>
            <a:r>
              <a:rPr lang="cs-CZ" sz="1600" dirty="0" err="1"/>
              <a:t>MSc</a:t>
            </a:r>
            <a:r>
              <a:rPr lang="cs-CZ" sz="1600" dirty="0"/>
              <a:t>; Jan </a:t>
            </a:r>
            <a:r>
              <a:rPr lang="cs-CZ" sz="1600" dirty="0" err="1"/>
              <a:t>Helgerud</a:t>
            </a:r>
            <a:r>
              <a:rPr lang="cs-CZ" sz="1600" dirty="0"/>
              <a:t>, PhD; </a:t>
            </a:r>
            <a:r>
              <a:rPr lang="cs-CZ" sz="1600" dirty="0" err="1"/>
              <a:t>Stig</a:t>
            </a:r>
            <a:r>
              <a:rPr lang="cs-CZ" sz="1600" dirty="0"/>
              <a:t> A. </a:t>
            </a:r>
            <a:r>
              <a:rPr lang="cs-CZ" sz="1600" dirty="0" err="1"/>
              <a:t>Slørdahl</a:t>
            </a:r>
            <a:r>
              <a:rPr lang="cs-CZ" sz="1600" dirty="0"/>
              <a:t>, MD, PhD; </a:t>
            </a:r>
            <a:r>
              <a:rPr lang="cs-CZ" sz="1600" dirty="0" err="1"/>
              <a:t>Sang</a:t>
            </a:r>
            <a:r>
              <a:rPr lang="cs-CZ" sz="1600" dirty="0"/>
              <a:t> Jun </a:t>
            </a:r>
            <a:r>
              <a:rPr lang="cs-CZ" sz="1600" dirty="0" err="1"/>
              <a:t>Lee</a:t>
            </a:r>
            <a:r>
              <a:rPr lang="cs-CZ" sz="1600" dirty="0"/>
              <a:t>, PhD; </a:t>
            </a:r>
            <a:r>
              <a:rPr lang="cs-CZ" sz="1600" dirty="0" err="1"/>
              <a:t>Vibeke</a:t>
            </a:r>
            <a:r>
              <a:rPr lang="cs-CZ" sz="1600" dirty="0"/>
              <a:t> Videm, MD, PhD; Anja </a:t>
            </a:r>
            <a:r>
              <a:rPr lang="cs-CZ" sz="1600" dirty="0" err="1"/>
              <a:t>Bye</a:t>
            </a:r>
            <a:r>
              <a:rPr lang="cs-CZ" sz="1600" dirty="0"/>
              <a:t>, </a:t>
            </a:r>
            <a:r>
              <a:rPr lang="cs-CZ" sz="1600" dirty="0" err="1"/>
              <a:t>MSc</a:t>
            </a:r>
            <a:r>
              <a:rPr lang="cs-CZ" sz="1600" dirty="0"/>
              <a:t>; </a:t>
            </a:r>
            <a:r>
              <a:rPr lang="cs-CZ" sz="1600" dirty="0" err="1"/>
              <a:t>Godfrey</a:t>
            </a:r>
            <a:r>
              <a:rPr lang="cs-CZ" sz="1600" dirty="0"/>
              <a:t> L. Smith, PhD; </a:t>
            </a:r>
            <a:r>
              <a:rPr lang="cs-CZ" sz="1600" dirty="0" err="1"/>
              <a:t>Sonia</a:t>
            </a:r>
            <a:r>
              <a:rPr lang="cs-CZ" sz="1600" dirty="0"/>
              <a:t> M. </a:t>
            </a:r>
            <a:r>
              <a:rPr lang="cs-CZ" sz="1600" dirty="0" err="1"/>
              <a:t>Najjar</a:t>
            </a:r>
            <a:r>
              <a:rPr lang="cs-CZ" sz="1600" dirty="0"/>
              <a:t>, PhD; </a:t>
            </a:r>
            <a:r>
              <a:rPr lang="cs-CZ" sz="1600" dirty="0" err="1"/>
              <a:t>Øyvind</a:t>
            </a:r>
            <a:r>
              <a:rPr lang="cs-CZ" sz="1600" dirty="0"/>
              <a:t> </a:t>
            </a:r>
            <a:r>
              <a:rPr lang="cs-CZ" sz="1600" dirty="0" err="1"/>
              <a:t>Ellingsen</a:t>
            </a:r>
            <a:r>
              <a:rPr lang="cs-CZ" sz="1600" dirty="0"/>
              <a:t>, MD, PhD; </a:t>
            </a:r>
            <a:r>
              <a:rPr lang="cs-CZ" sz="1600" dirty="0" err="1"/>
              <a:t>Terje</a:t>
            </a:r>
            <a:r>
              <a:rPr lang="cs-CZ" sz="1600" dirty="0"/>
              <a:t> </a:t>
            </a:r>
            <a:r>
              <a:rPr lang="cs-CZ" sz="1600" dirty="0" err="1"/>
              <a:t>Skjærpe</a:t>
            </a:r>
            <a:r>
              <a:rPr lang="cs-CZ" sz="1600" dirty="0"/>
              <a:t>, MD, PhD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27 pacientů</a:t>
            </a:r>
          </a:p>
          <a:p>
            <a:r>
              <a:rPr lang="cs-CZ" dirty="0" smtClean="0"/>
              <a:t>Věk 75,5±11,1</a:t>
            </a:r>
          </a:p>
          <a:p>
            <a:r>
              <a:rPr lang="cs-CZ" dirty="0" smtClean="0"/>
              <a:t>Po infarktu, stabilizovaní</a:t>
            </a:r>
          </a:p>
          <a:p>
            <a:pPr marL="0" indent="0">
              <a:buNone/>
            </a:pPr>
            <a:r>
              <a:rPr lang="cs-CZ" b="1" dirty="0" smtClean="0"/>
              <a:t>3 skupiny:</a:t>
            </a:r>
          </a:p>
          <a:p>
            <a:r>
              <a:rPr lang="cs-CZ" dirty="0" smtClean="0"/>
              <a:t>Aerobic interval </a:t>
            </a:r>
            <a:r>
              <a:rPr lang="cs-CZ" dirty="0" err="1" smtClean="0"/>
              <a:t>training</a:t>
            </a:r>
            <a:r>
              <a:rPr lang="cs-CZ" dirty="0" smtClean="0"/>
              <a:t> (AIT)</a:t>
            </a:r>
          </a:p>
          <a:p>
            <a:r>
              <a:rPr lang="cs-CZ" dirty="0" err="1" smtClean="0"/>
              <a:t>Moderate</a:t>
            </a:r>
            <a:r>
              <a:rPr lang="cs-CZ" dirty="0" smtClean="0"/>
              <a:t> </a:t>
            </a:r>
            <a:r>
              <a:rPr lang="cs-CZ" dirty="0" err="1" smtClean="0"/>
              <a:t>continuous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 (MCT)</a:t>
            </a:r>
          </a:p>
          <a:p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Trénink:</a:t>
            </a:r>
          </a:p>
          <a:p>
            <a:pPr marL="0" indent="0">
              <a:buNone/>
            </a:pPr>
            <a:r>
              <a:rPr lang="cs-CZ" dirty="0" smtClean="0"/>
              <a:t>2x týdně pod dohledem</a:t>
            </a:r>
          </a:p>
          <a:p>
            <a:pPr marL="0" indent="0">
              <a:buNone/>
            </a:pPr>
            <a:r>
              <a:rPr lang="cs-CZ" dirty="0" smtClean="0"/>
              <a:t>1x týdně cvičení doma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8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600" b="1" dirty="0"/>
              <a:t>Superior </a:t>
            </a:r>
            <a:r>
              <a:rPr lang="cs-CZ" sz="1600" b="1" dirty="0" err="1"/>
              <a:t>Cardiovascular</a:t>
            </a:r>
            <a:r>
              <a:rPr lang="cs-CZ" sz="1600" b="1" dirty="0"/>
              <a:t> </a:t>
            </a:r>
            <a:r>
              <a:rPr lang="cs-CZ" sz="1600" b="1" dirty="0" err="1"/>
              <a:t>Effect</a:t>
            </a:r>
            <a:r>
              <a:rPr lang="cs-CZ" sz="1600" b="1" dirty="0"/>
              <a:t> </a:t>
            </a:r>
            <a:r>
              <a:rPr lang="cs-CZ" sz="1600" b="1" dirty="0" err="1"/>
              <a:t>of</a:t>
            </a:r>
            <a:r>
              <a:rPr lang="cs-CZ" sz="1600" b="1" dirty="0"/>
              <a:t> Aerobic Interval </a:t>
            </a:r>
            <a:r>
              <a:rPr lang="cs-CZ" sz="1600" b="1" dirty="0" err="1"/>
              <a:t>Training</a:t>
            </a:r>
            <a:r>
              <a:rPr lang="cs-CZ" sz="1600" b="1" dirty="0"/>
              <a:t> Versus </a:t>
            </a:r>
            <a:r>
              <a:rPr lang="cs-CZ" sz="1600" b="1" dirty="0" err="1"/>
              <a:t>Moderate</a:t>
            </a:r>
            <a:r>
              <a:rPr lang="cs-CZ" sz="1600" b="1" dirty="0"/>
              <a:t> </a:t>
            </a:r>
            <a:r>
              <a:rPr lang="cs-CZ" sz="1600" b="1" dirty="0" err="1"/>
              <a:t>Continuous</a:t>
            </a:r>
            <a:r>
              <a:rPr lang="cs-CZ" sz="1600" b="1" dirty="0"/>
              <a:t> </a:t>
            </a:r>
            <a:r>
              <a:rPr lang="cs-CZ" sz="1600" b="1" dirty="0" err="1"/>
              <a:t>Training</a:t>
            </a:r>
            <a:r>
              <a:rPr lang="cs-CZ" sz="1600" b="1" dirty="0"/>
              <a:t> in </a:t>
            </a:r>
            <a:r>
              <a:rPr lang="cs-CZ" sz="1600" b="1" dirty="0" err="1"/>
              <a:t>Heart</a:t>
            </a:r>
            <a:r>
              <a:rPr lang="cs-CZ" sz="1600" b="1" dirty="0"/>
              <a:t> </a:t>
            </a:r>
            <a:r>
              <a:rPr lang="cs-CZ" sz="1600" b="1" dirty="0" err="1"/>
              <a:t>Failure</a:t>
            </a:r>
            <a:r>
              <a:rPr lang="cs-CZ" sz="1600" b="1" dirty="0"/>
              <a:t> </a:t>
            </a:r>
            <a:r>
              <a:rPr lang="cs-CZ" sz="1600" b="1" dirty="0" err="1"/>
              <a:t>Patients</a:t>
            </a:r>
            <a:r>
              <a:rPr lang="cs-CZ" sz="1600" b="1" dirty="0"/>
              <a:t> </a:t>
            </a:r>
            <a:r>
              <a:rPr lang="cs-CZ" sz="1600" dirty="0"/>
              <a:t>A </a:t>
            </a:r>
            <a:r>
              <a:rPr lang="cs-CZ" sz="1600" dirty="0" err="1"/>
              <a:t>Randomized</a:t>
            </a:r>
            <a:r>
              <a:rPr lang="cs-CZ" sz="1600" dirty="0"/>
              <a:t> Study</a:t>
            </a:r>
            <a:r>
              <a:rPr lang="cs-CZ" sz="1400" dirty="0"/>
              <a:t> </a:t>
            </a:r>
            <a:br>
              <a:rPr lang="cs-CZ" sz="1400" dirty="0"/>
            </a:br>
            <a:r>
              <a:rPr lang="cs-CZ" sz="1400" dirty="0"/>
              <a:t>Ulrik </a:t>
            </a:r>
            <a:r>
              <a:rPr lang="cs-CZ" sz="1400" dirty="0" err="1"/>
              <a:t>Wisløff</a:t>
            </a:r>
            <a:r>
              <a:rPr lang="cs-CZ" sz="1400" dirty="0"/>
              <a:t>, PhD; </a:t>
            </a:r>
            <a:r>
              <a:rPr lang="cs-CZ" sz="1400" dirty="0" err="1"/>
              <a:t>Asbjørn</a:t>
            </a:r>
            <a:r>
              <a:rPr lang="cs-CZ" sz="1400" dirty="0"/>
              <a:t> </a:t>
            </a:r>
            <a:r>
              <a:rPr lang="cs-CZ" sz="1400" dirty="0" err="1"/>
              <a:t>Støylen</a:t>
            </a:r>
            <a:r>
              <a:rPr lang="cs-CZ" sz="1400" dirty="0"/>
              <a:t>, MD, PhD; Jan P. </a:t>
            </a:r>
            <a:r>
              <a:rPr lang="cs-CZ" sz="1400" dirty="0" err="1"/>
              <a:t>Loennechen</a:t>
            </a:r>
            <a:r>
              <a:rPr lang="cs-CZ" sz="1400" dirty="0"/>
              <a:t>, MD, PhD; </a:t>
            </a:r>
            <a:r>
              <a:rPr lang="cs-CZ" sz="1400" dirty="0" err="1"/>
              <a:t>Morten</a:t>
            </a:r>
            <a:r>
              <a:rPr lang="cs-CZ" sz="1400" dirty="0"/>
              <a:t> </a:t>
            </a:r>
            <a:r>
              <a:rPr lang="cs-CZ" sz="1400" dirty="0" err="1"/>
              <a:t>Bruvold</a:t>
            </a:r>
            <a:r>
              <a:rPr lang="cs-CZ" sz="1400" dirty="0"/>
              <a:t>, </a:t>
            </a:r>
            <a:r>
              <a:rPr lang="cs-CZ" sz="1400" dirty="0" err="1"/>
              <a:t>MSc</a:t>
            </a:r>
            <a:r>
              <a:rPr lang="cs-CZ" sz="1400" dirty="0"/>
              <a:t>; </a:t>
            </a:r>
            <a:r>
              <a:rPr lang="cs-CZ" sz="1400" dirty="0" err="1"/>
              <a:t>Øivind</a:t>
            </a:r>
            <a:r>
              <a:rPr lang="cs-CZ" sz="1400" dirty="0"/>
              <a:t> </a:t>
            </a:r>
            <a:r>
              <a:rPr lang="cs-CZ" sz="1400" dirty="0" err="1"/>
              <a:t>Rognmo</a:t>
            </a:r>
            <a:r>
              <a:rPr lang="cs-CZ" sz="1400" dirty="0"/>
              <a:t>, </a:t>
            </a:r>
            <a:r>
              <a:rPr lang="cs-CZ" sz="1400" dirty="0" err="1"/>
              <a:t>MSc</a:t>
            </a:r>
            <a:r>
              <a:rPr lang="cs-CZ" sz="1400" dirty="0"/>
              <a:t>; Per </a:t>
            </a:r>
            <a:r>
              <a:rPr lang="cs-CZ" sz="1400" dirty="0" err="1"/>
              <a:t>Magnus</a:t>
            </a:r>
            <a:r>
              <a:rPr lang="cs-CZ" sz="1400" dirty="0"/>
              <a:t> </a:t>
            </a:r>
            <a:r>
              <a:rPr lang="cs-CZ" sz="1400" dirty="0" err="1"/>
              <a:t>Haram</a:t>
            </a:r>
            <a:r>
              <a:rPr lang="cs-CZ" sz="1400" dirty="0"/>
              <a:t>, MD, PhD; </a:t>
            </a:r>
            <a:r>
              <a:rPr lang="cs-CZ" sz="1400" dirty="0" err="1"/>
              <a:t>Arnt</a:t>
            </a:r>
            <a:r>
              <a:rPr lang="cs-CZ" sz="1400" dirty="0"/>
              <a:t> Erik </a:t>
            </a:r>
            <a:r>
              <a:rPr lang="cs-CZ" sz="1400" dirty="0" err="1"/>
              <a:t>Tjønna</a:t>
            </a:r>
            <a:r>
              <a:rPr lang="cs-CZ" sz="1400" dirty="0"/>
              <a:t>, </a:t>
            </a:r>
            <a:r>
              <a:rPr lang="cs-CZ" sz="1400" dirty="0" err="1"/>
              <a:t>MSc</a:t>
            </a:r>
            <a:r>
              <a:rPr lang="cs-CZ" sz="1400" dirty="0"/>
              <a:t>; Jan </a:t>
            </a:r>
            <a:r>
              <a:rPr lang="cs-CZ" sz="1400" dirty="0" err="1"/>
              <a:t>Helgerud</a:t>
            </a:r>
            <a:r>
              <a:rPr lang="cs-CZ" sz="1400" dirty="0"/>
              <a:t>, PhD; </a:t>
            </a:r>
            <a:r>
              <a:rPr lang="cs-CZ" sz="1400" dirty="0" err="1"/>
              <a:t>Stig</a:t>
            </a:r>
            <a:r>
              <a:rPr lang="cs-CZ" sz="1400" dirty="0"/>
              <a:t> A. </a:t>
            </a:r>
            <a:r>
              <a:rPr lang="cs-CZ" sz="1400" dirty="0" err="1"/>
              <a:t>Slørdahl</a:t>
            </a:r>
            <a:r>
              <a:rPr lang="cs-CZ" sz="1400" dirty="0"/>
              <a:t>, MD, PhD; </a:t>
            </a:r>
            <a:r>
              <a:rPr lang="cs-CZ" sz="1400" dirty="0" err="1"/>
              <a:t>Sang</a:t>
            </a:r>
            <a:r>
              <a:rPr lang="cs-CZ" sz="1400" dirty="0"/>
              <a:t> Jun </a:t>
            </a:r>
            <a:r>
              <a:rPr lang="cs-CZ" sz="1400" dirty="0" err="1"/>
              <a:t>Lee</a:t>
            </a:r>
            <a:r>
              <a:rPr lang="cs-CZ" sz="1400" dirty="0"/>
              <a:t>, PhD; </a:t>
            </a:r>
            <a:r>
              <a:rPr lang="cs-CZ" sz="1400" dirty="0" err="1"/>
              <a:t>Vibeke</a:t>
            </a:r>
            <a:r>
              <a:rPr lang="cs-CZ" sz="1400" dirty="0"/>
              <a:t> Videm, MD, PhD; Anja </a:t>
            </a:r>
            <a:r>
              <a:rPr lang="cs-CZ" sz="1400" dirty="0" err="1"/>
              <a:t>Bye</a:t>
            </a:r>
            <a:r>
              <a:rPr lang="cs-CZ" sz="1400" dirty="0"/>
              <a:t>, </a:t>
            </a:r>
            <a:r>
              <a:rPr lang="cs-CZ" sz="1400" dirty="0" err="1"/>
              <a:t>MSc</a:t>
            </a:r>
            <a:r>
              <a:rPr lang="cs-CZ" sz="1400" dirty="0"/>
              <a:t>; </a:t>
            </a:r>
            <a:r>
              <a:rPr lang="cs-CZ" sz="1400" dirty="0" err="1"/>
              <a:t>Godfrey</a:t>
            </a:r>
            <a:r>
              <a:rPr lang="cs-CZ" sz="1400" dirty="0"/>
              <a:t> L. Smith, PhD; </a:t>
            </a:r>
            <a:r>
              <a:rPr lang="cs-CZ" sz="1400" dirty="0" err="1"/>
              <a:t>Sonia</a:t>
            </a:r>
            <a:r>
              <a:rPr lang="cs-CZ" sz="1400" dirty="0"/>
              <a:t> M. </a:t>
            </a:r>
            <a:r>
              <a:rPr lang="cs-CZ" sz="1400" dirty="0" err="1"/>
              <a:t>Najjar</a:t>
            </a:r>
            <a:r>
              <a:rPr lang="cs-CZ" sz="1400" dirty="0"/>
              <a:t>, PhD; </a:t>
            </a:r>
            <a:r>
              <a:rPr lang="cs-CZ" sz="1400" dirty="0" err="1"/>
              <a:t>Øyvind</a:t>
            </a:r>
            <a:r>
              <a:rPr lang="cs-CZ" sz="1400" dirty="0"/>
              <a:t> </a:t>
            </a:r>
            <a:r>
              <a:rPr lang="cs-CZ" sz="1400" dirty="0" err="1"/>
              <a:t>Ellingsen</a:t>
            </a:r>
            <a:r>
              <a:rPr lang="cs-CZ" sz="1400" dirty="0"/>
              <a:t>, MD, PhD; </a:t>
            </a:r>
            <a:r>
              <a:rPr lang="cs-CZ" sz="1400" dirty="0" err="1"/>
              <a:t>Terje</a:t>
            </a:r>
            <a:r>
              <a:rPr lang="cs-CZ" sz="1400" dirty="0"/>
              <a:t> </a:t>
            </a:r>
            <a:r>
              <a:rPr lang="cs-CZ" sz="1400" dirty="0" err="1"/>
              <a:t>Skjærpe</a:t>
            </a:r>
            <a:r>
              <a:rPr lang="cs-CZ" sz="1400" dirty="0"/>
              <a:t>, MD, PhD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u="sng" dirty="0" smtClean="0"/>
              <a:t>Řízený trénink pod dohledem 2x týdně</a:t>
            </a:r>
          </a:p>
          <a:p>
            <a:pPr marL="0" indent="0">
              <a:buNone/>
            </a:pPr>
            <a:r>
              <a:rPr lang="cs-CZ" sz="2000" b="1" dirty="0" smtClean="0"/>
              <a:t>AIT</a:t>
            </a:r>
          </a:p>
          <a:p>
            <a:r>
              <a:rPr lang="cs-CZ" sz="2000" dirty="0" err="1" smtClean="0"/>
              <a:t>Warm</a:t>
            </a:r>
            <a:r>
              <a:rPr lang="cs-CZ" sz="2000" dirty="0" smtClean="0"/>
              <a:t> up- 10min (50-60% VO2 </a:t>
            </a:r>
            <a:r>
              <a:rPr lang="cs-CZ" sz="2000" dirty="0" err="1" smtClean="0"/>
              <a:t>peak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4x4 intervalový trénink chůze (90-95% </a:t>
            </a:r>
            <a:r>
              <a:rPr lang="cs-CZ" sz="2000" dirty="0" err="1" smtClean="0"/>
              <a:t>SFpeak</a:t>
            </a:r>
            <a:r>
              <a:rPr lang="cs-CZ" sz="2000" dirty="0" smtClean="0"/>
              <a:t>) s 3min aktivním odpočinkem (50-70% </a:t>
            </a:r>
            <a:r>
              <a:rPr lang="cs-CZ" sz="2000" dirty="0" err="1" smtClean="0"/>
              <a:t>SFpeak</a:t>
            </a:r>
            <a:r>
              <a:rPr lang="cs-CZ" sz="2000" dirty="0" smtClean="0"/>
              <a:t>), ukončení 3min chůze (50-70% </a:t>
            </a:r>
            <a:r>
              <a:rPr lang="cs-CZ" sz="2000" dirty="0" err="1" smtClean="0"/>
              <a:t>SFpeak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Celkem 38 min.</a:t>
            </a:r>
          </a:p>
          <a:p>
            <a:pPr marL="0" indent="0">
              <a:buNone/>
            </a:pPr>
            <a:r>
              <a:rPr lang="cs-CZ" sz="2000" b="1" dirty="0" smtClean="0"/>
              <a:t>MCT</a:t>
            </a:r>
          </a:p>
          <a:p>
            <a:pPr marL="0" indent="0">
              <a:buNone/>
            </a:pPr>
            <a:r>
              <a:rPr lang="cs-CZ" sz="2000" dirty="0" smtClean="0"/>
              <a:t>Kontinuální výkon 70-75% </a:t>
            </a:r>
            <a:r>
              <a:rPr lang="cs-CZ" sz="2000" dirty="0" err="1" smtClean="0"/>
              <a:t>Sfpeak</a:t>
            </a:r>
            <a:r>
              <a:rPr lang="cs-CZ" sz="2000" dirty="0" smtClean="0"/>
              <a:t>, 47min.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681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600" b="1" dirty="0"/>
              <a:t>Superior </a:t>
            </a:r>
            <a:r>
              <a:rPr lang="cs-CZ" sz="1600" b="1" dirty="0" err="1"/>
              <a:t>Cardiovascular</a:t>
            </a:r>
            <a:r>
              <a:rPr lang="cs-CZ" sz="1600" b="1" dirty="0"/>
              <a:t> </a:t>
            </a:r>
            <a:r>
              <a:rPr lang="cs-CZ" sz="1600" b="1" dirty="0" err="1"/>
              <a:t>Effect</a:t>
            </a:r>
            <a:r>
              <a:rPr lang="cs-CZ" sz="1600" b="1" dirty="0"/>
              <a:t> </a:t>
            </a:r>
            <a:r>
              <a:rPr lang="cs-CZ" sz="1600" b="1" dirty="0" err="1"/>
              <a:t>of</a:t>
            </a:r>
            <a:r>
              <a:rPr lang="cs-CZ" sz="1600" b="1" dirty="0"/>
              <a:t> Aerobic Interval </a:t>
            </a:r>
            <a:r>
              <a:rPr lang="cs-CZ" sz="1600" b="1" dirty="0" err="1"/>
              <a:t>Training</a:t>
            </a:r>
            <a:r>
              <a:rPr lang="cs-CZ" sz="1600" b="1" dirty="0"/>
              <a:t> Versus </a:t>
            </a:r>
            <a:r>
              <a:rPr lang="cs-CZ" sz="1600" b="1" dirty="0" err="1"/>
              <a:t>Moderate</a:t>
            </a:r>
            <a:r>
              <a:rPr lang="cs-CZ" sz="1600" b="1" dirty="0"/>
              <a:t> </a:t>
            </a:r>
            <a:r>
              <a:rPr lang="cs-CZ" sz="1600" b="1" dirty="0" err="1"/>
              <a:t>Continuous</a:t>
            </a:r>
            <a:r>
              <a:rPr lang="cs-CZ" sz="1600" b="1" dirty="0"/>
              <a:t> </a:t>
            </a:r>
            <a:r>
              <a:rPr lang="cs-CZ" sz="1600" b="1" dirty="0" err="1"/>
              <a:t>Training</a:t>
            </a:r>
            <a:r>
              <a:rPr lang="cs-CZ" sz="1600" b="1" dirty="0"/>
              <a:t> in </a:t>
            </a:r>
            <a:r>
              <a:rPr lang="cs-CZ" sz="1600" b="1" dirty="0" err="1"/>
              <a:t>Heart</a:t>
            </a:r>
            <a:r>
              <a:rPr lang="cs-CZ" sz="1600" b="1" dirty="0"/>
              <a:t> </a:t>
            </a:r>
            <a:r>
              <a:rPr lang="cs-CZ" sz="1600" b="1" dirty="0" err="1"/>
              <a:t>Failure</a:t>
            </a:r>
            <a:r>
              <a:rPr lang="cs-CZ" sz="1600" b="1" dirty="0"/>
              <a:t> </a:t>
            </a:r>
            <a:r>
              <a:rPr lang="cs-CZ" sz="1600" b="1" dirty="0" err="1"/>
              <a:t>Patients</a:t>
            </a:r>
            <a:r>
              <a:rPr lang="cs-CZ" sz="1600" b="1" dirty="0"/>
              <a:t> </a:t>
            </a:r>
            <a:r>
              <a:rPr lang="cs-CZ" sz="1600" dirty="0"/>
              <a:t>A </a:t>
            </a:r>
            <a:r>
              <a:rPr lang="cs-CZ" sz="1600" dirty="0" err="1"/>
              <a:t>Randomized</a:t>
            </a:r>
            <a:r>
              <a:rPr lang="cs-CZ" sz="1600" dirty="0"/>
              <a:t> Study</a:t>
            </a:r>
            <a:r>
              <a:rPr lang="cs-CZ" sz="1400" dirty="0"/>
              <a:t> </a:t>
            </a:r>
            <a:br>
              <a:rPr lang="cs-CZ" sz="1400" dirty="0"/>
            </a:br>
            <a:r>
              <a:rPr lang="cs-CZ" sz="1400" dirty="0"/>
              <a:t>Ulrik </a:t>
            </a:r>
            <a:r>
              <a:rPr lang="cs-CZ" sz="1400" dirty="0" err="1"/>
              <a:t>Wisløff</a:t>
            </a:r>
            <a:r>
              <a:rPr lang="cs-CZ" sz="1400" dirty="0"/>
              <a:t>, PhD; </a:t>
            </a:r>
            <a:r>
              <a:rPr lang="cs-CZ" sz="1400" dirty="0" err="1"/>
              <a:t>Asbjørn</a:t>
            </a:r>
            <a:r>
              <a:rPr lang="cs-CZ" sz="1400" dirty="0"/>
              <a:t> </a:t>
            </a:r>
            <a:r>
              <a:rPr lang="cs-CZ" sz="1400" dirty="0" err="1"/>
              <a:t>Støylen</a:t>
            </a:r>
            <a:r>
              <a:rPr lang="cs-CZ" sz="1400" dirty="0"/>
              <a:t>, MD, PhD; Jan P. </a:t>
            </a:r>
            <a:r>
              <a:rPr lang="cs-CZ" sz="1400" dirty="0" err="1"/>
              <a:t>Loennechen</a:t>
            </a:r>
            <a:r>
              <a:rPr lang="cs-CZ" sz="1400" dirty="0"/>
              <a:t>, MD, PhD; </a:t>
            </a:r>
            <a:r>
              <a:rPr lang="cs-CZ" sz="1400" dirty="0" err="1"/>
              <a:t>Morten</a:t>
            </a:r>
            <a:r>
              <a:rPr lang="cs-CZ" sz="1400" dirty="0"/>
              <a:t> </a:t>
            </a:r>
            <a:r>
              <a:rPr lang="cs-CZ" sz="1400" dirty="0" err="1"/>
              <a:t>Bruvold</a:t>
            </a:r>
            <a:r>
              <a:rPr lang="cs-CZ" sz="1400" dirty="0"/>
              <a:t>, </a:t>
            </a:r>
            <a:r>
              <a:rPr lang="cs-CZ" sz="1400" dirty="0" err="1"/>
              <a:t>MSc</a:t>
            </a:r>
            <a:r>
              <a:rPr lang="cs-CZ" sz="1400" dirty="0"/>
              <a:t>; </a:t>
            </a:r>
            <a:r>
              <a:rPr lang="cs-CZ" sz="1400" dirty="0" err="1"/>
              <a:t>Øivind</a:t>
            </a:r>
            <a:r>
              <a:rPr lang="cs-CZ" sz="1400" dirty="0"/>
              <a:t> </a:t>
            </a:r>
            <a:r>
              <a:rPr lang="cs-CZ" sz="1400" dirty="0" err="1"/>
              <a:t>Rognmo</a:t>
            </a:r>
            <a:r>
              <a:rPr lang="cs-CZ" sz="1400" dirty="0"/>
              <a:t>, </a:t>
            </a:r>
            <a:r>
              <a:rPr lang="cs-CZ" sz="1400" dirty="0" err="1"/>
              <a:t>MSc</a:t>
            </a:r>
            <a:r>
              <a:rPr lang="cs-CZ" sz="1400" dirty="0"/>
              <a:t>; Per </a:t>
            </a:r>
            <a:r>
              <a:rPr lang="cs-CZ" sz="1400" dirty="0" err="1"/>
              <a:t>Magnus</a:t>
            </a:r>
            <a:r>
              <a:rPr lang="cs-CZ" sz="1400" dirty="0"/>
              <a:t> </a:t>
            </a:r>
            <a:r>
              <a:rPr lang="cs-CZ" sz="1400" dirty="0" err="1"/>
              <a:t>Haram</a:t>
            </a:r>
            <a:r>
              <a:rPr lang="cs-CZ" sz="1400" dirty="0"/>
              <a:t>, MD, PhD; </a:t>
            </a:r>
            <a:r>
              <a:rPr lang="cs-CZ" sz="1400" dirty="0" err="1"/>
              <a:t>Arnt</a:t>
            </a:r>
            <a:r>
              <a:rPr lang="cs-CZ" sz="1400" dirty="0"/>
              <a:t> Erik </a:t>
            </a:r>
            <a:r>
              <a:rPr lang="cs-CZ" sz="1400" dirty="0" err="1"/>
              <a:t>Tjønna</a:t>
            </a:r>
            <a:r>
              <a:rPr lang="cs-CZ" sz="1400" dirty="0"/>
              <a:t>, </a:t>
            </a:r>
            <a:r>
              <a:rPr lang="cs-CZ" sz="1400" dirty="0" err="1"/>
              <a:t>MSc</a:t>
            </a:r>
            <a:r>
              <a:rPr lang="cs-CZ" sz="1400" dirty="0"/>
              <a:t>; Jan </a:t>
            </a:r>
            <a:r>
              <a:rPr lang="cs-CZ" sz="1400" dirty="0" err="1"/>
              <a:t>Helgerud</a:t>
            </a:r>
            <a:r>
              <a:rPr lang="cs-CZ" sz="1400" dirty="0"/>
              <a:t>, PhD; </a:t>
            </a:r>
            <a:r>
              <a:rPr lang="cs-CZ" sz="1400" dirty="0" err="1"/>
              <a:t>Stig</a:t>
            </a:r>
            <a:r>
              <a:rPr lang="cs-CZ" sz="1400" dirty="0"/>
              <a:t> A. </a:t>
            </a:r>
            <a:r>
              <a:rPr lang="cs-CZ" sz="1400" dirty="0" err="1"/>
              <a:t>Slørdahl</a:t>
            </a:r>
            <a:r>
              <a:rPr lang="cs-CZ" sz="1400" dirty="0"/>
              <a:t>, MD, PhD; </a:t>
            </a:r>
            <a:r>
              <a:rPr lang="cs-CZ" sz="1400" dirty="0" err="1"/>
              <a:t>Sang</a:t>
            </a:r>
            <a:r>
              <a:rPr lang="cs-CZ" sz="1400" dirty="0"/>
              <a:t> Jun </a:t>
            </a:r>
            <a:r>
              <a:rPr lang="cs-CZ" sz="1400" dirty="0" err="1"/>
              <a:t>Lee</a:t>
            </a:r>
            <a:r>
              <a:rPr lang="cs-CZ" sz="1400" dirty="0"/>
              <a:t>, PhD; </a:t>
            </a:r>
            <a:r>
              <a:rPr lang="cs-CZ" sz="1400" dirty="0" err="1"/>
              <a:t>Vibeke</a:t>
            </a:r>
            <a:r>
              <a:rPr lang="cs-CZ" sz="1400" dirty="0"/>
              <a:t> Videm, MD, PhD; Anja </a:t>
            </a:r>
            <a:r>
              <a:rPr lang="cs-CZ" sz="1400" dirty="0" err="1"/>
              <a:t>Bye</a:t>
            </a:r>
            <a:r>
              <a:rPr lang="cs-CZ" sz="1400" dirty="0"/>
              <a:t>, </a:t>
            </a:r>
            <a:r>
              <a:rPr lang="cs-CZ" sz="1400" dirty="0" err="1"/>
              <a:t>MSc</a:t>
            </a:r>
            <a:r>
              <a:rPr lang="cs-CZ" sz="1400" dirty="0"/>
              <a:t>; </a:t>
            </a:r>
            <a:r>
              <a:rPr lang="cs-CZ" sz="1400" dirty="0" err="1"/>
              <a:t>Godfrey</a:t>
            </a:r>
            <a:r>
              <a:rPr lang="cs-CZ" sz="1400" dirty="0"/>
              <a:t> L. Smith, PhD; </a:t>
            </a:r>
            <a:r>
              <a:rPr lang="cs-CZ" sz="1400" dirty="0" err="1"/>
              <a:t>Sonia</a:t>
            </a:r>
            <a:r>
              <a:rPr lang="cs-CZ" sz="1400" dirty="0"/>
              <a:t> M. </a:t>
            </a:r>
            <a:r>
              <a:rPr lang="cs-CZ" sz="1400" dirty="0" err="1"/>
              <a:t>Najjar</a:t>
            </a:r>
            <a:r>
              <a:rPr lang="cs-CZ" sz="1400" dirty="0"/>
              <a:t>, PhD; </a:t>
            </a:r>
            <a:r>
              <a:rPr lang="cs-CZ" sz="1400" dirty="0" err="1"/>
              <a:t>Øyvind</a:t>
            </a:r>
            <a:r>
              <a:rPr lang="cs-CZ" sz="1400" dirty="0"/>
              <a:t> </a:t>
            </a:r>
            <a:r>
              <a:rPr lang="cs-CZ" sz="1400" dirty="0" err="1"/>
              <a:t>Ellingsen</a:t>
            </a:r>
            <a:r>
              <a:rPr lang="cs-CZ" sz="1400" dirty="0"/>
              <a:t>, MD, PhD; </a:t>
            </a:r>
            <a:r>
              <a:rPr lang="cs-CZ" sz="1400" dirty="0" err="1"/>
              <a:t>Terje</a:t>
            </a:r>
            <a:r>
              <a:rPr lang="cs-CZ" sz="1400" dirty="0"/>
              <a:t> </a:t>
            </a:r>
            <a:r>
              <a:rPr lang="cs-CZ" sz="1400" dirty="0" err="1"/>
              <a:t>Skjærpe</a:t>
            </a:r>
            <a:r>
              <a:rPr lang="cs-CZ" sz="1400" dirty="0"/>
              <a:t>, MD, PhD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 smtClean="0"/>
              <a:t>Domácí trénink 1x týdně</a:t>
            </a:r>
          </a:p>
          <a:p>
            <a:r>
              <a:rPr lang="cs-CZ" dirty="0" smtClean="0"/>
              <a:t>chůze do </a:t>
            </a:r>
            <a:r>
              <a:rPr lang="cs-CZ" dirty="0" smtClean="0"/>
              <a:t>kopce</a:t>
            </a:r>
          </a:p>
          <a:p>
            <a:r>
              <a:rPr lang="cs-CZ" dirty="0" smtClean="0"/>
              <a:t>Zachování stejných podmínek jako v laboratoří</a:t>
            </a:r>
          </a:p>
          <a:p>
            <a:r>
              <a:rPr lang="cs-CZ" dirty="0" smtClean="0"/>
              <a:t>AIT-4x4min interval + 3min, aktivní odpočinek</a:t>
            </a:r>
          </a:p>
          <a:p>
            <a:r>
              <a:rPr lang="cs-CZ" dirty="0" smtClean="0"/>
              <a:t>MCT- 47min. kontinuálně</a:t>
            </a:r>
            <a:endParaRPr lang="cs-CZ" dirty="0" smtClean="0"/>
          </a:p>
          <a:p>
            <a:pPr marL="0" indent="0">
              <a:buNone/>
            </a:pPr>
            <a:r>
              <a:rPr lang="cs-CZ" b="1" u="sng" dirty="0" smtClean="0"/>
              <a:t>Dodržování intenzity</a:t>
            </a:r>
            <a:endParaRPr lang="cs-CZ" b="1" u="sng" dirty="0" smtClean="0"/>
          </a:p>
          <a:p>
            <a:r>
              <a:rPr lang="cs-CZ" dirty="0" smtClean="0"/>
              <a:t>Měření pomocí </a:t>
            </a:r>
            <a:r>
              <a:rPr lang="cs-CZ" dirty="0" err="1" smtClean="0"/>
              <a:t>sporttestrů</a:t>
            </a:r>
            <a:endParaRPr lang="cs-CZ" dirty="0" smtClean="0"/>
          </a:p>
          <a:p>
            <a:r>
              <a:rPr lang="cs-CZ" dirty="0" err="1" smtClean="0"/>
              <a:t>Borgova</a:t>
            </a:r>
            <a:r>
              <a:rPr lang="cs-CZ" dirty="0" smtClean="0"/>
              <a:t> škála</a:t>
            </a:r>
          </a:p>
          <a:p>
            <a:r>
              <a:rPr lang="cs-CZ" dirty="0" smtClean="0"/>
              <a:t>Zvyšování intenzity pomocí náklonu pásu, tak aby odpovídal pásmu SF</a:t>
            </a:r>
          </a:p>
        </p:txBody>
      </p:sp>
    </p:spTree>
    <p:extLst>
      <p:ext uri="{BB962C8B-B14F-4D97-AF65-F5344CB8AC3E}">
        <p14:creationId xmlns:p14="http://schemas.microsoft.com/office/powerpoint/2010/main" val="19628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600" b="1" dirty="0"/>
              <a:t>Superior </a:t>
            </a:r>
            <a:r>
              <a:rPr lang="cs-CZ" sz="1600" b="1" dirty="0" err="1"/>
              <a:t>Cardiovascular</a:t>
            </a:r>
            <a:r>
              <a:rPr lang="cs-CZ" sz="1600" b="1" dirty="0"/>
              <a:t> </a:t>
            </a:r>
            <a:r>
              <a:rPr lang="cs-CZ" sz="1600" b="1" dirty="0" err="1"/>
              <a:t>Effect</a:t>
            </a:r>
            <a:r>
              <a:rPr lang="cs-CZ" sz="1600" b="1" dirty="0"/>
              <a:t> </a:t>
            </a:r>
            <a:r>
              <a:rPr lang="cs-CZ" sz="1600" b="1" dirty="0" err="1"/>
              <a:t>of</a:t>
            </a:r>
            <a:r>
              <a:rPr lang="cs-CZ" sz="1600" b="1" dirty="0"/>
              <a:t> Aerobic Interval </a:t>
            </a:r>
            <a:r>
              <a:rPr lang="cs-CZ" sz="1600" b="1" dirty="0" err="1"/>
              <a:t>Training</a:t>
            </a:r>
            <a:r>
              <a:rPr lang="cs-CZ" sz="1600" b="1" dirty="0"/>
              <a:t> Versus </a:t>
            </a:r>
            <a:r>
              <a:rPr lang="cs-CZ" sz="1600" b="1" dirty="0" err="1"/>
              <a:t>Moderate</a:t>
            </a:r>
            <a:r>
              <a:rPr lang="cs-CZ" sz="1600" b="1" dirty="0"/>
              <a:t> </a:t>
            </a:r>
            <a:r>
              <a:rPr lang="cs-CZ" sz="1600" b="1" dirty="0" err="1"/>
              <a:t>Continuous</a:t>
            </a:r>
            <a:r>
              <a:rPr lang="cs-CZ" sz="1600" b="1" dirty="0"/>
              <a:t> </a:t>
            </a:r>
            <a:r>
              <a:rPr lang="cs-CZ" sz="1600" b="1" dirty="0" err="1"/>
              <a:t>Training</a:t>
            </a:r>
            <a:r>
              <a:rPr lang="cs-CZ" sz="1600" b="1" dirty="0"/>
              <a:t> in </a:t>
            </a:r>
            <a:r>
              <a:rPr lang="cs-CZ" sz="1600" b="1" dirty="0" err="1"/>
              <a:t>Heart</a:t>
            </a:r>
            <a:r>
              <a:rPr lang="cs-CZ" sz="1600" b="1" dirty="0"/>
              <a:t> </a:t>
            </a:r>
            <a:r>
              <a:rPr lang="cs-CZ" sz="1600" b="1" dirty="0" err="1"/>
              <a:t>Failure</a:t>
            </a:r>
            <a:r>
              <a:rPr lang="cs-CZ" sz="1600" b="1" dirty="0"/>
              <a:t> </a:t>
            </a:r>
            <a:r>
              <a:rPr lang="cs-CZ" sz="1600" b="1" dirty="0" err="1"/>
              <a:t>Patients</a:t>
            </a:r>
            <a:r>
              <a:rPr lang="cs-CZ" sz="1600" b="1" dirty="0"/>
              <a:t> </a:t>
            </a:r>
            <a:r>
              <a:rPr lang="cs-CZ" sz="1600" dirty="0"/>
              <a:t>A </a:t>
            </a:r>
            <a:r>
              <a:rPr lang="cs-CZ" sz="1600" dirty="0" err="1"/>
              <a:t>Randomized</a:t>
            </a:r>
            <a:r>
              <a:rPr lang="cs-CZ" sz="1600" dirty="0"/>
              <a:t> Study</a:t>
            </a:r>
            <a:r>
              <a:rPr lang="cs-CZ" sz="1400" dirty="0"/>
              <a:t> </a:t>
            </a:r>
            <a:br>
              <a:rPr lang="cs-CZ" sz="1400" dirty="0"/>
            </a:br>
            <a:r>
              <a:rPr lang="cs-CZ" sz="1400" dirty="0"/>
              <a:t>Ulrik </a:t>
            </a:r>
            <a:r>
              <a:rPr lang="cs-CZ" sz="1400" dirty="0" err="1"/>
              <a:t>Wisløff</a:t>
            </a:r>
            <a:r>
              <a:rPr lang="cs-CZ" sz="1400" dirty="0"/>
              <a:t>, PhD; </a:t>
            </a:r>
            <a:r>
              <a:rPr lang="cs-CZ" sz="1400" dirty="0" err="1"/>
              <a:t>Asbjørn</a:t>
            </a:r>
            <a:r>
              <a:rPr lang="cs-CZ" sz="1400" dirty="0"/>
              <a:t> </a:t>
            </a:r>
            <a:r>
              <a:rPr lang="cs-CZ" sz="1400" dirty="0" err="1"/>
              <a:t>Støylen</a:t>
            </a:r>
            <a:r>
              <a:rPr lang="cs-CZ" sz="1400" dirty="0"/>
              <a:t>, MD, PhD; Jan P. </a:t>
            </a:r>
            <a:r>
              <a:rPr lang="cs-CZ" sz="1400" dirty="0" err="1"/>
              <a:t>Loennechen</a:t>
            </a:r>
            <a:r>
              <a:rPr lang="cs-CZ" sz="1400" dirty="0"/>
              <a:t>, MD, PhD; </a:t>
            </a:r>
            <a:r>
              <a:rPr lang="cs-CZ" sz="1400" dirty="0" err="1"/>
              <a:t>Morten</a:t>
            </a:r>
            <a:r>
              <a:rPr lang="cs-CZ" sz="1400" dirty="0"/>
              <a:t> </a:t>
            </a:r>
            <a:r>
              <a:rPr lang="cs-CZ" sz="1400" dirty="0" err="1"/>
              <a:t>Bruvold</a:t>
            </a:r>
            <a:r>
              <a:rPr lang="cs-CZ" sz="1400" dirty="0"/>
              <a:t>, </a:t>
            </a:r>
            <a:r>
              <a:rPr lang="cs-CZ" sz="1400" dirty="0" err="1"/>
              <a:t>MSc</a:t>
            </a:r>
            <a:r>
              <a:rPr lang="cs-CZ" sz="1400" dirty="0"/>
              <a:t>; </a:t>
            </a:r>
            <a:r>
              <a:rPr lang="cs-CZ" sz="1400" dirty="0" err="1"/>
              <a:t>Øivind</a:t>
            </a:r>
            <a:r>
              <a:rPr lang="cs-CZ" sz="1400" dirty="0"/>
              <a:t> </a:t>
            </a:r>
            <a:r>
              <a:rPr lang="cs-CZ" sz="1400" dirty="0" err="1"/>
              <a:t>Rognmo</a:t>
            </a:r>
            <a:r>
              <a:rPr lang="cs-CZ" sz="1400" dirty="0"/>
              <a:t>, </a:t>
            </a:r>
            <a:r>
              <a:rPr lang="cs-CZ" sz="1400" dirty="0" err="1"/>
              <a:t>MSc</a:t>
            </a:r>
            <a:r>
              <a:rPr lang="cs-CZ" sz="1400" dirty="0"/>
              <a:t>; Per </a:t>
            </a:r>
            <a:r>
              <a:rPr lang="cs-CZ" sz="1400" dirty="0" err="1"/>
              <a:t>Magnus</a:t>
            </a:r>
            <a:r>
              <a:rPr lang="cs-CZ" sz="1400" dirty="0"/>
              <a:t> </a:t>
            </a:r>
            <a:r>
              <a:rPr lang="cs-CZ" sz="1400" dirty="0" err="1"/>
              <a:t>Haram</a:t>
            </a:r>
            <a:r>
              <a:rPr lang="cs-CZ" sz="1400" dirty="0"/>
              <a:t>, MD, PhD; </a:t>
            </a:r>
            <a:r>
              <a:rPr lang="cs-CZ" sz="1400" dirty="0" err="1"/>
              <a:t>Arnt</a:t>
            </a:r>
            <a:r>
              <a:rPr lang="cs-CZ" sz="1400" dirty="0"/>
              <a:t> Erik </a:t>
            </a:r>
            <a:r>
              <a:rPr lang="cs-CZ" sz="1400" dirty="0" err="1"/>
              <a:t>Tjønna</a:t>
            </a:r>
            <a:r>
              <a:rPr lang="cs-CZ" sz="1400" dirty="0"/>
              <a:t>, </a:t>
            </a:r>
            <a:r>
              <a:rPr lang="cs-CZ" sz="1400" dirty="0" err="1"/>
              <a:t>MSc</a:t>
            </a:r>
            <a:r>
              <a:rPr lang="cs-CZ" sz="1400" dirty="0"/>
              <a:t>; Jan </a:t>
            </a:r>
            <a:r>
              <a:rPr lang="cs-CZ" sz="1400" dirty="0" err="1"/>
              <a:t>Helgerud</a:t>
            </a:r>
            <a:r>
              <a:rPr lang="cs-CZ" sz="1400" dirty="0"/>
              <a:t>, PhD; </a:t>
            </a:r>
            <a:r>
              <a:rPr lang="cs-CZ" sz="1400" dirty="0" err="1"/>
              <a:t>Stig</a:t>
            </a:r>
            <a:r>
              <a:rPr lang="cs-CZ" sz="1400" dirty="0"/>
              <a:t> A. </a:t>
            </a:r>
            <a:r>
              <a:rPr lang="cs-CZ" sz="1400" dirty="0" err="1"/>
              <a:t>Slørdahl</a:t>
            </a:r>
            <a:r>
              <a:rPr lang="cs-CZ" sz="1400" dirty="0"/>
              <a:t>, MD, PhD; </a:t>
            </a:r>
            <a:r>
              <a:rPr lang="cs-CZ" sz="1400" dirty="0" err="1"/>
              <a:t>Sang</a:t>
            </a:r>
            <a:r>
              <a:rPr lang="cs-CZ" sz="1400" dirty="0"/>
              <a:t> Jun </a:t>
            </a:r>
            <a:r>
              <a:rPr lang="cs-CZ" sz="1400" dirty="0" err="1"/>
              <a:t>Lee</a:t>
            </a:r>
            <a:r>
              <a:rPr lang="cs-CZ" sz="1400" dirty="0"/>
              <a:t>, PhD; </a:t>
            </a:r>
            <a:r>
              <a:rPr lang="cs-CZ" sz="1400" dirty="0" err="1"/>
              <a:t>Vibeke</a:t>
            </a:r>
            <a:r>
              <a:rPr lang="cs-CZ" sz="1400" dirty="0"/>
              <a:t> Videm, MD, PhD; Anja </a:t>
            </a:r>
            <a:r>
              <a:rPr lang="cs-CZ" sz="1400" dirty="0" err="1"/>
              <a:t>Bye</a:t>
            </a:r>
            <a:r>
              <a:rPr lang="cs-CZ" sz="1400" dirty="0"/>
              <a:t>, </a:t>
            </a:r>
            <a:r>
              <a:rPr lang="cs-CZ" sz="1400" dirty="0" err="1"/>
              <a:t>MSc</a:t>
            </a:r>
            <a:r>
              <a:rPr lang="cs-CZ" sz="1400" dirty="0"/>
              <a:t>; </a:t>
            </a:r>
            <a:r>
              <a:rPr lang="cs-CZ" sz="1400" dirty="0" err="1"/>
              <a:t>Godfrey</a:t>
            </a:r>
            <a:r>
              <a:rPr lang="cs-CZ" sz="1400" dirty="0"/>
              <a:t> L. Smith, PhD; </a:t>
            </a:r>
            <a:r>
              <a:rPr lang="cs-CZ" sz="1400" dirty="0" err="1"/>
              <a:t>Sonia</a:t>
            </a:r>
            <a:r>
              <a:rPr lang="cs-CZ" sz="1400" dirty="0"/>
              <a:t> M. </a:t>
            </a:r>
            <a:r>
              <a:rPr lang="cs-CZ" sz="1400" dirty="0" err="1"/>
              <a:t>Najjar</a:t>
            </a:r>
            <a:r>
              <a:rPr lang="cs-CZ" sz="1400" dirty="0"/>
              <a:t>, PhD; </a:t>
            </a:r>
            <a:r>
              <a:rPr lang="cs-CZ" sz="1400" dirty="0" err="1"/>
              <a:t>Øyvind</a:t>
            </a:r>
            <a:r>
              <a:rPr lang="cs-CZ" sz="1400" dirty="0"/>
              <a:t> </a:t>
            </a:r>
            <a:r>
              <a:rPr lang="cs-CZ" sz="1400" dirty="0" err="1"/>
              <a:t>Ellingsen</a:t>
            </a:r>
            <a:r>
              <a:rPr lang="cs-CZ" sz="1400" dirty="0"/>
              <a:t>, MD, PhD; </a:t>
            </a:r>
            <a:r>
              <a:rPr lang="cs-CZ" sz="1400" dirty="0" err="1"/>
              <a:t>Terje</a:t>
            </a:r>
            <a:r>
              <a:rPr lang="cs-CZ" sz="1400" dirty="0"/>
              <a:t> </a:t>
            </a:r>
            <a:r>
              <a:rPr lang="cs-CZ" sz="1400" dirty="0" err="1"/>
              <a:t>Skjærpe</a:t>
            </a:r>
            <a:r>
              <a:rPr lang="cs-CZ" sz="1400" dirty="0"/>
              <a:t>, MD, PhD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Výsledky:</a:t>
            </a:r>
          </a:p>
          <a:p>
            <a:r>
              <a:rPr lang="cs-CZ" dirty="0" smtClean="0"/>
              <a:t>Studie ukazuje, že AIT je možné aplikovat i do tréninku starší populace s KVO</a:t>
            </a:r>
          </a:p>
          <a:p>
            <a:r>
              <a:rPr lang="cs-CZ" dirty="0" smtClean="0"/>
              <a:t>Intenzita cvičení je důležitým faktorem pro zlepšení aerobní kapacity a zlepšení kvality života po IM</a:t>
            </a:r>
          </a:p>
          <a:p>
            <a:r>
              <a:rPr lang="cs-CZ" dirty="0" smtClean="0"/>
              <a:t>Výsledky cvičení AIT je příznivější než cvičení střední nebo nízkou intenzitou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99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ICHS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↑ potřeba kyslíku myokardem</a:t>
            </a:r>
          </a:p>
          <a:p>
            <a:pPr lvl="1"/>
            <a:r>
              <a:rPr lang="cs-CZ" dirty="0"/>
              <a:t>tachykardie při zvýšené tělesné námaze</a:t>
            </a:r>
          </a:p>
          <a:p>
            <a:r>
              <a:rPr lang="cs-CZ" dirty="0"/>
              <a:t>↓ obsahu kyslíku v krvi</a:t>
            </a:r>
          </a:p>
          <a:p>
            <a:pPr lvl="1"/>
            <a:r>
              <a:rPr lang="cs-CZ" dirty="0"/>
              <a:t>Cyanóza (s </a:t>
            </a:r>
            <a:r>
              <a:rPr lang="cs-CZ" dirty="0" err="1"/>
              <a:t>pravo</a:t>
            </a:r>
            <a:r>
              <a:rPr lang="cs-CZ" dirty="0"/>
              <a:t>-levým zkratem), těžké anémie, otrava CO, šokový stav, těžké plicní choroby,</a:t>
            </a:r>
          </a:p>
          <a:p>
            <a:r>
              <a:rPr lang="cs-CZ" b="1" dirty="0"/>
              <a:t>↓ průtok krve koronárními arteriemi (&gt; 90 % případů)</a:t>
            </a:r>
          </a:p>
          <a:p>
            <a:pPr lvl="1"/>
            <a:r>
              <a:rPr lang="cs-CZ" dirty="0"/>
              <a:t>Ateroskleróza koronárních tepen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375" y="4457700"/>
            <a:ext cx="3733800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0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844" y="2133600"/>
            <a:ext cx="5810596" cy="3778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219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/>
              <a:t>NISHIYAMA, </a:t>
            </a:r>
            <a:r>
              <a:rPr lang="cs-CZ" dirty="0" err="1"/>
              <a:t>Yasuhiro</a:t>
            </a:r>
            <a:r>
              <a:rPr lang="cs-CZ" dirty="0"/>
              <a:t>, </a:t>
            </a:r>
            <a:r>
              <a:rPr lang="cs-CZ" dirty="0" err="1"/>
              <a:t>Hiroshi</a:t>
            </a:r>
            <a:r>
              <a:rPr lang="cs-CZ" dirty="0"/>
              <a:t> NIIYAMA, </a:t>
            </a:r>
            <a:r>
              <a:rPr lang="cs-CZ" dirty="0" err="1"/>
              <a:t>Haruhito</a:t>
            </a:r>
            <a:r>
              <a:rPr lang="cs-CZ" dirty="0"/>
              <a:t> HARADA, </a:t>
            </a:r>
            <a:r>
              <a:rPr lang="cs-CZ" dirty="0" err="1"/>
              <a:t>Atsushi</a:t>
            </a:r>
            <a:r>
              <a:rPr lang="cs-CZ" dirty="0"/>
              <a:t> KATOU, </a:t>
            </a:r>
            <a:r>
              <a:rPr lang="cs-CZ" dirty="0" err="1"/>
              <a:t>Noriko</a:t>
            </a:r>
            <a:r>
              <a:rPr lang="cs-CZ" dirty="0"/>
              <a:t> YOSHIDA a </a:t>
            </a:r>
            <a:r>
              <a:rPr lang="cs-CZ" dirty="0" err="1"/>
              <a:t>Hisao</a:t>
            </a:r>
            <a:r>
              <a:rPr lang="cs-CZ" dirty="0"/>
              <a:t> IKEDA. </a:t>
            </a:r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Exercise</a:t>
            </a:r>
            <a:r>
              <a:rPr lang="cs-CZ" dirty="0"/>
              <a:t> </a:t>
            </a:r>
            <a:r>
              <a:rPr lang="cs-CZ" dirty="0" err="1"/>
              <a:t>Training</a:t>
            </a:r>
            <a:r>
              <a:rPr lang="cs-CZ" dirty="0"/>
              <a:t> on </a:t>
            </a:r>
            <a:r>
              <a:rPr lang="cs-CZ" dirty="0" err="1"/>
              <a:t>Red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Cell </a:t>
            </a:r>
            <a:r>
              <a:rPr lang="cs-CZ" dirty="0" err="1"/>
              <a:t>Distribution</a:t>
            </a:r>
            <a:r>
              <a:rPr lang="cs-CZ" dirty="0"/>
              <a:t> </a:t>
            </a:r>
            <a:r>
              <a:rPr lang="cs-CZ" dirty="0" err="1"/>
              <a:t>Width</a:t>
            </a:r>
            <a:r>
              <a:rPr lang="cs-CZ" dirty="0"/>
              <a:t> as a Marker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Impaired</a:t>
            </a:r>
            <a:r>
              <a:rPr lang="cs-CZ" dirty="0"/>
              <a:t> </a:t>
            </a:r>
            <a:r>
              <a:rPr lang="cs-CZ" dirty="0" err="1"/>
              <a:t>Exercise</a:t>
            </a:r>
            <a:r>
              <a:rPr lang="cs-CZ" dirty="0"/>
              <a:t> Tolerance in </a:t>
            </a:r>
            <a:r>
              <a:rPr lang="cs-CZ" dirty="0" err="1"/>
              <a:t>Patients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Coronary</a:t>
            </a:r>
            <a:r>
              <a:rPr lang="cs-CZ" dirty="0"/>
              <a:t> </a:t>
            </a:r>
            <a:r>
              <a:rPr lang="cs-CZ" dirty="0" err="1"/>
              <a:t>Artery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. </a:t>
            </a:r>
            <a:r>
              <a:rPr lang="cs-CZ" i="1" dirty="0"/>
              <a:t>International </a:t>
            </a:r>
            <a:r>
              <a:rPr lang="cs-CZ" i="1" dirty="0" err="1"/>
              <a:t>Heart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dirty="0"/>
              <a:t> [online]. 2016, </a:t>
            </a:r>
            <a:r>
              <a:rPr lang="cs-CZ" b="1" dirty="0"/>
              <a:t>57</a:t>
            </a:r>
            <a:r>
              <a:rPr lang="cs-CZ" dirty="0"/>
              <a:t>(5), 553–557. Dostupné z: doi:10.1536/ihj.16-015</a:t>
            </a:r>
          </a:p>
          <a:p>
            <a:r>
              <a:rPr lang="cs-CZ" dirty="0"/>
              <a:t>MCNEER, J. F., J. R. MARGOLIS, K. L. LEE, J. A. KISSLO, R. H. PETER, Y. KONG, V. S. BEHAR, A. G. WALLACE, C. B. MCCANTS a R. A. ROSATI. </a:t>
            </a:r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exercise</a:t>
            </a:r>
            <a:r>
              <a:rPr lang="cs-CZ" dirty="0"/>
              <a:t> test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patients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ischemic</a:t>
            </a:r>
            <a:r>
              <a:rPr lang="cs-CZ" dirty="0"/>
              <a:t> </a:t>
            </a:r>
            <a:r>
              <a:rPr lang="cs-CZ" dirty="0" err="1"/>
              <a:t>heart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. </a:t>
            </a:r>
            <a:r>
              <a:rPr lang="cs-CZ" i="1" dirty="0" err="1"/>
              <a:t>Circulation</a:t>
            </a:r>
            <a:r>
              <a:rPr lang="cs-CZ" dirty="0"/>
              <a:t> [online]. 1978, </a:t>
            </a:r>
            <a:r>
              <a:rPr lang="cs-CZ" b="1" dirty="0"/>
              <a:t>57</a:t>
            </a:r>
            <a:r>
              <a:rPr lang="cs-CZ" dirty="0"/>
              <a:t>(1), 64–70. ISSN 0009-7322, 1524-4539. Dostupné z: doi:10.1161/01.CIR.57.1.64</a:t>
            </a:r>
          </a:p>
          <a:p>
            <a:r>
              <a:rPr lang="cs-CZ" i="1" dirty="0"/>
              <a:t>obalka_PGL_6_06.qxp - Kapesni_verze_-_Doporuceni_pro_rehabilitaci_u_nemocnych_s_kardiovaskularnim_onemocnnim.pdf</a:t>
            </a:r>
            <a:r>
              <a:rPr lang="cs-CZ" dirty="0"/>
              <a:t> [online]. [vid. 2017-04-10]. Dostupné z: http://www.kardio-cz.cz/data/upload/Kapesni_verze_-_</a:t>
            </a:r>
            <a:r>
              <a:rPr lang="cs-CZ" dirty="0" smtClean="0"/>
              <a:t>Doporuceni_pro_rehabilitaci_u_nemocnych_s_kardiovaskularnim_onemocnnim.pdf</a:t>
            </a:r>
          </a:p>
          <a:p>
            <a:r>
              <a:rPr lang="cs-CZ" dirty="0"/>
              <a:t>		</a:t>
            </a:r>
            <a:r>
              <a:rPr lang="cs-CZ" i="1" dirty="0"/>
              <a:t>mpp_04_07_web.indd - 02.pdf</a:t>
            </a:r>
            <a:r>
              <a:rPr lang="cs-CZ" dirty="0"/>
              <a:t> [online]. [vid. 2017-04-10]. Dostupné z: http://www.medicinapropraxi.cz/pdfs/med/2007/04/02.pdf</a:t>
            </a:r>
          </a:p>
          <a:p>
            <a:r>
              <a:rPr lang="cs-CZ" dirty="0" smtClean="0"/>
              <a:t> </a:t>
            </a:r>
            <a:r>
              <a:rPr lang="cs-CZ" i="1" dirty="0" smtClean="0"/>
              <a:t>mpp_10_07_web.indd </a:t>
            </a:r>
            <a:r>
              <a:rPr lang="cs-CZ" i="1" dirty="0"/>
              <a:t>- 03.pdf</a:t>
            </a:r>
            <a:r>
              <a:rPr lang="cs-CZ" dirty="0"/>
              <a:t> [online]. [vid. 2017-04-10]. Dostupné z: http://www.medicinapropraxi.cz/pdfs/med/2007/10/03.pdf</a:t>
            </a:r>
          </a:p>
          <a:p>
            <a:r>
              <a:rPr lang="cs-CZ" i="1" dirty="0" smtClean="0"/>
              <a:t>Vzor </a:t>
            </a:r>
            <a:r>
              <a:rPr lang="cs-CZ" i="1" dirty="0"/>
              <a:t>závěrečné práce - Vysoky_disertacni_prace_2015_final.pdf</a:t>
            </a:r>
            <a:r>
              <a:rPr lang="cs-CZ" dirty="0"/>
              <a:t> [online]. [vid. 2017-04-10]. Dostupné z: https://is.muni.cz/th/249274/lf_d/Vysoky_disertacni_prace_2015_final.pdf</a:t>
            </a:r>
          </a:p>
          <a:p>
            <a:r>
              <a:rPr lang="cs-CZ" i="1" dirty="0" err="1" smtClean="0"/>
              <a:t>untitled</a:t>
            </a:r>
            <a:r>
              <a:rPr lang="cs-CZ" i="1" dirty="0" smtClean="0"/>
              <a:t> </a:t>
            </a:r>
            <a:r>
              <a:rPr lang="cs-CZ" i="1" dirty="0"/>
              <a:t>- 03.pdf</a:t>
            </a:r>
            <a:r>
              <a:rPr lang="cs-CZ" dirty="0"/>
              <a:t> [online]. [vid. 2017-04-10]. Dostupné z: http://www.medicinapropraxi.cz/pdfs/med/2004/02/03.pdf</a:t>
            </a:r>
          </a:p>
          <a:p>
            <a:r>
              <a:rPr lang="cs-CZ" dirty="0" smtClean="0"/>
              <a:t>POVÝŠIL</a:t>
            </a:r>
            <a:r>
              <a:rPr lang="cs-CZ" dirty="0"/>
              <a:t>, Ctibor a Ivo ŠTEINER. </a:t>
            </a:r>
            <a:r>
              <a:rPr lang="cs-CZ" i="1" dirty="0"/>
              <a:t>Obecná patologie</a:t>
            </a:r>
            <a:r>
              <a:rPr lang="cs-CZ" dirty="0"/>
              <a:t>. Praha: </a:t>
            </a:r>
            <a:r>
              <a:rPr lang="cs-CZ" dirty="0" err="1"/>
              <a:t>Galén</a:t>
            </a:r>
            <a:r>
              <a:rPr lang="cs-CZ" dirty="0"/>
              <a:t>, 2011. ISBN 978-80-7262-773-8. </a:t>
            </a:r>
          </a:p>
          <a:p>
            <a:r>
              <a:rPr lang="cs-CZ" dirty="0" smtClean="0"/>
              <a:t>WISLØFF</a:t>
            </a:r>
            <a:r>
              <a:rPr lang="cs-CZ" dirty="0"/>
              <a:t>, Ulrik, </a:t>
            </a:r>
            <a:r>
              <a:rPr lang="cs-CZ" dirty="0" err="1"/>
              <a:t>Asbjørn</a:t>
            </a:r>
            <a:r>
              <a:rPr lang="cs-CZ" dirty="0"/>
              <a:t> STØYLEN, Jan P. LOENNECHEN, </a:t>
            </a:r>
            <a:r>
              <a:rPr lang="cs-CZ" dirty="0" err="1"/>
              <a:t>Morten</a:t>
            </a:r>
            <a:r>
              <a:rPr lang="cs-CZ" dirty="0"/>
              <a:t> BRUVOLD, </a:t>
            </a:r>
            <a:r>
              <a:rPr lang="cs-CZ" dirty="0" err="1"/>
              <a:t>Øivind</a:t>
            </a:r>
            <a:r>
              <a:rPr lang="cs-CZ" dirty="0"/>
              <a:t> ROGNMO, Per </a:t>
            </a:r>
            <a:r>
              <a:rPr lang="cs-CZ" dirty="0" err="1"/>
              <a:t>Magnus</a:t>
            </a:r>
            <a:r>
              <a:rPr lang="cs-CZ" dirty="0"/>
              <a:t> HARAM, </a:t>
            </a:r>
            <a:r>
              <a:rPr lang="cs-CZ" dirty="0" err="1"/>
              <a:t>Arnt</a:t>
            </a:r>
            <a:r>
              <a:rPr lang="cs-CZ" dirty="0"/>
              <a:t> Erik TJØNNA, Jan HELGERUD, </a:t>
            </a:r>
            <a:r>
              <a:rPr lang="cs-CZ" dirty="0" err="1"/>
              <a:t>Stig</a:t>
            </a:r>
            <a:r>
              <a:rPr lang="cs-CZ" dirty="0"/>
              <a:t> A. SLØRDAHL, </a:t>
            </a:r>
            <a:r>
              <a:rPr lang="cs-CZ" dirty="0" err="1"/>
              <a:t>Sang</a:t>
            </a:r>
            <a:r>
              <a:rPr lang="cs-CZ" dirty="0"/>
              <a:t> Jun LEE, </a:t>
            </a:r>
            <a:r>
              <a:rPr lang="cs-CZ" dirty="0" err="1"/>
              <a:t>Vibeke</a:t>
            </a:r>
            <a:r>
              <a:rPr lang="cs-CZ" dirty="0"/>
              <a:t> VIDEM, Anja BYE, </a:t>
            </a:r>
            <a:r>
              <a:rPr lang="cs-CZ" dirty="0" err="1"/>
              <a:t>Godfrey</a:t>
            </a:r>
            <a:r>
              <a:rPr lang="cs-CZ" dirty="0"/>
              <a:t> L. SMITH, </a:t>
            </a:r>
            <a:r>
              <a:rPr lang="cs-CZ" dirty="0" err="1"/>
              <a:t>Sonia</a:t>
            </a:r>
            <a:r>
              <a:rPr lang="cs-CZ" dirty="0"/>
              <a:t> M. NAJJAR, </a:t>
            </a:r>
            <a:r>
              <a:rPr lang="cs-CZ" dirty="0" err="1"/>
              <a:t>Øyvind</a:t>
            </a:r>
            <a:r>
              <a:rPr lang="cs-CZ" dirty="0"/>
              <a:t> ELLINGSEN a </a:t>
            </a:r>
            <a:r>
              <a:rPr lang="cs-CZ" dirty="0" err="1"/>
              <a:t>Terje</a:t>
            </a:r>
            <a:r>
              <a:rPr lang="cs-CZ" dirty="0"/>
              <a:t> SKJÆRPE. Superior </a:t>
            </a:r>
            <a:r>
              <a:rPr lang="cs-CZ" dirty="0" err="1"/>
              <a:t>Cardiovascular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Aerobic Interval </a:t>
            </a:r>
            <a:r>
              <a:rPr lang="cs-CZ" dirty="0" err="1"/>
              <a:t>Training</a:t>
            </a:r>
            <a:r>
              <a:rPr lang="cs-CZ" dirty="0"/>
              <a:t> Versus </a:t>
            </a:r>
            <a:r>
              <a:rPr lang="cs-CZ" dirty="0" err="1"/>
              <a:t>Moderate</a:t>
            </a:r>
            <a:r>
              <a:rPr lang="cs-CZ" dirty="0"/>
              <a:t> </a:t>
            </a:r>
            <a:r>
              <a:rPr lang="cs-CZ" dirty="0" err="1"/>
              <a:t>Continuous</a:t>
            </a:r>
            <a:r>
              <a:rPr lang="cs-CZ" dirty="0"/>
              <a:t> </a:t>
            </a:r>
            <a:r>
              <a:rPr lang="cs-CZ" dirty="0" err="1"/>
              <a:t>Training</a:t>
            </a:r>
            <a:r>
              <a:rPr lang="cs-CZ" dirty="0"/>
              <a:t> in </a:t>
            </a:r>
            <a:r>
              <a:rPr lang="cs-CZ" dirty="0" err="1"/>
              <a:t>Heart</a:t>
            </a:r>
            <a:r>
              <a:rPr lang="cs-CZ" dirty="0"/>
              <a:t> </a:t>
            </a:r>
            <a:r>
              <a:rPr lang="cs-CZ" dirty="0" err="1"/>
              <a:t>Failure</a:t>
            </a:r>
            <a:r>
              <a:rPr lang="cs-CZ" dirty="0"/>
              <a:t> </a:t>
            </a:r>
            <a:r>
              <a:rPr lang="cs-CZ" dirty="0" err="1"/>
              <a:t>Patients</a:t>
            </a:r>
            <a:r>
              <a:rPr lang="cs-CZ" dirty="0"/>
              <a:t>. </a:t>
            </a:r>
            <a:r>
              <a:rPr lang="cs-CZ" i="1" dirty="0" err="1"/>
              <a:t>Circulation</a:t>
            </a:r>
            <a:r>
              <a:rPr lang="cs-CZ" dirty="0"/>
              <a:t> [online]. 2007, </a:t>
            </a:r>
            <a:r>
              <a:rPr lang="cs-CZ" b="1" dirty="0"/>
              <a:t>115</a:t>
            </a:r>
            <a:r>
              <a:rPr lang="cs-CZ" dirty="0"/>
              <a:t>(24), 3086–3094. ISSN 0009-7322, 1524-4539. Dostupné z: doi:10.1161/CIRCULATIONAHA.106.675041</a:t>
            </a:r>
          </a:p>
          <a:p>
            <a:r>
              <a:rPr lang="cs-CZ" dirty="0" smtClean="0"/>
              <a:t>BROWN</a:t>
            </a:r>
            <a:r>
              <a:rPr lang="cs-CZ" dirty="0"/>
              <a:t>, R. A. REHABILITATION OF PATIENTS WITH CARDIOVASCULAR DISEASES. REPORT OF A WHO EXPERT COMMITTEE. </a:t>
            </a:r>
            <a:r>
              <a:rPr lang="cs-CZ" i="1" dirty="0" err="1"/>
              <a:t>World</a:t>
            </a:r>
            <a:r>
              <a:rPr lang="cs-CZ" i="1" dirty="0"/>
              <a:t> </a:t>
            </a:r>
            <a:r>
              <a:rPr lang="cs-CZ" i="1" dirty="0" err="1"/>
              <a:t>Health</a:t>
            </a:r>
            <a:r>
              <a:rPr lang="cs-CZ" i="1" dirty="0"/>
              <a:t> </a:t>
            </a:r>
            <a:r>
              <a:rPr lang="cs-CZ" i="1" dirty="0" err="1"/>
              <a:t>Organization</a:t>
            </a:r>
            <a:r>
              <a:rPr lang="cs-CZ" i="1" dirty="0"/>
              <a:t> </a:t>
            </a:r>
            <a:r>
              <a:rPr lang="cs-CZ" i="1" dirty="0" err="1"/>
              <a:t>Technical</a:t>
            </a:r>
            <a:r>
              <a:rPr lang="cs-CZ" i="1" dirty="0"/>
              <a:t> Report </a:t>
            </a:r>
            <a:r>
              <a:rPr lang="cs-CZ" i="1" dirty="0" err="1"/>
              <a:t>Series</a:t>
            </a:r>
            <a:r>
              <a:rPr lang="cs-CZ" dirty="0"/>
              <a:t>. 1964, </a:t>
            </a:r>
            <a:r>
              <a:rPr lang="cs-CZ" b="1" dirty="0"/>
              <a:t>270</a:t>
            </a:r>
            <a:r>
              <a:rPr lang="cs-CZ" dirty="0"/>
              <a:t>, 3–46. ISSN 0512-3054. </a:t>
            </a:r>
          </a:p>
          <a:p>
            <a:r>
              <a:rPr lang="cs-CZ" dirty="0" smtClean="0"/>
              <a:t>KODAMA</a:t>
            </a:r>
            <a:r>
              <a:rPr lang="cs-CZ" dirty="0"/>
              <a:t>, </a:t>
            </a:r>
            <a:r>
              <a:rPr lang="cs-CZ" dirty="0" err="1"/>
              <a:t>Satoru</a:t>
            </a:r>
            <a:r>
              <a:rPr lang="cs-CZ" dirty="0"/>
              <a:t>, </a:t>
            </a:r>
            <a:r>
              <a:rPr lang="cs-CZ" dirty="0" err="1"/>
              <a:t>Kazumi</a:t>
            </a:r>
            <a:r>
              <a:rPr lang="cs-CZ" dirty="0"/>
              <a:t> SAITO, </a:t>
            </a:r>
            <a:r>
              <a:rPr lang="cs-CZ" dirty="0" err="1"/>
              <a:t>Shiro</a:t>
            </a:r>
            <a:r>
              <a:rPr lang="cs-CZ" dirty="0"/>
              <a:t> TANAKA, </a:t>
            </a:r>
            <a:r>
              <a:rPr lang="cs-CZ" dirty="0" err="1"/>
              <a:t>Miho</a:t>
            </a:r>
            <a:r>
              <a:rPr lang="cs-CZ" dirty="0"/>
              <a:t> MAKI, </a:t>
            </a:r>
            <a:r>
              <a:rPr lang="cs-CZ" dirty="0" err="1"/>
              <a:t>Yoko</a:t>
            </a:r>
            <a:r>
              <a:rPr lang="cs-CZ" dirty="0"/>
              <a:t> YACHI, </a:t>
            </a:r>
            <a:r>
              <a:rPr lang="cs-CZ" dirty="0" err="1"/>
              <a:t>Mihoko</a:t>
            </a:r>
            <a:r>
              <a:rPr lang="cs-CZ" dirty="0"/>
              <a:t> ASUMI, </a:t>
            </a:r>
            <a:r>
              <a:rPr lang="cs-CZ" dirty="0" err="1"/>
              <a:t>Ayumi</a:t>
            </a:r>
            <a:r>
              <a:rPr lang="cs-CZ" dirty="0"/>
              <a:t> SUGAWARA, </a:t>
            </a:r>
            <a:r>
              <a:rPr lang="cs-CZ" dirty="0" err="1"/>
              <a:t>Kumiko</a:t>
            </a:r>
            <a:r>
              <a:rPr lang="cs-CZ" dirty="0"/>
              <a:t> TOTSUKA, </a:t>
            </a:r>
            <a:r>
              <a:rPr lang="cs-CZ" dirty="0" err="1"/>
              <a:t>Hitoshi</a:t>
            </a:r>
            <a:r>
              <a:rPr lang="cs-CZ" dirty="0"/>
              <a:t> SHIMANO, </a:t>
            </a:r>
            <a:r>
              <a:rPr lang="cs-CZ" dirty="0" err="1"/>
              <a:t>Yasuo</a:t>
            </a:r>
            <a:r>
              <a:rPr lang="cs-CZ" dirty="0"/>
              <a:t> OHASHI, </a:t>
            </a:r>
            <a:r>
              <a:rPr lang="cs-CZ" dirty="0" err="1"/>
              <a:t>Nobuhiro</a:t>
            </a:r>
            <a:r>
              <a:rPr lang="cs-CZ" dirty="0"/>
              <a:t> YAMADA a Hirohito SONE. </a:t>
            </a:r>
            <a:r>
              <a:rPr lang="cs-CZ" dirty="0" err="1"/>
              <a:t>Cardiorespiratory</a:t>
            </a:r>
            <a:r>
              <a:rPr lang="cs-CZ" dirty="0"/>
              <a:t> Fitness as a </a:t>
            </a: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Predictor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-Cause Mortality and </a:t>
            </a:r>
            <a:r>
              <a:rPr lang="cs-CZ" dirty="0" err="1"/>
              <a:t>Cardiovascular</a:t>
            </a:r>
            <a:r>
              <a:rPr lang="cs-CZ" dirty="0"/>
              <a:t> </a:t>
            </a:r>
            <a:r>
              <a:rPr lang="cs-CZ" dirty="0" err="1"/>
              <a:t>Events</a:t>
            </a:r>
            <a:r>
              <a:rPr lang="cs-CZ" dirty="0"/>
              <a:t> in </a:t>
            </a:r>
            <a:r>
              <a:rPr lang="cs-CZ" dirty="0" err="1"/>
              <a:t>Healthy</a:t>
            </a:r>
            <a:r>
              <a:rPr lang="cs-CZ" dirty="0"/>
              <a:t> </a:t>
            </a:r>
            <a:r>
              <a:rPr lang="cs-CZ" dirty="0" err="1"/>
              <a:t>Men</a:t>
            </a:r>
            <a:r>
              <a:rPr lang="cs-CZ" dirty="0"/>
              <a:t> and </a:t>
            </a:r>
            <a:r>
              <a:rPr lang="cs-CZ" dirty="0" err="1"/>
              <a:t>Women</a:t>
            </a:r>
            <a:r>
              <a:rPr lang="cs-CZ" dirty="0"/>
              <a:t>: A Meta-</a:t>
            </a:r>
            <a:r>
              <a:rPr lang="cs-CZ" dirty="0" err="1"/>
              <a:t>analysis</a:t>
            </a:r>
            <a:r>
              <a:rPr lang="cs-CZ" dirty="0"/>
              <a:t>. </a:t>
            </a:r>
            <a:r>
              <a:rPr lang="cs-CZ" i="1" dirty="0"/>
              <a:t>JAMA</a:t>
            </a:r>
            <a:r>
              <a:rPr lang="cs-CZ" dirty="0"/>
              <a:t> [online]. 2009, </a:t>
            </a:r>
            <a:r>
              <a:rPr lang="cs-CZ" b="1" dirty="0"/>
              <a:t>301</a:t>
            </a:r>
            <a:r>
              <a:rPr lang="cs-CZ" dirty="0"/>
              <a:t>(19), 2024–2035. ISSN 0098-7484. Dostupné z: doi:10.1001/jama.2009.681</a:t>
            </a:r>
          </a:p>
          <a:p>
            <a:r>
              <a:rPr lang="cs-CZ" dirty="0" smtClean="0"/>
              <a:t>LAVIE</a:t>
            </a:r>
            <a:r>
              <a:rPr lang="cs-CZ" dirty="0"/>
              <a:t>, Carl J., </a:t>
            </a:r>
            <a:r>
              <a:rPr lang="cs-CZ" dirty="0" err="1"/>
              <a:t>Randal</a:t>
            </a:r>
            <a:r>
              <a:rPr lang="cs-CZ" dirty="0"/>
              <a:t> J. THOMAS, </a:t>
            </a:r>
            <a:r>
              <a:rPr lang="cs-CZ" dirty="0" err="1"/>
              <a:t>Ray</a:t>
            </a:r>
            <a:r>
              <a:rPr lang="cs-CZ" dirty="0"/>
              <a:t> W. SQUIRES, Thomas G. ALLISON a Richard V. MILANI. </a:t>
            </a:r>
            <a:r>
              <a:rPr lang="cs-CZ" dirty="0" err="1"/>
              <a:t>Exercise</a:t>
            </a:r>
            <a:r>
              <a:rPr lang="cs-CZ" dirty="0"/>
              <a:t> </a:t>
            </a:r>
            <a:r>
              <a:rPr lang="cs-CZ" dirty="0" err="1"/>
              <a:t>Training</a:t>
            </a:r>
            <a:r>
              <a:rPr lang="cs-CZ" dirty="0"/>
              <a:t> and </a:t>
            </a:r>
            <a:r>
              <a:rPr lang="cs-CZ" dirty="0" err="1"/>
              <a:t>Cardiac</a:t>
            </a:r>
            <a:r>
              <a:rPr lang="cs-CZ" dirty="0"/>
              <a:t> </a:t>
            </a:r>
            <a:r>
              <a:rPr lang="cs-CZ" dirty="0" err="1"/>
              <a:t>Rehabilitation</a:t>
            </a:r>
            <a:r>
              <a:rPr lang="cs-CZ" dirty="0"/>
              <a:t> in </a:t>
            </a:r>
            <a:r>
              <a:rPr lang="cs-CZ" dirty="0" err="1"/>
              <a:t>Primary</a:t>
            </a:r>
            <a:r>
              <a:rPr lang="cs-CZ" dirty="0"/>
              <a:t> and </a:t>
            </a:r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Prevention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Coronary</a:t>
            </a:r>
            <a:r>
              <a:rPr lang="cs-CZ" dirty="0"/>
              <a:t> </a:t>
            </a:r>
            <a:r>
              <a:rPr lang="cs-CZ" dirty="0" err="1"/>
              <a:t>Heart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. </a:t>
            </a:r>
            <a:r>
              <a:rPr lang="cs-CZ" i="1" dirty="0" err="1"/>
              <a:t>Mayo</a:t>
            </a:r>
            <a:r>
              <a:rPr lang="cs-CZ" i="1" dirty="0"/>
              <a:t> </a:t>
            </a:r>
            <a:r>
              <a:rPr lang="cs-CZ" i="1" dirty="0" err="1"/>
              <a:t>Clinic</a:t>
            </a:r>
            <a:r>
              <a:rPr lang="cs-CZ" i="1" dirty="0"/>
              <a:t> </a:t>
            </a:r>
            <a:r>
              <a:rPr lang="cs-CZ" i="1" dirty="0" err="1"/>
              <a:t>Proceedings</a:t>
            </a:r>
            <a:r>
              <a:rPr lang="cs-CZ" dirty="0"/>
              <a:t>. 2009, </a:t>
            </a:r>
            <a:r>
              <a:rPr lang="cs-CZ" b="1" dirty="0"/>
              <a:t>84</a:t>
            </a:r>
            <a:r>
              <a:rPr lang="cs-CZ" dirty="0"/>
              <a:t>(4), 373–383. ISSN 0025-6196. </a:t>
            </a:r>
          </a:p>
          <a:p>
            <a:r>
              <a:rPr lang="cs-CZ" i="1" dirty="0" err="1" smtClean="0"/>
              <a:t>Cardiac</a:t>
            </a:r>
            <a:r>
              <a:rPr lang="cs-CZ" i="1" dirty="0" smtClean="0"/>
              <a:t> </a:t>
            </a:r>
            <a:r>
              <a:rPr lang="cs-CZ" i="1" dirty="0" err="1"/>
              <a:t>Rehabilitation</a:t>
            </a:r>
            <a:r>
              <a:rPr lang="cs-CZ" i="1" dirty="0"/>
              <a:t> and </a:t>
            </a:r>
            <a:r>
              <a:rPr lang="cs-CZ" i="1" dirty="0" err="1"/>
              <a:t>Exercise</a:t>
            </a:r>
            <a:r>
              <a:rPr lang="cs-CZ" i="1" dirty="0"/>
              <a:t> </a:t>
            </a:r>
            <a:r>
              <a:rPr lang="cs-CZ" i="1" dirty="0" err="1"/>
              <a:t>Training</a:t>
            </a:r>
            <a:r>
              <a:rPr lang="cs-CZ" i="1" dirty="0"/>
              <a:t> in </a:t>
            </a:r>
            <a:r>
              <a:rPr lang="cs-CZ" i="1" dirty="0" err="1"/>
              <a:t>Secondary</a:t>
            </a:r>
            <a:r>
              <a:rPr lang="cs-CZ" i="1" dirty="0"/>
              <a:t> </a:t>
            </a:r>
            <a:r>
              <a:rPr lang="cs-CZ" i="1" dirty="0" err="1"/>
              <a:t>Coronary</a:t>
            </a:r>
            <a:r>
              <a:rPr lang="cs-CZ" i="1" dirty="0"/>
              <a:t> </a:t>
            </a:r>
            <a:r>
              <a:rPr lang="cs-CZ" i="1" dirty="0" err="1"/>
              <a:t>Heart</a:t>
            </a:r>
            <a:r>
              <a:rPr lang="cs-CZ" i="1" dirty="0"/>
              <a:t> </a:t>
            </a:r>
            <a:r>
              <a:rPr lang="cs-CZ" i="1" dirty="0" err="1"/>
              <a:t>Disease</a:t>
            </a:r>
            <a:r>
              <a:rPr lang="cs-CZ" i="1" dirty="0"/>
              <a:t> </a:t>
            </a:r>
            <a:r>
              <a:rPr lang="cs-CZ" i="1" dirty="0" err="1"/>
              <a:t>Prevention</a:t>
            </a:r>
            <a:r>
              <a:rPr lang="cs-CZ" dirty="0"/>
              <a:t> [online]. [vid. 2017-04-10]. Dostupné z: http://www.sciencedirect.com/science/article/pii/S0033062011000466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05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Koronární ateroskleróza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stupeň – do 25 %</a:t>
            </a:r>
          </a:p>
          <a:p>
            <a:r>
              <a:rPr lang="cs-CZ" dirty="0"/>
              <a:t>2. stupeň – do 50 %</a:t>
            </a:r>
          </a:p>
          <a:p>
            <a:r>
              <a:rPr lang="cs-CZ" dirty="0"/>
              <a:t>3. stupeň – do 75 %</a:t>
            </a:r>
          </a:p>
          <a:p>
            <a:r>
              <a:rPr lang="cs-CZ" b="1" dirty="0"/>
              <a:t>4. stupeň – průsvit snížen o 75% - klinicky významný!</a:t>
            </a:r>
          </a:p>
          <a:p>
            <a:r>
              <a:rPr lang="cs-CZ" dirty="0"/>
              <a:t>Fibrózní plát</a:t>
            </a:r>
          </a:p>
          <a:p>
            <a:pPr lvl="1"/>
            <a:r>
              <a:rPr lang="cs-CZ" dirty="0"/>
              <a:t>Stabilní → ↓ riziko utržení plátu a </a:t>
            </a:r>
            <a:r>
              <a:rPr lang="cs-CZ" dirty="0" err="1"/>
              <a:t>trombotizace</a:t>
            </a:r>
            <a:endParaRPr lang="cs-CZ" dirty="0"/>
          </a:p>
          <a:p>
            <a:r>
              <a:rPr lang="cs-CZ" dirty="0"/>
              <a:t>Ateromový plát</a:t>
            </a:r>
          </a:p>
          <a:p>
            <a:pPr lvl="1"/>
            <a:r>
              <a:rPr lang="cs-CZ" dirty="0"/>
              <a:t>Nestabilní → ↑ riziko … → IM, náhlá srdeční smrt</a:t>
            </a:r>
          </a:p>
        </p:txBody>
      </p:sp>
    </p:spTree>
    <p:extLst>
      <p:ext uri="{BB962C8B-B14F-4D97-AF65-F5344CB8AC3E}">
        <p14:creationId xmlns:p14="http://schemas.microsoft.com/office/powerpoint/2010/main" val="126716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Rizikové faktory aterosklerózy a ICH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Neovlivnitelné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Genetická zátěž</a:t>
            </a:r>
          </a:p>
          <a:p>
            <a:r>
              <a:rPr lang="cs-CZ" dirty="0"/>
              <a:t>Věk</a:t>
            </a:r>
          </a:p>
          <a:p>
            <a:r>
              <a:rPr lang="cs-CZ" dirty="0"/>
              <a:t>Pohlaví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Ovlivnitelné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Obezita (abdominální)</a:t>
            </a:r>
          </a:p>
          <a:p>
            <a:r>
              <a:rPr lang="cs-CZ" dirty="0" err="1"/>
              <a:t>Dyslipoproteinémie</a:t>
            </a:r>
            <a:endParaRPr lang="cs-CZ" dirty="0"/>
          </a:p>
          <a:p>
            <a:r>
              <a:rPr lang="cs-CZ" dirty="0"/>
              <a:t>DM2, inzulinová rezistence</a:t>
            </a:r>
          </a:p>
          <a:p>
            <a:r>
              <a:rPr lang="cs-CZ" dirty="0"/>
              <a:t>Kouření</a:t>
            </a:r>
          </a:p>
          <a:p>
            <a:r>
              <a:rPr lang="cs-CZ" dirty="0"/>
              <a:t>Arteriální hypertenze</a:t>
            </a:r>
          </a:p>
          <a:p>
            <a:r>
              <a:rPr lang="cs-CZ" dirty="0"/>
              <a:t>Stres</a:t>
            </a:r>
          </a:p>
          <a:p>
            <a:r>
              <a:rPr lang="cs-CZ" dirty="0"/>
              <a:t>↓ PA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5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Pohybová aktivita při ICHS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Zhodnocení rizika ruptury plátu pomocí </a:t>
            </a:r>
            <a:r>
              <a:rPr lang="cs-CZ" b="1" dirty="0" err="1"/>
              <a:t>koronarografie</a:t>
            </a:r>
            <a:endParaRPr lang="cs-CZ" b="1" dirty="0"/>
          </a:p>
          <a:p>
            <a:r>
              <a:rPr lang="cs-CZ" dirty="0"/>
              <a:t>Zátěžový test - </a:t>
            </a:r>
            <a:r>
              <a:rPr lang="cs-CZ" b="1" dirty="0"/>
              <a:t>ergometrie</a:t>
            </a:r>
          </a:p>
          <a:p>
            <a:pPr lvl="1"/>
            <a:r>
              <a:rPr lang="cs-CZ" dirty="0"/>
              <a:t>Sledování SF a TK, EKG, subjektivní vnímání (</a:t>
            </a:r>
            <a:r>
              <a:rPr lang="cs-CZ" dirty="0" err="1"/>
              <a:t>Borgova</a:t>
            </a:r>
            <a:r>
              <a:rPr lang="cs-CZ" dirty="0"/>
              <a:t> škála)</a:t>
            </a:r>
          </a:p>
          <a:p>
            <a:pPr lvl="1"/>
            <a:r>
              <a:rPr lang="cs-CZ" dirty="0"/>
              <a:t>Výpočet </a:t>
            </a:r>
            <a:r>
              <a:rPr lang="cs-CZ" dirty="0" err="1"/>
              <a:t>max</a:t>
            </a:r>
            <a:r>
              <a:rPr lang="cs-CZ" dirty="0"/>
              <a:t> tréninkové tepové frekvence (TTF)</a:t>
            </a:r>
          </a:p>
          <a:p>
            <a:r>
              <a:rPr lang="cs-CZ" b="1" dirty="0"/>
              <a:t>Aerobní PA</a:t>
            </a:r>
          </a:p>
          <a:p>
            <a:r>
              <a:rPr lang="cs-CZ" dirty="0"/>
              <a:t>4x – 5x týdně (minimálně 3x týdně) </a:t>
            </a:r>
          </a:p>
          <a:p>
            <a:r>
              <a:rPr lang="cs-CZ" dirty="0"/>
              <a:t>30 – 45 min </a:t>
            </a:r>
            <a:r>
              <a:rPr lang="cs-CZ" dirty="0" err="1"/>
              <a:t>submaximální</a:t>
            </a:r>
            <a:r>
              <a:rPr lang="cs-CZ" dirty="0"/>
              <a:t> zátěže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Intenzita do 75 % </a:t>
            </a:r>
            <a:r>
              <a:rPr lang="cs-CZ" dirty="0" err="1">
                <a:solidFill>
                  <a:srgbClr val="FF0000"/>
                </a:solidFill>
              </a:rPr>
              <a:t>SFmax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(cvičení se sport-testerem)</a:t>
            </a:r>
          </a:p>
          <a:p>
            <a:pPr lvl="1"/>
            <a:r>
              <a:rPr lang="cs-CZ" dirty="0"/>
              <a:t>Nejdříve navyšujeme čas cvičení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Cílem: ↑ VO2max  </a:t>
            </a:r>
          </a:p>
          <a:p>
            <a:pPr lvl="1"/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375" y="3812485"/>
            <a:ext cx="3543478" cy="236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11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Trénink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Zahřátí (10-15 min)</a:t>
            </a:r>
          </a:p>
          <a:p>
            <a:pPr lvl="1"/>
            <a:r>
              <a:rPr lang="cs-CZ" dirty="0"/>
              <a:t>Cvičení s menší intenzitou</a:t>
            </a:r>
          </a:p>
          <a:p>
            <a:r>
              <a:rPr lang="cs-CZ" dirty="0"/>
              <a:t>Aerobní trénink</a:t>
            </a:r>
          </a:p>
          <a:p>
            <a:pPr lvl="1"/>
            <a:r>
              <a:rPr lang="cs-CZ" dirty="0"/>
              <a:t>Kontinuální, intervalová zátěž</a:t>
            </a:r>
          </a:p>
          <a:p>
            <a:pPr lvl="1"/>
            <a:r>
              <a:rPr lang="cs-CZ" dirty="0"/>
              <a:t>Běhátko, rotoped, </a:t>
            </a:r>
            <a:r>
              <a:rPr lang="cs-CZ" dirty="0" err="1"/>
              <a:t>stepper</a:t>
            </a:r>
            <a:r>
              <a:rPr lang="cs-CZ" dirty="0"/>
              <a:t>, veslo, …</a:t>
            </a:r>
          </a:p>
          <a:p>
            <a:r>
              <a:rPr lang="cs-CZ" dirty="0"/>
              <a:t>Silová část (min 2x týdně)</a:t>
            </a:r>
          </a:p>
          <a:p>
            <a:pPr lvl="1"/>
            <a:r>
              <a:rPr lang="cs-CZ" dirty="0"/>
              <a:t>Po 14 dnech aerobního tréninku</a:t>
            </a:r>
          </a:p>
          <a:p>
            <a:pPr lvl="1"/>
            <a:r>
              <a:rPr lang="cs-CZ" dirty="0"/>
              <a:t>KI: ↑ TK</a:t>
            </a:r>
          </a:p>
          <a:p>
            <a:r>
              <a:rPr lang="cs-CZ" dirty="0"/>
              <a:t>Relaxace</a:t>
            </a:r>
          </a:p>
          <a:p>
            <a:pPr lvl="1"/>
            <a:r>
              <a:rPr lang="cs-CZ" dirty="0"/>
              <a:t>Prevence arytmií, hypotenze</a:t>
            </a:r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774635" y="566530"/>
            <a:ext cx="5579165" cy="6092687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Před a po cvičení</a:t>
            </a:r>
          </a:p>
          <a:p>
            <a:pPr lvl="1"/>
            <a:r>
              <a:rPr lang="cs-CZ" dirty="0"/>
              <a:t>Měříme TK, SF</a:t>
            </a:r>
          </a:p>
          <a:p>
            <a:pPr lvl="1"/>
            <a:r>
              <a:rPr lang="cs-CZ" dirty="0"/>
              <a:t>Subjektivní hodnocení</a:t>
            </a:r>
          </a:p>
          <a:p>
            <a:r>
              <a:rPr lang="cs-CZ" dirty="0"/>
              <a:t>Během cvičení</a:t>
            </a:r>
          </a:p>
          <a:p>
            <a:pPr lvl="1"/>
            <a:r>
              <a:rPr lang="cs-CZ" dirty="0" err="1"/>
              <a:t>Borgova</a:t>
            </a:r>
            <a:r>
              <a:rPr lang="cs-CZ" dirty="0"/>
              <a:t> škála</a:t>
            </a:r>
          </a:p>
          <a:p>
            <a:pPr lvl="1"/>
            <a:r>
              <a:rPr lang="cs-CZ" dirty="0"/>
              <a:t>SF (sport-tester)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b="1" dirty="0"/>
              <a:t>Další pohybová aktivita:</a:t>
            </a:r>
          </a:p>
          <a:p>
            <a:pPr lvl="1"/>
            <a:r>
              <a:rPr lang="cs-CZ" dirty="0" err="1"/>
              <a:t>Nordic</a:t>
            </a:r>
            <a:r>
              <a:rPr lang="cs-CZ" dirty="0"/>
              <a:t> </a:t>
            </a:r>
            <a:r>
              <a:rPr lang="cs-CZ" dirty="0" err="1"/>
              <a:t>walking</a:t>
            </a:r>
            <a:r>
              <a:rPr lang="cs-CZ" dirty="0"/>
              <a:t> (správná technika)</a:t>
            </a:r>
          </a:p>
          <a:p>
            <a:pPr lvl="1"/>
            <a:r>
              <a:rPr lang="cs-CZ" dirty="0"/>
              <a:t>↑ habituální PA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452" y="2725846"/>
            <a:ext cx="3015244" cy="255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53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Akutní infarkt myokardu (AIM)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Patří k nejčastějším příčinám smrti</a:t>
            </a:r>
          </a:p>
          <a:p>
            <a:r>
              <a:rPr lang="cs-CZ" dirty="0" smtClean="0"/>
              <a:t>Dochází k odumření části srdečního svalu, způsobeném náhlým uzavřením některá koronární tepny</a:t>
            </a:r>
          </a:p>
          <a:p>
            <a:r>
              <a:rPr lang="cs-CZ" dirty="0" smtClean="0"/>
              <a:t>↓ výkonnosti srdce jako pumpy</a:t>
            </a:r>
          </a:p>
          <a:p>
            <a:r>
              <a:rPr lang="cs-CZ" dirty="0" smtClean="0"/>
              <a:t>Čím je ztráta svalu vetší, tím je výraznější zhoršení </a:t>
            </a:r>
            <a:r>
              <a:rPr lang="cs-CZ" dirty="0" err="1" smtClean="0"/>
              <a:t>fce</a:t>
            </a:r>
            <a:r>
              <a:rPr lang="cs-CZ" dirty="0" smtClean="0"/>
              <a:t> myokardu</a:t>
            </a:r>
          </a:p>
          <a:p>
            <a:r>
              <a:rPr lang="cs-CZ" dirty="0" smtClean="0"/>
              <a:t>Okolí jizvy po zhojeni myokardu → zpomalené vedení srdečních vzruchů → smrtelné arytmie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37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 AIM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Ložisko akutní ischemické nekrózy myokardu- </a:t>
            </a:r>
            <a:r>
              <a:rPr lang="cs-CZ" dirty="0" err="1" smtClean="0"/>
              <a:t>koaguační</a:t>
            </a:r>
            <a:r>
              <a:rPr lang="cs-CZ" dirty="0" smtClean="0"/>
              <a:t> nekróza</a:t>
            </a:r>
          </a:p>
          <a:p>
            <a:r>
              <a:rPr lang="cs-CZ" dirty="0" smtClean="0"/>
              <a:t>Při náhlém výrazném zúžení či úplné obliteraci </a:t>
            </a:r>
            <a:r>
              <a:rPr lang="cs-CZ" dirty="0" err="1" smtClean="0"/>
              <a:t>lumina</a:t>
            </a:r>
            <a:r>
              <a:rPr lang="cs-CZ" dirty="0" smtClean="0"/>
              <a:t> koronární arterie</a:t>
            </a:r>
          </a:p>
          <a:p>
            <a:r>
              <a:rPr lang="cs-CZ" dirty="0" smtClean="0"/>
              <a:t>Patogeneze – ireverzibilní poškození (nekróza) buněk myokardu (po 20min. </a:t>
            </a:r>
            <a:r>
              <a:rPr lang="cs-CZ" dirty="0"/>
              <a:t>n</a:t>
            </a:r>
            <a:r>
              <a:rPr lang="cs-CZ" dirty="0" smtClean="0"/>
              <a:t>astává těžká akutní ischemie)</a:t>
            </a:r>
          </a:p>
          <a:p>
            <a:r>
              <a:rPr lang="cs-CZ" dirty="0"/>
              <a:t>Vzniká nejčastěji na podkladě aterosklerotických změn v koronárním řečišti, které vrcholí krvácením do aterosklerotického plátu nebo zanesením embolu.</a:t>
            </a:r>
            <a:endParaRPr lang="cs-CZ" dirty="0" smtClean="0"/>
          </a:p>
          <a:p>
            <a:r>
              <a:rPr lang="cs-CZ" u="sng" dirty="0" smtClean="0"/>
              <a:t>Makroskopické změny ložiska</a:t>
            </a:r>
          </a:p>
          <a:p>
            <a:r>
              <a:rPr lang="cs-CZ" dirty="0" smtClean="0"/>
              <a:t>24hodin→ bledost/ červenomodrá cyanóza</a:t>
            </a:r>
          </a:p>
          <a:p>
            <a:r>
              <a:rPr lang="cs-CZ" dirty="0" smtClean="0"/>
              <a:t>3-5 dnů</a:t>
            </a:r>
            <a:r>
              <a:rPr lang="cs-CZ" dirty="0"/>
              <a:t> </a:t>
            </a:r>
            <a:r>
              <a:rPr lang="cs-CZ" dirty="0" smtClean="0"/>
              <a:t>→ žluté, hemoragický lem</a:t>
            </a:r>
          </a:p>
          <a:p>
            <a:r>
              <a:rPr lang="cs-CZ" dirty="0" smtClean="0"/>
              <a:t>6-8 týdnů jizva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81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5089</TotalTime>
  <Words>1992</Words>
  <Application>Microsoft Office PowerPoint</Application>
  <PresentationFormat>Širokoúhlá obrazovka</PresentationFormat>
  <Paragraphs>288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Cambria Math</vt:lpstr>
      <vt:lpstr>Century Gothic</vt:lpstr>
      <vt:lpstr>Wingdings 3</vt:lpstr>
      <vt:lpstr>Stébla</vt:lpstr>
      <vt:lpstr>Ischemická choroba srdeční a infarkt myokardu</vt:lpstr>
      <vt:lpstr>Charakteristika ICHS</vt:lpstr>
      <vt:lpstr>Etiologie ICHS</vt:lpstr>
      <vt:lpstr>Koronární ateroskleróza</vt:lpstr>
      <vt:lpstr>Rizikové faktory aterosklerózy a ICH</vt:lpstr>
      <vt:lpstr>Pohybová aktivita při ICHS</vt:lpstr>
      <vt:lpstr>Trénink</vt:lpstr>
      <vt:lpstr>Akutní infarkt myokardu (AIM)</vt:lpstr>
      <vt:lpstr>Etiologie AIM</vt:lpstr>
      <vt:lpstr>AIM </vt:lpstr>
      <vt:lpstr>Infarkt myokardu</vt:lpstr>
      <vt:lpstr>Rizikové faktory pro vznik IM Rizikové faktory , které vedou k rozvoji aterosklerózy a poškození cévní stěny: </vt:lpstr>
      <vt:lpstr>Pohybová aktivita a IM</vt:lpstr>
      <vt:lpstr>Kardiovaskulární rehabilitace</vt:lpstr>
      <vt:lpstr>Rehabilitace nemocných po IM</vt:lpstr>
      <vt:lpstr>Vliv pravidelného cvičení na organismus</vt:lpstr>
      <vt:lpstr>Rehabilitace</vt:lpstr>
      <vt:lpstr>Domácí rehabilitace</vt:lpstr>
      <vt:lpstr>Rehabilitace</vt:lpstr>
      <vt:lpstr>Individualizace tréninkového plánu</vt:lpstr>
      <vt:lpstr>Domácí trénink</vt:lpstr>
      <vt:lpstr>Intervenční tréninkový program</vt:lpstr>
      <vt:lpstr>Intervenční tréninkový program</vt:lpstr>
      <vt:lpstr>TJ(24x max 100min)</vt:lpstr>
      <vt:lpstr>Intervenční tréninkový program</vt:lpstr>
      <vt:lpstr>Superior Cardiovascular Effect of Aerobic Interval Training Versus Moderate Continuous Training in Heart Failure Patients A Randomized Study  Ulrik Wisløff, PhD; Asbjørn Støylen, MD, PhD; Jan P. Loennechen, MD, PhD; Morten Bruvold, MSc; Øivind Rognmo, MSc; Per Magnus Haram, MD, PhD; Arnt Erik Tjønna, MSc; Jan Helgerud, PhD; Stig A. Slørdahl, MD, PhD; Sang Jun Lee, PhD; Vibeke Videm, MD, PhD; Anja Bye, MSc; Godfrey L. Smith, PhD; Sonia M. Najjar, PhD; Øyvind Ellingsen, MD, PhD; Terje Skjærpe, MD, PhD</vt:lpstr>
      <vt:lpstr>Superior Cardiovascular Effect of Aerobic Interval Training Versus Moderate Continuous Training in Heart Failure Patients A Randomized Study  Ulrik Wisløff, PhD; Asbjørn Støylen, MD, PhD; Jan P. Loennechen, MD, PhD; Morten Bruvold, MSc; Øivind Rognmo, MSc; Per Magnus Haram, MD, PhD; Arnt Erik Tjønna, MSc; Jan Helgerud, PhD; Stig A. Slørdahl, MD, PhD; Sang Jun Lee, PhD; Vibeke Videm, MD, PhD; Anja Bye, MSc; Godfrey L. Smith, PhD; Sonia M. Najjar, PhD; Øyvind Ellingsen, MD, PhD; Terje Skjærpe, MD, PhD</vt:lpstr>
      <vt:lpstr>Superior Cardiovascular Effect of Aerobic Interval Training Versus Moderate Continuous Training in Heart Failure Patients A Randomized Study  Ulrik Wisløff, PhD; Asbjørn Støylen, MD, PhD; Jan P. Loennechen, MD, PhD; Morten Bruvold, MSc; Øivind Rognmo, MSc; Per Magnus Haram, MD, PhD; Arnt Erik Tjønna, MSc; Jan Helgerud, PhD; Stig A. Slørdahl, MD, PhD; Sang Jun Lee, PhD; Vibeke Videm, MD, PhD; Anja Bye, MSc; Godfrey L. Smith, PhD; Sonia M. Najjar, PhD; Øyvind Ellingsen, MD, PhD; Terje Skjærpe, MD, PhD</vt:lpstr>
      <vt:lpstr>Superior Cardiovascular Effect of Aerobic Interval Training Versus Moderate Continuous Training in Heart Failure Patients A Randomized Study  Ulrik Wisløff, PhD; Asbjørn Støylen, MD, PhD; Jan P. Loennechen, MD, PhD; Morten Bruvold, MSc; Øivind Rognmo, MSc; Per Magnus Haram, MD, PhD; Arnt Erik Tjønna, MSc; Jan Helgerud, PhD; Stig A. Slørdahl, MD, PhD; Sang Jun Lee, PhD; Vibeke Videm, MD, PhD; Anja Bye, MSc; Godfrey L. Smith, PhD; Sonia M. Najjar, PhD; Øyvind Ellingsen, MD, PhD; Terje Skjærpe, MD, PhD</vt:lpstr>
      <vt:lpstr>Výsledky</vt:lpstr>
      <vt:lpstr>Použitá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Infarkt myokardu a ischemická choroba srdeční</dc:title>
  <dc:creator>Petr Širc</dc:creator>
  <cp:lastModifiedBy>Klára Boxanová</cp:lastModifiedBy>
  <cp:revision>68</cp:revision>
  <dcterms:created xsi:type="dcterms:W3CDTF">2017-04-06T15:04:02Z</dcterms:created>
  <dcterms:modified xsi:type="dcterms:W3CDTF">2017-04-10T09:13:38Z</dcterms:modified>
</cp:coreProperties>
</file>