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256" r:id="rId2"/>
    <p:sldId id="372" r:id="rId3"/>
    <p:sldId id="373" r:id="rId4"/>
    <p:sldId id="374" r:id="rId5"/>
    <p:sldId id="344" r:id="rId6"/>
    <p:sldId id="375" r:id="rId7"/>
    <p:sldId id="346" r:id="rId8"/>
    <p:sldId id="443" r:id="rId9"/>
    <p:sldId id="449" r:id="rId10"/>
    <p:sldId id="444" r:id="rId11"/>
    <p:sldId id="445" r:id="rId12"/>
    <p:sldId id="446" r:id="rId13"/>
    <p:sldId id="447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257" r:id="rId26"/>
    <p:sldId id="258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450" r:id="rId35"/>
    <p:sldId id="394" r:id="rId36"/>
    <p:sldId id="395" r:id="rId37"/>
    <p:sldId id="502" r:id="rId38"/>
    <p:sldId id="503" r:id="rId39"/>
    <p:sldId id="504" r:id="rId40"/>
    <p:sldId id="505" r:id="rId41"/>
    <p:sldId id="506" r:id="rId42"/>
    <p:sldId id="507" r:id="rId43"/>
    <p:sldId id="396" r:id="rId44"/>
    <p:sldId id="508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430" r:id="rId75"/>
    <p:sldId id="431" r:id="rId76"/>
    <p:sldId id="432" r:id="rId77"/>
    <p:sldId id="433" r:id="rId78"/>
    <p:sldId id="434" r:id="rId79"/>
    <p:sldId id="435" r:id="rId80"/>
    <p:sldId id="436" r:id="rId81"/>
    <p:sldId id="437" r:id="rId82"/>
    <p:sldId id="438" r:id="rId83"/>
    <p:sldId id="439" r:id="rId84"/>
    <p:sldId id="440" r:id="rId85"/>
    <p:sldId id="441" r:id="rId86"/>
    <p:sldId id="442" r:id="rId87"/>
    <p:sldId id="451" r:id="rId88"/>
    <p:sldId id="452" r:id="rId89"/>
    <p:sldId id="453" r:id="rId90"/>
    <p:sldId id="454" r:id="rId91"/>
    <p:sldId id="455" r:id="rId92"/>
    <p:sldId id="456" r:id="rId93"/>
    <p:sldId id="313" r:id="rId94"/>
    <p:sldId id="457" r:id="rId95"/>
    <p:sldId id="458" r:id="rId96"/>
    <p:sldId id="459" r:id="rId97"/>
    <p:sldId id="460" r:id="rId98"/>
    <p:sldId id="461" r:id="rId99"/>
    <p:sldId id="462" r:id="rId100"/>
    <p:sldId id="463" r:id="rId101"/>
    <p:sldId id="464" r:id="rId102"/>
    <p:sldId id="511" r:id="rId103"/>
    <p:sldId id="509" r:id="rId104"/>
    <p:sldId id="510" r:id="rId105"/>
    <p:sldId id="472" r:id="rId106"/>
    <p:sldId id="473" r:id="rId107"/>
    <p:sldId id="474" r:id="rId108"/>
    <p:sldId id="475" r:id="rId109"/>
    <p:sldId id="476" r:id="rId110"/>
    <p:sldId id="477" r:id="rId111"/>
    <p:sldId id="478" r:id="rId112"/>
    <p:sldId id="479" r:id="rId113"/>
    <p:sldId id="480" r:id="rId114"/>
    <p:sldId id="481" r:id="rId115"/>
    <p:sldId id="482" r:id="rId116"/>
    <p:sldId id="483" r:id="rId117"/>
    <p:sldId id="484" r:id="rId118"/>
    <p:sldId id="485" r:id="rId119"/>
    <p:sldId id="486" r:id="rId120"/>
    <p:sldId id="487" r:id="rId121"/>
    <p:sldId id="488" r:id="rId122"/>
    <p:sldId id="489" r:id="rId123"/>
    <p:sldId id="491" r:id="rId124"/>
    <p:sldId id="492" r:id="rId125"/>
    <p:sldId id="493" r:id="rId126"/>
    <p:sldId id="494" r:id="rId127"/>
    <p:sldId id="495" r:id="rId128"/>
    <p:sldId id="496" r:id="rId129"/>
    <p:sldId id="497" r:id="rId130"/>
    <p:sldId id="498" r:id="rId131"/>
    <p:sldId id="499" r:id="rId132"/>
    <p:sldId id="500" r:id="rId133"/>
    <p:sldId id="371" r:id="rId1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3\PREDNES\16\D&#345;&#237;te&#269;\graf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3\PREDNES\16\D&#345;&#237;te&#269;\graf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aplikac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7.2182852143482093E-2"/>
          <c:y val="7.4548702245552684E-2"/>
          <c:w val="0.75319139297360094"/>
          <c:h val="0.8326195683872849"/>
        </c:manualLayout>
      </c:layout>
      <c:lineChart>
        <c:grouping val="standard"/>
        <c:ser>
          <c:idx val="0"/>
          <c:order val="0"/>
          <c:tx>
            <c:strRef>
              <c:f>List1!$A$2</c:f>
              <c:strCache>
                <c:ptCount val="1"/>
                <c:pt idx="0">
                  <c:v>vagus</c:v>
                </c:pt>
              </c:strCache>
            </c:strRef>
          </c:tx>
          <c:cat>
            <c:numRef>
              <c:f>List1!$B$1:$K$1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cat>
          <c:val>
            <c:numRef>
              <c:f>List1!$B$2:$K$2</c:f>
              <c:numCache>
                <c:formatCode>General</c:formatCode>
                <c:ptCount val="10"/>
                <c:pt idx="0">
                  <c:v>95</c:v>
                </c:pt>
                <c:pt idx="1">
                  <c:v>55</c:v>
                </c:pt>
                <c:pt idx="2">
                  <c:v>32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sympatikus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List1!$B$1:$K$1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13</c:v>
                </c:pt>
                <c:pt idx="4">
                  <c:v>32</c:v>
                </c:pt>
                <c:pt idx="5">
                  <c:v>50</c:v>
                </c:pt>
                <c:pt idx="6">
                  <c:v>63</c:v>
                </c:pt>
                <c:pt idx="7">
                  <c:v>78</c:v>
                </c:pt>
                <c:pt idx="8">
                  <c:v>90</c:v>
                </c:pt>
                <c:pt idx="9">
                  <c:v>100</c:v>
                </c:pt>
              </c:numCache>
            </c:numRef>
          </c:val>
        </c:ser>
        <c:marker val="1"/>
        <c:axId val="99291520"/>
        <c:axId val="99293440"/>
      </c:lineChart>
      <c:catAx>
        <c:axId val="992915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99293440"/>
        <c:crosses val="autoZero"/>
        <c:auto val="1"/>
        <c:lblAlgn val="ctr"/>
        <c:lblOffset val="100"/>
      </c:catAx>
      <c:valAx>
        <c:axId val="99293440"/>
        <c:scaling>
          <c:orientation val="minMax"/>
          <c:max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cs-CZ"/>
          </a:p>
        </c:txPr>
        <c:crossAx val="992915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="1"/>
          </a:pPr>
          <a:endParaRPr lang="cs-CZ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8.5759405074365705E-2"/>
          <c:y val="4.7188244246229173E-2"/>
          <c:w val="0.74870834200730663"/>
          <c:h val="0.84278074657755064"/>
        </c:manualLayout>
      </c:layout>
      <c:lineChart>
        <c:grouping val="standard"/>
        <c:ser>
          <c:idx val="0"/>
          <c:order val="0"/>
          <c:tx>
            <c:strRef>
              <c:f>List2!$A$2</c:f>
              <c:strCache>
                <c:ptCount val="1"/>
                <c:pt idx="0">
                  <c:v>vagus</c:v>
                </c:pt>
              </c:strCache>
            </c:strRef>
          </c:tx>
          <c:cat>
            <c:numRef>
              <c:f>List2!$B$1:$K$1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  <c:pt idx="9">
                  <c:v>32</c:v>
                </c:pt>
              </c:numCache>
            </c:numRef>
          </c:cat>
          <c:val>
            <c:numRef>
              <c:f>List2!$B$2:$K$2</c:f>
              <c:numCache>
                <c:formatCode>General</c:formatCode>
                <c:ptCount val="10"/>
                <c:pt idx="0">
                  <c:v>0</c:v>
                </c:pt>
                <c:pt idx="1">
                  <c:v>35</c:v>
                </c:pt>
                <c:pt idx="2">
                  <c:v>60</c:v>
                </c:pt>
                <c:pt idx="3">
                  <c:v>75</c:v>
                </c:pt>
                <c:pt idx="4">
                  <c:v>85</c:v>
                </c:pt>
                <c:pt idx="5">
                  <c:v>93</c:v>
                </c:pt>
                <c:pt idx="6">
                  <c:v>101</c:v>
                </c:pt>
                <c:pt idx="7">
                  <c:v>105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</c:ser>
        <c:ser>
          <c:idx val="1"/>
          <c:order val="1"/>
          <c:tx>
            <c:strRef>
              <c:f>List2!$A$3</c:f>
              <c:strCache>
                <c:ptCount val="1"/>
                <c:pt idx="0">
                  <c:v>sympatikus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List2!$B$1:$K$1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  <c:pt idx="9">
                  <c:v>32</c:v>
                </c:pt>
              </c:numCache>
            </c:numRef>
          </c:cat>
          <c:val>
            <c:numRef>
              <c:f>List2!$B$3:$K$3</c:f>
              <c:numCache>
                <c:formatCode>General</c:formatCode>
                <c:ptCount val="10"/>
                <c:pt idx="0">
                  <c:v>100</c:v>
                </c:pt>
                <c:pt idx="1">
                  <c:v>65</c:v>
                </c:pt>
                <c:pt idx="2">
                  <c:v>40</c:v>
                </c:pt>
                <c:pt idx="3">
                  <c:v>25</c:v>
                </c:pt>
                <c:pt idx="4">
                  <c:v>15</c:v>
                </c:pt>
                <c:pt idx="5">
                  <c:v>7</c:v>
                </c:pt>
                <c:pt idx="6">
                  <c:v>4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val>
        </c:ser>
        <c:marker val="1"/>
        <c:axId val="99234944"/>
        <c:axId val="99236864"/>
      </c:lineChart>
      <c:catAx>
        <c:axId val="99234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99236864"/>
        <c:crosses val="autoZero"/>
        <c:auto val="1"/>
        <c:lblAlgn val="ctr"/>
        <c:lblOffset val="100"/>
      </c:catAx>
      <c:valAx>
        <c:axId val="992368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992349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="1"/>
          </a:pPr>
          <a:endParaRPr lang="cs-CZ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7.2182852143482093E-2"/>
          <c:y val="7.4548702245552684E-2"/>
          <c:w val="0.75319139297360393"/>
          <c:h val="0.8326195683872849"/>
        </c:manualLayout>
      </c:layout>
      <c:lineChart>
        <c:grouping val="standard"/>
        <c:ser>
          <c:idx val="0"/>
          <c:order val="0"/>
          <c:tx>
            <c:strRef>
              <c:f>List1!$A$2</c:f>
              <c:strCache>
                <c:ptCount val="1"/>
                <c:pt idx="0">
                  <c:v>vagus</c:v>
                </c:pt>
              </c:strCache>
            </c:strRef>
          </c:tx>
          <c:cat>
            <c:numRef>
              <c:f>List1!$B$1:$K$1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cat>
          <c:val>
            <c:numRef>
              <c:f>List1!$B$2:$K$2</c:f>
              <c:numCache>
                <c:formatCode>General</c:formatCode>
                <c:ptCount val="10"/>
                <c:pt idx="0">
                  <c:v>95</c:v>
                </c:pt>
                <c:pt idx="1">
                  <c:v>55</c:v>
                </c:pt>
                <c:pt idx="2">
                  <c:v>32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sympatikus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List1!$B$1:$K$1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13</c:v>
                </c:pt>
                <c:pt idx="4">
                  <c:v>32</c:v>
                </c:pt>
                <c:pt idx="5">
                  <c:v>50</c:v>
                </c:pt>
                <c:pt idx="6">
                  <c:v>63</c:v>
                </c:pt>
                <c:pt idx="7">
                  <c:v>78</c:v>
                </c:pt>
                <c:pt idx="8">
                  <c:v>90</c:v>
                </c:pt>
                <c:pt idx="9">
                  <c:v>100</c:v>
                </c:pt>
              </c:numCache>
            </c:numRef>
          </c:val>
        </c:ser>
        <c:marker val="1"/>
        <c:axId val="117850496"/>
        <c:axId val="117852416"/>
      </c:lineChart>
      <c:catAx>
        <c:axId val="117850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117852416"/>
        <c:crosses val="autoZero"/>
        <c:auto val="1"/>
        <c:lblAlgn val="ctr"/>
        <c:lblOffset val="100"/>
      </c:catAx>
      <c:valAx>
        <c:axId val="117852416"/>
        <c:scaling>
          <c:orientation val="minMax"/>
          <c:max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cs-CZ"/>
          </a:p>
        </c:txPr>
        <c:crossAx val="1178504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="1"/>
          </a:pPr>
          <a:endParaRPr lang="cs-CZ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8.5759405074365705E-2"/>
          <c:y val="4.7188244246229173E-2"/>
          <c:w val="0.74870834200730663"/>
          <c:h val="0.84278074657755064"/>
        </c:manualLayout>
      </c:layout>
      <c:lineChart>
        <c:grouping val="standard"/>
        <c:ser>
          <c:idx val="0"/>
          <c:order val="0"/>
          <c:tx>
            <c:strRef>
              <c:f>List2!$A$2</c:f>
              <c:strCache>
                <c:ptCount val="1"/>
                <c:pt idx="0">
                  <c:v>vagus</c:v>
                </c:pt>
              </c:strCache>
            </c:strRef>
          </c:tx>
          <c:cat>
            <c:numRef>
              <c:f>List2!$B$1:$K$1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  <c:pt idx="9">
                  <c:v>32</c:v>
                </c:pt>
              </c:numCache>
            </c:numRef>
          </c:cat>
          <c:val>
            <c:numRef>
              <c:f>List2!$B$2:$K$2</c:f>
              <c:numCache>
                <c:formatCode>General</c:formatCode>
                <c:ptCount val="10"/>
                <c:pt idx="0">
                  <c:v>0</c:v>
                </c:pt>
                <c:pt idx="1">
                  <c:v>35</c:v>
                </c:pt>
                <c:pt idx="2">
                  <c:v>60</c:v>
                </c:pt>
                <c:pt idx="3">
                  <c:v>75</c:v>
                </c:pt>
                <c:pt idx="4">
                  <c:v>85</c:v>
                </c:pt>
                <c:pt idx="5">
                  <c:v>93</c:v>
                </c:pt>
                <c:pt idx="6">
                  <c:v>101</c:v>
                </c:pt>
                <c:pt idx="7">
                  <c:v>105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</c:ser>
        <c:ser>
          <c:idx val="1"/>
          <c:order val="1"/>
          <c:tx>
            <c:strRef>
              <c:f>List2!$A$3</c:f>
              <c:strCache>
                <c:ptCount val="1"/>
                <c:pt idx="0">
                  <c:v>sympatikus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List2!$B$1:$K$1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  <c:pt idx="9">
                  <c:v>32</c:v>
                </c:pt>
              </c:numCache>
            </c:numRef>
          </c:cat>
          <c:val>
            <c:numRef>
              <c:f>List2!$B$3:$K$3</c:f>
              <c:numCache>
                <c:formatCode>General</c:formatCode>
                <c:ptCount val="10"/>
                <c:pt idx="0">
                  <c:v>100</c:v>
                </c:pt>
                <c:pt idx="1">
                  <c:v>65</c:v>
                </c:pt>
                <c:pt idx="2">
                  <c:v>40</c:v>
                </c:pt>
                <c:pt idx="3">
                  <c:v>25</c:v>
                </c:pt>
                <c:pt idx="4">
                  <c:v>15</c:v>
                </c:pt>
                <c:pt idx="5">
                  <c:v>7</c:v>
                </c:pt>
                <c:pt idx="6">
                  <c:v>4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val>
        </c:ser>
        <c:marker val="1"/>
        <c:axId val="117897472"/>
        <c:axId val="121717120"/>
      </c:lineChart>
      <c:catAx>
        <c:axId val="117897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121717120"/>
        <c:crosses val="autoZero"/>
        <c:auto val="1"/>
        <c:lblAlgn val="ctr"/>
        <c:lblOffset val="100"/>
      </c:catAx>
      <c:valAx>
        <c:axId val="1217171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1178974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="1"/>
          </a:pPr>
          <a:endParaRPr lang="cs-CZ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autoTitleDeleted val="1"/>
    <c:plotArea>
      <c:layout/>
      <c:lineChart>
        <c:grouping val="standard"/>
        <c:ser>
          <c:idx val="0"/>
          <c:order val="0"/>
          <c:tx>
            <c:strRef>
              <c:f>List1!$B$1</c:f>
              <c:strCache>
                <c:ptCount val="1"/>
                <c:pt idx="0">
                  <c:v>J.F.</c:v>
                </c:pt>
              </c:strCache>
            </c:strRef>
          </c:tx>
          <c:trendline>
            <c:spPr>
              <a:ln>
                <a:solidFill>
                  <a:srgbClr val="FF0000"/>
                </a:solidFill>
              </a:ln>
            </c:spPr>
            <c:trendlineType val="linear"/>
          </c:trendline>
          <c:cat>
            <c:numRef>
              <c:f>List1!$A$2:$A$36</c:f>
              <c:numCache>
                <c:formatCode>General</c:formatCode>
                <c:ptCount val="35"/>
              </c:numCache>
            </c:numRef>
          </c:cat>
          <c:val>
            <c:numRef>
              <c:f>List1!$B$2:$B$36</c:f>
              <c:numCache>
                <c:formatCode>General</c:formatCode>
                <c:ptCount val="35"/>
                <c:pt idx="0">
                  <c:v>3.7</c:v>
                </c:pt>
                <c:pt idx="1">
                  <c:v>3.8</c:v>
                </c:pt>
                <c:pt idx="2">
                  <c:v>4.0999999999999996</c:v>
                </c:pt>
                <c:pt idx="3">
                  <c:v>3.1</c:v>
                </c:pt>
                <c:pt idx="4">
                  <c:v>3.3</c:v>
                </c:pt>
                <c:pt idx="5">
                  <c:v>3.5</c:v>
                </c:pt>
                <c:pt idx="6">
                  <c:v>3.5</c:v>
                </c:pt>
                <c:pt idx="7">
                  <c:v>1.9000000000000001</c:v>
                </c:pt>
                <c:pt idx="8">
                  <c:v>1.8</c:v>
                </c:pt>
                <c:pt idx="9">
                  <c:v>1.8</c:v>
                </c:pt>
                <c:pt idx="10">
                  <c:v>2.9</c:v>
                </c:pt>
                <c:pt idx="11">
                  <c:v>3.2</c:v>
                </c:pt>
                <c:pt idx="12">
                  <c:v>3.8</c:v>
                </c:pt>
                <c:pt idx="13">
                  <c:v>3.9</c:v>
                </c:pt>
                <c:pt idx="14">
                  <c:v>3.5</c:v>
                </c:pt>
                <c:pt idx="15">
                  <c:v>3.2</c:v>
                </c:pt>
                <c:pt idx="16">
                  <c:v>3.6</c:v>
                </c:pt>
                <c:pt idx="17">
                  <c:v>3.8</c:v>
                </c:pt>
                <c:pt idx="18">
                  <c:v>3.9</c:v>
                </c:pt>
                <c:pt idx="19">
                  <c:v>4.2</c:v>
                </c:pt>
                <c:pt idx="20">
                  <c:v>4.5</c:v>
                </c:pt>
                <c:pt idx="21">
                  <c:v>3.1</c:v>
                </c:pt>
                <c:pt idx="22">
                  <c:v>2.6</c:v>
                </c:pt>
                <c:pt idx="23">
                  <c:v>1.9000000000000001</c:v>
                </c:pt>
                <c:pt idx="24">
                  <c:v>0.60000000000000064</c:v>
                </c:pt>
                <c:pt idx="25">
                  <c:v>0.9</c:v>
                </c:pt>
                <c:pt idx="26">
                  <c:v>3.8</c:v>
                </c:pt>
                <c:pt idx="27">
                  <c:v>4.8</c:v>
                </c:pt>
                <c:pt idx="28">
                  <c:v>4.5999999999999996</c:v>
                </c:pt>
                <c:pt idx="29">
                  <c:v>4.2</c:v>
                </c:pt>
                <c:pt idx="30">
                  <c:v>4.8</c:v>
                </c:pt>
                <c:pt idx="31">
                  <c:v>4.7</c:v>
                </c:pt>
                <c:pt idx="32">
                  <c:v>4.2</c:v>
                </c:pt>
                <c:pt idx="33">
                  <c:v>4.0999999999999996</c:v>
                </c:pt>
                <c:pt idx="34">
                  <c:v>3.9</c:v>
                </c:pt>
              </c:numCache>
            </c:numRef>
          </c:val>
        </c:ser>
        <c:marker val="1"/>
        <c:axId val="173438464"/>
        <c:axId val="173440000"/>
      </c:lineChart>
      <c:catAx>
        <c:axId val="173438464"/>
        <c:scaling>
          <c:orientation val="minMax"/>
        </c:scaling>
        <c:axPos val="b"/>
        <c:numFmt formatCode="General" sourceLinked="1"/>
        <c:tickLblPos val="nextTo"/>
        <c:crossAx val="173440000"/>
        <c:crosses val="autoZero"/>
        <c:auto val="1"/>
        <c:lblAlgn val="ctr"/>
        <c:lblOffset val="100"/>
      </c:catAx>
      <c:valAx>
        <c:axId val="173440000"/>
        <c:scaling>
          <c:orientation val="minMax"/>
        </c:scaling>
        <c:axPos val="l"/>
        <c:majorGridlines/>
        <c:numFmt formatCode="General" sourceLinked="1"/>
        <c:tickLblPos val="nextTo"/>
        <c:crossAx val="173438464"/>
        <c:crosses val="autoZero"/>
        <c:crossBetween val="between"/>
      </c:valAx>
      <c:spPr>
        <a:noFill/>
        <a:ln w="25398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8.5394794400700011E-2"/>
          <c:y val="5.8891555233659666E-2"/>
          <c:w val="0.84606347817633909"/>
          <c:h val="0.9102772161416256"/>
        </c:manualLayout>
      </c:layout>
      <c:lineChart>
        <c:grouping val="standard"/>
        <c:ser>
          <c:idx val="0"/>
          <c:order val="0"/>
          <c:tx>
            <c:strRef>
              <c:f>List1!$B$1</c:f>
              <c:strCache>
                <c:ptCount val="1"/>
                <c:pt idx="0">
                  <c:v>A</c:v>
                </c:pt>
              </c:strCache>
            </c:strRef>
          </c:tx>
          <c:marker>
            <c:symbol val="none"/>
          </c:marker>
          <c:cat>
            <c:numRef>
              <c:f>List1!$A$2:$A$23</c:f>
              <c:numCache>
                <c:formatCode>General</c:formatCode>
                <c:ptCount val="22"/>
              </c:numCache>
            </c:numRef>
          </c:cat>
          <c:val>
            <c:numRef>
              <c:f>List1!$B$2:$B$23</c:f>
              <c:numCache>
                <c:formatCode>General</c:formatCode>
                <c:ptCount val="22"/>
                <c:pt idx="0">
                  <c:v>4.3</c:v>
                </c:pt>
                <c:pt idx="1">
                  <c:v>3.9</c:v>
                </c:pt>
                <c:pt idx="2">
                  <c:v>4.0999999999999996</c:v>
                </c:pt>
                <c:pt idx="3">
                  <c:v>4</c:v>
                </c:pt>
                <c:pt idx="4">
                  <c:v>4.2</c:v>
                </c:pt>
                <c:pt idx="5">
                  <c:v>4.0999999999999996</c:v>
                </c:pt>
                <c:pt idx="6">
                  <c:v>3.9</c:v>
                </c:pt>
                <c:pt idx="7">
                  <c:v>3.8</c:v>
                </c:pt>
                <c:pt idx="8">
                  <c:v>4.0999999999999996</c:v>
                </c:pt>
                <c:pt idx="9">
                  <c:v>4.7</c:v>
                </c:pt>
                <c:pt idx="10">
                  <c:v>4.2</c:v>
                </c:pt>
                <c:pt idx="11">
                  <c:v>4.0999999999999996</c:v>
                </c:pt>
                <c:pt idx="12">
                  <c:v>4.2</c:v>
                </c:pt>
                <c:pt idx="13">
                  <c:v>3.6</c:v>
                </c:pt>
                <c:pt idx="14">
                  <c:v>3.7</c:v>
                </c:pt>
                <c:pt idx="15">
                  <c:v>3.8</c:v>
                </c:pt>
                <c:pt idx="16">
                  <c:v>3.8</c:v>
                </c:pt>
                <c:pt idx="17">
                  <c:v>4.0999999999999996</c:v>
                </c:pt>
                <c:pt idx="18">
                  <c:v>4.1199999999999966</c:v>
                </c:pt>
                <c:pt idx="19">
                  <c:v>4.5</c:v>
                </c:pt>
                <c:pt idx="20">
                  <c:v>3.9</c:v>
                </c:pt>
                <c:pt idx="21">
                  <c:v>3.6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</c:v>
                </c:pt>
              </c:strCache>
            </c:strRef>
          </c:tx>
          <c:marker>
            <c:symbol val="none"/>
          </c:marker>
          <c:cat>
            <c:numRef>
              <c:f>List1!$A$2:$A$23</c:f>
              <c:numCache>
                <c:formatCode>General</c:formatCode>
                <c:ptCount val="22"/>
              </c:numCache>
            </c:numRef>
          </c:cat>
          <c:val>
            <c:numRef>
              <c:f>List1!$C$2:$C$23</c:f>
              <c:numCache>
                <c:formatCode>General</c:formatCode>
                <c:ptCount val="22"/>
                <c:pt idx="0">
                  <c:v>0.1</c:v>
                </c:pt>
                <c:pt idx="1">
                  <c:v>0.2</c:v>
                </c:pt>
                <c:pt idx="2">
                  <c:v>-0.2</c:v>
                </c:pt>
                <c:pt idx="3">
                  <c:v>-0.30000000000000032</c:v>
                </c:pt>
                <c:pt idx="4">
                  <c:v>-0.2</c:v>
                </c:pt>
                <c:pt idx="5">
                  <c:v>-0.8</c:v>
                </c:pt>
                <c:pt idx="6">
                  <c:v>-0.1</c:v>
                </c:pt>
                <c:pt idx="7">
                  <c:v>0.2</c:v>
                </c:pt>
                <c:pt idx="8">
                  <c:v>0.1</c:v>
                </c:pt>
                <c:pt idx="9">
                  <c:v>-0.60000000000000064</c:v>
                </c:pt>
                <c:pt idx="10">
                  <c:v>-0.9</c:v>
                </c:pt>
                <c:pt idx="11">
                  <c:v>-0.2</c:v>
                </c:pt>
                <c:pt idx="12">
                  <c:v>-0.60000000000000064</c:v>
                </c:pt>
                <c:pt idx="13">
                  <c:v>-0.8</c:v>
                </c:pt>
                <c:pt idx="14">
                  <c:v>-1.6</c:v>
                </c:pt>
                <c:pt idx="15">
                  <c:v>-1.2</c:v>
                </c:pt>
                <c:pt idx="16">
                  <c:v>-1</c:v>
                </c:pt>
                <c:pt idx="17">
                  <c:v>-0.30000000000000032</c:v>
                </c:pt>
                <c:pt idx="18">
                  <c:v>0</c:v>
                </c:pt>
                <c:pt idx="19">
                  <c:v>0.2</c:v>
                </c:pt>
                <c:pt idx="20">
                  <c:v>0.1</c:v>
                </c:pt>
                <c:pt idx="21">
                  <c:v>-0.2</c:v>
                </c:pt>
              </c:numCache>
            </c:numRef>
          </c:val>
        </c:ser>
        <c:marker val="1"/>
        <c:axId val="177566080"/>
        <c:axId val="177567616"/>
      </c:lineChart>
      <c:catAx>
        <c:axId val="177566080"/>
        <c:scaling>
          <c:orientation val="minMax"/>
        </c:scaling>
        <c:axPos val="b"/>
        <c:numFmt formatCode="General" sourceLinked="1"/>
        <c:tickLblPos val="nextTo"/>
        <c:crossAx val="177567616"/>
        <c:crosses val="autoZero"/>
        <c:auto val="1"/>
        <c:lblAlgn val="ctr"/>
        <c:lblOffset val="100"/>
      </c:catAx>
      <c:valAx>
        <c:axId val="177567616"/>
        <c:scaling>
          <c:orientation val="minMax"/>
        </c:scaling>
        <c:axPos val="l"/>
        <c:majorGridlines/>
        <c:numFmt formatCode="General" sourceLinked="1"/>
        <c:tickLblPos val="nextTo"/>
        <c:crossAx val="177566080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0.08681</cdr:x>
      <cdr:y>0.06314</cdr:y>
    </cdr:from>
    <cdr:to>
      <cdr:x>0.44271</cdr:x>
      <cdr:y>0.17363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714380" y="285752"/>
          <a:ext cx="2928915" cy="50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400" b="1" dirty="0" smtClean="0">
              <a:solidFill>
                <a:srgbClr val="0070C0"/>
              </a:solidFill>
            </a:rPr>
            <a:t>CS(A) = 4,03 bodů</a:t>
          </a:r>
          <a:endParaRPr lang="cs-CZ" sz="24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0.07813</cdr:x>
      <cdr:y>0.52087</cdr:y>
    </cdr:from>
    <cdr:to>
      <cdr:x>0.44271</cdr:x>
      <cdr:y>0.63136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42942" y="2357454"/>
          <a:ext cx="3000396" cy="500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cs-CZ" sz="2400" b="1" dirty="0" smtClean="0">
              <a:solidFill>
                <a:srgbClr val="C00000"/>
              </a:solidFill>
            </a:rPr>
            <a:t>CS(B) = -0,37 bodů</a:t>
          </a:r>
          <a:endParaRPr lang="cs-CZ" sz="2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0.59028</cdr:x>
      <cdr:y>0.06314</cdr:y>
    </cdr:from>
    <cdr:to>
      <cdr:x>0.91146</cdr:x>
      <cdr:y>0.17362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4857784" y="285752"/>
          <a:ext cx="2643206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400" b="1" dirty="0" smtClean="0">
              <a:solidFill>
                <a:srgbClr val="0070C0"/>
              </a:solidFill>
            </a:rPr>
            <a:t>Výjimečný talent</a:t>
          </a:r>
          <a:endParaRPr lang="cs-CZ" sz="24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0.5816</cdr:x>
      <cdr:y>0.52087</cdr:y>
    </cdr:from>
    <cdr:to>
      <cdr:x>0.91146</cdr:x>
      <cdr:y>0.63136</cdr:y>
    </cdr:to>
    <cdr:sp macro="" textlink="">
      <cdr:nvSpPr>
        <cdr:cNvPr id="6" name="TextovéPole 1"/>
        <cdr:cNvSpPr txBox="1"/>
      </cdr:nvSpPr>
      <cdr:spPr>
        <a:xfrm xmlns:a="http://schemas.openxmlformats.org/drawingml/2006/main">
          <a:off x="4786346" y="2357454"/>
          <a:ext cx="271464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cs-CZ" sz="2400" b="1" dirty="0" smtClean="0">
              <a:solidFill>
                <a:srgbClr val="C00000"/>
              </a:solidFill>
            </a:rPr>
            <a:t>Málo talentovaný</a:t>
          </a:r>
          <a:endParaRPr lang="cs-CZ" sz="24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1A16B-B8F6-4455-95E8-E7EBE4E0A2A4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A0CD2-2E6D-4FBD-810F-BF8F876C70B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CD2-2E6D-4FBD-810F-BF8F876C70BA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55BAD-A7D5-4E64-ABE9-08EACC666F64}" type="slidenum">
              <a:rPr lang="cs-CZ"/>
              <a:pPr/>
              <a:t>22</a:t>
            </a:fld>
            <a:endParaRPr lang="cs-CZ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6A00F-D8AB-497C-9BAE-FC281CF8B453}" type="slidenum">
              <a:rPr lang="cs-CZ"/>
              <a:pPr/>
              <a:t>23</a:t>
            </a:fld>
            <a:endParaRPr lang="cs-CZ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09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1287D-D810-43D7-8181-E8C9483F6B3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02E-D519-464A-A604-1E58D08DB304}" type="slidenum">
              <a:rPr lang="cs-CZ" smtClean="0"/>
              <a:pPr/>
              <a:t>123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0187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02E-D519-464A-A604-1E58D08DB304}" type="slidenum">
              <a:rPr lang="cs-CZ" smtClean="0"/>
              <a:pPr/>
              <a:t>125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2535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02E-D519-464A-A604-1E58D08DB304}" type="slidenum">
              <a:rPr lang="cs-CZ" smtClean="0"/>
              <a:pPr/>
              <a:t>126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19602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02E-D519-464A-A604-1E58D08DB304}" type="slidenum">
              <a:rPr lang="cs-CZ" smtClean="0"/>
              <a:pPr/>
              <a:t>129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35309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Vše „marketingové“ se dozví na webu = zkusím v minimálním čase o „odborné informace“</a:t>
            </a:r>
          </a:p>
          <a:p>
            <a:r>
              <a:rPr lang="cs-CZ" dirty="0"/>
              <a:t>Krátký čas = představím 20% </a:t>
            </a:r>
            <a:r>
              <a:rPr lang="cs-CZ" dirty="0" err="1"/>
              <a:t>fcí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02E-D519-464A-A604-1E58D08DB304}" type="slidenum">
              <a:rPr lang="cs-CZ" smtClean="0"/>
              <a:pPr/>
              <a:t>131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4581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9561-5DA6-41B7-BFC7-00B48C23C1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7B964-8DC8-4485-AFD9-D745683FF92B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65F7F-A888-43BB-9DBF-9083EBEE138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25.bin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4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Office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Office_Excel_97-20032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List_aplikace_Microsoft_Office_Excel_97-20033.xls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352928" cy="324036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Plošné </a:t>
            </a:r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longitudinální sledování aktivity autonomního nervového </a:t>
            </a:r>
            <a: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systému (ANS)</a:t>
            </a:r>
            <a:b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 individuálních a týmových </a:t>
            </a:r>
            <a: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sportech.</a:t>
            </a:r>
            <a:b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Systém </a:t>
            </a:r>
            <a:r>
              <a:rPr lang="cs-CZ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mySASY</a:t>
            </a:r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0"/>
            <a:ext cx="1337292" cy="1260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9880"/>
            <a:ext cx="1337292" cy="1260888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988768"/>
            <a:ext cx="6400800" cy="17526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APKIN 2016/2017</a:t>
            </a:r>
          </a:p>
          <a:p>
            <a:r>
              <a:rPr lang="cs-CZ" sz="2800" b="1" dirty="0" err="1" smtClean="0">
                <a:solidFill>
                  <a:schemeClr val="bg1">
                    <a:lumMod val="50000"/>
                  </a:schemeClr>
                </a:solidFill>
              </a:rPr>
              <a:t>FSpS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 MU Brno</a:t>
            </a:r>
            <a:endParaRPr lang="cs-CZ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295400" y="762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838200" y="54102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914400" y="2362200"/>
            <a:ext cx="7086600" cy="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 rot="-5368147">
            <a:off x="-1371600" y="2817813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/>
              <a:t>Míra rozvratu homeostázy</a:t>
            </a:r>
            <a:endParaRPr lang="cs-CZ" sz="2400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1905000" y="2362200"/>
            <a:ext cx="1066800" cy="2514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2971800" y="1524000"/>
            <a:ext cx="2590800" cy="3276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5562600" y="1600200"/>
            <a:ext cx="762000" cy="7620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1828800" y="22098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2895600" y="46482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5486400" y="14478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6172200" y="22098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>
            <a:off x="914400" y="2362200"/>
            <a:ext cx="381000" cy="2590800"/>
          </a:xfrm>
          <a:prstGeom prst="downArrowCallout">
            <a:avLst>
              <a:gd name="adj1" fmla="val 25000"/>
              <a:gd name="adj2" fmla="val 25000"/>
              <a:gd name="adj3" fmla="val 113333"/>
              <a:gd name="adj4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90" name="AutoShape 14" descr="Modrý ubrousek"/>
          <p:cNvSpPr>
            <a:spLocks noChangeArrowheads="1"/>
          </p:cNvSpPr>
          <p:nvPr/>
        </p:nvSpPr>
        <p:spPr bwMode="auto">
          <a:xfrm>
            <a:off x="4876800" y="1447800"/>
            <a:ext cx="1447800" cy="914400"/>
          </a:xfrm>
          <a:prstGeom prst="flowChartExtra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3505200" y="4572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/>
              <a:t>superkompenzace</a:t>
            </a: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50292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60960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4267200" y="5638800"/>
            <a:ext cx="4343400" cy="838200"/>
          </a:xfrm>
          <a:prstGeom prst="wedgeRectCallout">
            <a:avLst>
              <a:gd name="adj1" fmla="val -19662"/>
              <a:gd name="adj2" fmla="val -77653"/>
            </a:avLst>
          </a:prstGeom>
          <a:solidFill>
            <a:srgbClr val="CCFFFF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Období optimálního</a:t>
            </a:r>
          </a:p>
          <a:p>
            <a:pPr algn="ctr"/>
            <a:r>
              <a:rPr lang="cs-CZ" sz="2400" b="1"/>
              <a:t>zahájení dalšího tréninku</a:t>
            </a:r>
          </a:p>
        </p:txBody>
      </p:sp>
      <p:sp>
        <p:nvSpPr>
          <p:cNvPr id="24595" name="AutoShape 19"/>
          <p:cNvSpPr>
            <a:spLocks/>
          </p:cNvSpPr>
          <p:nvPr/>
        </p:nvSpPr>
        <p:spPr bwMode="auto">
          <a:xfrm rot="-5407983">
            <a:off x="2167731" y="4929982"/>
            <a:ext cx="688975" cy="1065212"/>
          </a:xfrm>
          <a:prstGeom prst="leftBrace">
            <a:avLst>
              <a:gd name="adj1" fmla="val 12884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1828800" y="58674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0000"/>
                </a:solidFill>
              </a:rPr>
              <a:t>trénink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utoUpdateAnimBg="0"/>
      <p:bldP spid="24582" grpId="0" animBg="1"/>
      <p:bldP spid="24583" grpId="0" animBg="1"/>
      <p:bldP spid="24584" grpId="0" animBg="1"/>
      <p:bldP spid="24585" grpId="0" animBg="1"/>
      <p:bldP spid="24586" grpId="0" animBg="1"/>
      <p:bldP spid="24587" grpId="0" animBg="1"/>
      <p:bldP spid="24588" grpId="0" animBg="1"/>
      <p:bldP spid="24589" grpId="0" animBg="1"/>
      <p:bldP spid="24590" grpId="0" animBg="1"/>
      <p:bldP spid="24591" grpId="0" autoUpdateAnimBg="0"/>
      <p:bldP spid="24592" grpId="0" animBg="1"/>
      <p:bldP spid="24593" grpId="0" animBg="1"/>
      <p:bldP spid="24594" grpId="0" animBg="1" autoUpdateAnimBg="0"/>
      <p:bldP spid="24595" grpId="0" animBg="1"/>
      <p:bldP spid="24596" grpId="0" autoUpdateAnimBg="0"/>
      <p:bldP spid="2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45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45146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7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8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9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50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1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2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3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4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5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56" name="Rectangle 101" descr="20%"/>
          <p:cNvSpPr>
            <a:spLocks noChangeArrowheads="1"/>
          </p:cNvSpPr>
          <p:nvPr/>
        </p:nvSpPr>
        <p:spPr bwMode="auto">
          <a:xfrm>
            <a:off x="3352800" y="2209800"/>
            <a:ext cx="2438400" cy="2438400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7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8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9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0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1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2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3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66675" name="Oval 115"/>
          <p:cNvSpPr>
            <a:spLocks noChangeArrowheads="1"/>
          </p:cNvSpPr>
          <p:nvPr/>
        </p:nvSpPr>
        <p:spPr bwMode="auto">
          <a:xfrm>
            <a:off x="5214938" y="1857375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66677" name="Oval 117"/>
          <p:cNvSpPr>
            <a:spLocks noChangeArrowheads="1"/>
          </p:cNvSpPr>
          <p:nvPr/>
        </p:nvSpPr>
        <p:spPr bwMode="auto">
          <a:xfrm>
            <a:off x="5500688" y="3357563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12" name="Oval 115"/>
          <p:cNvSpPr>
            <a:spLocks noChangeArrowheads="1"/>
          </p:cNvSpPr>
          <p:nvPr/>
        </p:nvSpPr>
        <p:spPr bwMode="auto">
          <a:xfrm>
            <a:off x="5857875" y="2428875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15" name="Oval 115"/>
          <p:cNvSpPr>
            <a:spLocks noChangeArrowheads="1"/>
          </p:cNvSpPr>
          <p:nvPr/>
        </p:nvSpPr>
        <p:spPr bwMode="auto">
          <a:xfrm>
            <a:off x="5429250" y="2357438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16" name="Oval 115"/>
          <p:cNvSpPr>
            <a:spLocks noChangeArrowheads="1"/>
          </p:cNvSpPr>
          <p:nvPr/>
        </p:nvSpPr>
        <p:spPr bwMode="auto">
          <a:xfrm>
            <a:off x="4857750" y="2571750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18" name="Oval 115"/>
          <p:cNvSpPr>
            <a:spLocks noChangeArrowheads="1"/>
          </p:cNvSpPr>
          <p:nvPr/>
        </p:nvSpPr>
        <p:spPr bwMode="auto">
          <a:xfrm>
            <a:off x="5857875" y="1857375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19" name="Oval 115"/>
          <p:cNvSpPr>
            <a:spLocks noChangeArrowheads="1"/>
          </p:cNvSpPr>
          <p:nvPr/>
        </p:nvSpPr>
        <p:spPr bwMode="auto">
          <a:xfrm>
            <a:off x="5072063" y="2928938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20" name="Oval 115"/>
          <p:cNvSpPr>
            <a:spLocks noChangeArrowheads="1"/>
          </p:cNvSpPr>
          <p:nvPr/>
        </p:nvSpPr>
        <p:spPr bwMode="auto">
          <a:xfrm>
            <a:off x="5929313" y="3143250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8</a:t>
            </a:r>
          </a:p>
        </p:txBody>
      </p:sp>
      <p:sp>
        <p:nvSpPr>
          <p:cNvPr id="121" name="Oval 115"/>
          <p:cNvSpPr>
            <a:spLocks noChangeArrowheads="1"/>
          </p:cNvSpPr>
          <p:nvPr/>
        </p:nvSpPr>
        <p:spPr bwMode="auto">
          <a:xfrm>
            <a:off x="6072188" y="1643063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22" name="Oval 115"/>
          <p:cNvSpPr>
            <a:spLocks noChangeArrowheads="1"/>
          </p:cNvSpPr>
          <p:nvPr/>
        </p:nvSpPr>
        <p:spPr bwMode="auto">
          <a:xfrm>
            <a:off x="6357938" y="1857375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6500813" y="1357313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4" name="Oval 115"/>
          <p:cNvSpPr>
            <a:spLocks noChangeArrowheads="1"/>
          </p:cNvSpPr>
          <p:nvPr/>
        </p:nvSpPr>
        <p:spPr bwMode="auto">
          <a:xfrm>
            <a:off x="6786563" y="1714500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125" name="Oval 115"/>
          <p:cNvSpPr>
            <a:spLocks noChangeArrowheads="1"/>
          </p:cNvSpPr>
          <p:nvPr/>
        </p:nvSpPr>
        <p:spPr bwMode="auto">
          <a:xfrm>
            <a:off x="6786563" y="1214438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26" name="Oval 115"/>
          <p:cNvSpPr>
            <a:spLocks noChangeArrowheads="1"/>
          </p:cNvSpPr>
          <p:nvPr/>
        </p:nvSpPr>
        <p:spPr bwMode="auto">
          <a:xfrm>
            <a:off x="7143750" y="1428750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27" name="Elipsa 126"/>
          <p:cNvSpPr/>
          <p:nvPr/>
        </p:nvSpPr>
        <p:spPr>
          <a:xfrm>
            <a:off x="4786313" y="1714500"/>
            <a:ext cx="1571625" cy="2000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8" name="Elipsa 127"/>
          <p:cNvSpPr/>
          <p:nvPr/>
        </p:nvSpPr>
        <p:spPr>
          <a:xfrm>
            <a:off x="6500813" y="1071563"/>
            <a:ext cx="928687" cy="9286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06 0.15764 " pathEditMode="relative" ptsTypes="AA">
                                      <p:cBhvr>
                                        <p:cTn id="6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06 0.15764 " pathEditMode="relative" ptsTypes="AA">
                                      <p:cBhvr>
                                        <p:cTn id="6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06 0.15764 " pathEditMode="relative" ptsTypes="AA">
                                      <p:cBhvr>
                                        <p:cTn id="6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06 0.15764 " pathEditMode="relative" ptsTypes="AA">
                                      <p:cBhvr>
                                        <p:cTn id="6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75" grpId="0" animBg="1"/>
      <p:bldP spid="66677" grpId="0" animBg="1"/>
      <p:bldP spid="112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Ladění sportovní formy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61186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cs-CZ" sz="2400" b="1" dirty="0" smtClean="0"/>
              <a:t>Zachování vysoké tréninkové intenzity </a:t>
            </a:r>
          </a:p>
          <a:p>
            <a:pPr algn="ctr" eaLnBrk="1" hangingPunct="1">
              <a:buFont typeface="Arial" charset="0"/>
              <a:buNone/>
            </a:pPr>
            <a:r>
              <a:rPr lang="cs-CZ" sz="2400" b="1" dirty="0" smtClean="0"/>
              <a:t>při redukovaném tréninkovém objemu </a:t>
            </a:r>
          </a:p>
          <a:p>
            <a:pPr algn="ctr" eaLnBrk="1" hangingPunct="1">
              <a:buFont typeface="Arial" charset="0"/>
              <a:buNone/>
            </a:pPr>
            <a:r>
              <a:rPr lang="cs-CZ" sz="2400" b="1" dirty="0" smtClean="0"/>
              <a:t>umožní zachovat optimální aktivitu obou větví </a:t>
            </a:r>
          </a:p>
          <a:p>
            <a:pPr algn="ctr" eaLnBrk="1" hangingPunct="1">
              <a:buFont typeface="Arial" charset="0"/>
              <a:buNone/>
            </a:pPr>
            <a:endParaRPr lang="cs-CZ" b="1" dirty="0" smtClean="0"/>
          </a:p>
          <a:p>
            <a:pPr algn="ctr" eaLnBrk="1" hangingPunct="1">
              <a:buFont typeface="Arial" charset="0"/>
              <a:buNone/>
            </a:pPr>
            <a:endParaRPr lang="cs-CZ" b="1" dirty="0" smtClean="0"/>
          </a:p>
        </p:txBody>
      </p:sp>
      <p:sp>
        <p:nvSpPr>
          <p:cNvPr id="6" name="Obdélník 5"/>
          <p:cNvSpPr/>
          <p:nvPr/>
        </p:nvSpPr>
        <p:spPr>
          <a:xfrm>
            <a:off x="1403648" y="1196752"/>
            <a:ext cx="6192688" cy="144016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611560" y="5733256"/>
            <a:ext cx="7920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1187624" y="3933056"/>
            <a:ext cx="576064" cy="1800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835696" y="3933056"/>
            <a:ext cx="576064" cy="1800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059832" y="3933056"/>
            <a:ext cx="576064" cy="1800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707904" y="4509120"/>
            <a:ext cx="576064" cy="12241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932040" y="3861048"/>
            <a:ext cx="576064" cy="18722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580112" y="4941168"/>
            <a:ext cx="576064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732240" y="3789040"/>
            <a:ext cx="576064" cy="1944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7380312" y="5301208"/>
            <a:ext cx="576064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HRV A JEJÍ VYUŽITÍ PŘI TRÉNINKU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VYSOKOHORSKÉM PROSTŘEDÍ</a:t>
            </a:r>
          </a:p>
        </p:txBody>
      </p:sp>
      <p:pic>
        <p:nvPicPr>
          <p:cNvPr id="312322" name="Picture 2" descr="Výsledek obrázku pro vysokohorské prost&amp;rcaron;ed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19484"/>
            <a:ext cx="5832648" cy="388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9500" y="4071938"/>
            <a:ext cx="571500" cy="500062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Arial" charset="0"/>
              <a:buNone/>
            </a:pPr>
            <a:endParaRPr lang="cs-CZ" sz="1100" b="1" smtClean="0"/>
          </a:p>
          <a:p>
            <a:pPr algn="ctr" eaLnBrk="1" hangingPunct="1">
              <a:buFont typeface="Arial" charset="0"/>
              <a:buNone/>
            </a:pPr>
            <a:r>
              <a:rPr lang="cs-CZ" sz="8000" b="1" smtClean="0">
                <a:solidFill>
                  <a:srgbClr val="FF0000"/>
                </a:solidFill>
                <a:latin typeface="AR CENA" pitchFamily="2" charset="0"/>
              </a:rPr>
              <a:t>?</a:t>
            </a:r>
          </a:p>
          <a:p>
            <a:pPr algn="ctr" eaLnBrk="1" hangingPunct="1">
              <a:buFont typeface="Arial" charset="0"/>
              <a:buNone/>
            </a:pPr>
            <a:endParaRPr lang="cs-CZ" sz="1100" b="1" smtClean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764704"/>
            <a:ext cx="8229600" cy="5286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Vysokohorská příprava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200" b="1" dirty="0">
                <a:latin typeface="+mn-lt"/>
              </a:rPr>
              <a:t>Cíl: Zvýšení aerobní kapacity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b="1" dirty="0">
                <a:latin typeface="+mn-lt"/>
              </a:rPr>
              <a:t>na základě adaptace na redukovaný parciální tlak kyslíku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cs-CZ" sz="3200" b="1" dirty="0">
              <a:latin typeface="+mn-lt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>
                <a:latin typeface="+mn-lt"/>
              </a:rPr>
              <a:t>Empirie: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atin typeface="+mn-lt"/>
              </a:rPr>
              <a:t>Bez vlivu nebo negativní vliv na sportovní výkonnost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atin typeface="+mn-lt"/>
              </a:rPr>
              <a:t>Pozitivní vliv na sportovní výkonnost</a:t>
            </a:r>
            <a:endParaRPr lang="cs-CZ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39750" y="319088"/>
            <a:ext cx="8013700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DD0D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Vliv simulované nadmořské výšky na aktivitu ANS</a:t>
            </a:r>
            <a:r>
              <a:rPr lang="cs-CZ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1006475"/>
            <a:ext cx="1628775" cy="2411413"/>
            <a:chOff x="371" y="663"/>
            <a:chExt cx="1307" cy="1888"/>
          </a:xfrm>
        </p:grpSpPr>
        <p:pic>
          <p:nvPicPr>
            <p:cNvPr id="47120" name="Picture 4" descr="DSC01135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/>
            <a:stretch>
              <a:fillRect/>
            </a:stretch>
          </p:blipFill>
          <p:spPr bwMode="auto">
            <a:xfrm rot="5400000">
              <a:off x="211" y="837"/>
              <a:ext cx="1616" cy="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71" y="663"/>
              <a:ext cx="1307" cy="1888"/>
              <a:chOff x="371" y="663"/>
              <a:chExt cx="1307" cy="1888"/>
            </a:xfrm>
          </p:grpSpPr>
          <p:sp>
            <p:nvSpPr>
              <p:cNvPr id="41990" name="Text Box 6"/>
              <p:cNvSpPr txBox="1">
                <a:spLocks noChangeArrowheads="1"/>
              </p:cNvSpPr>
              <p:nvPr/>
            </p:nvSpPr>
            <p:spPr bwMode="auto">
              <a:xfrm>
                <a:off x="371" y="2336"/>
                <a:ext cx="1307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Hypoxikátor MAG-10</a:t>
                </a:r>
              </a:p>
            </p:txBody>
          </p:sp>
          <p:sp>
            <p:nvSpPr>
              <p:cNvPr id="47123" name="Rectangle 7"/>
              <p:cNvSpPr>
                <a:spLocks noChangeArrowheads="1"/>
              </p:cNvSpPr>
              <p:nvPr/>
            </p:nvSpPr>
            <p:spPr bwMode="auto">
              <a:xfrm>
                <a:off x="385" y="663"/>
                <a:ext cx="1269" cy="18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</p:grpSp>
      <p:pic>
        <p:nvPicPr>
          <p:cNvPr id="41992" name="Picture 8" descr="DSC01137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356100" y="901700"/>
            <a:ext cx="38893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422525" y="6524625"/>
            <a:ext cx="3589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řízené dýchání na úrovni 12 dechů.min</a:t>
            </a:r>
            <a:r>
              <a:rPr lang="cs-CZ" sz="16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-1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724525" y="3860800"/>
            <a:ext cx="3240088" cy="2592388"/>
            <a:chOff x="3719" y="2432"/>
            <a:chExt cx="2041" cy="1614"/>
          </a:xfrm>
        </p:grpSpPr>
        <p:pic>
          <p:nvPicPr>
            <p:cNvPr id="47118" name="Picture 11" descr="hypoxi_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9" y="2432"/>
              <a:ext cx="2041" cy="1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6" name="Text Box 12"/>
            <p:cNvSpPr txBox="1">
              <a:spLocks noChangeArrowheads="1"/>
            </p:cNvSpPr>
            <p:nvPr/>
          </p:nvSpPr>
          <p:spPr bwMode="auto">
            <a:xfrm>
              <a:off x="4546" y="2536"/>
              <a:ext cx="560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6000 m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843213" y="3860800"/>
            <a:ext cx="3240087" cy="2625725"/>
            <a:chOff x="1791" y="2478"/>
            <a:chExt cx="2042" cy="1699"/>
          </a:xfrm>
        </p:grpSpPr>
        <p:pic>
          <p:nvPicPr>
            <p:cNvPr id="47116" name="Picture 14" descr="hypoxi_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1" y="2478"/>
              <a:ext cx="2042" cy="1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2550" y="2582"/>
              <a:ext cx="55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4800 m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07950" y="3789363"/>
            <a:ext cx="3097213" cy="2663825"/>
            <a:chOff x="158" y="2387"/>
            <a:chExt cx="1951" cy="1678"/>
          </a:xfrm>
        </p:grpSpPr>
        <p:pic>
          <p:nvPicPr>
            <p:cNvPr id="47114" name="Picture 17" descr="hypoxi_kontro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" y="2387"/>
              <a:ext cx="1951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1416" y="2536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220 m</a:t>
              </a:r>
            </a:p>
          </p:txBody>
        </p:sp>
      </p:grp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4840288" y="930275"/>
            <a:ext cx="146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Měření HRV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8763000" y="6477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/>
      <p:bldP spid="2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45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45146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7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8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9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50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1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2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3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4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5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56" name="Rectangle 101" descr="20%"/>
          <p:cNvSpPr>
            <a:spLocks noChangeArrowheads="1"/>
          </p:cNvSpPr>
          <p:nvPr/>
        </p:nvSpPr>
        <p:spPr bwMode="auto">
          <a:xfrm>
            <a:off x="3352800" y="2209800"/>
            <a:ext cx="2438400" cy="2438400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7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8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9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0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1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2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3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118" name="Oval 115"/>
          <p:cNvSpPr>
            <a:spLocks noChangeArrowheads="1"/>
          </p:cNvSpPr>
          <p:nvPr/>
        </p:nvSpPr>
        <p:spPr bwMode="auto">
          <a:xfrm>
            <a:off x="6804248" y="2852936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21" name="Oval 115"/>
          <p:cNvSpPr>
            <a:spLocks noChangeArrowheads="1"/>
          </p:cNvSpPr>
          <p:nvPr/>
        </p:nvSpPr>
        <p:spPr bwMode="auto">
          <a:xfrm>
            <a:off x="6804248" y="386104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22" name="Oval 115"/>
          <p:cNvSpPr>
            <a:spLocks noChangeArrowheads="1"/>
          </p:cNvSpPr>
          <p:nvPr/>
        </p:nvSpPr>
        <p:spPr bwMode="auto">
          <a:xfrm>
            <a:off x="6012160" y="350100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6300192" y="350100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4" name="Oval 115"/>
          <p:cNvSpPr>
            <a:spLocks noChangeArrowheads="1"/>
          </p:cNvSpPr>
          <p:nvPr/>
        </p:nvSpPr>
        <p:spPr bwMode="auto">
          <a:xfrm>
            <a:off x="6516216" y="414908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125" name="Oval 115"/>
          <p:cNvSpPr>
            <a:spLocks noChangeArrowheads="1"/>
          </p:cNvSpPr>
          <p:nvPr/>
        </p:nvSpPr>
        <p:spPr bwMode="auto">
          <a:xfrm>
            <a:off x="6156176" y="386104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26" name="Oval 115"/>
          <p:cNvSpPr>
            <a:spLocks noChangeArrowheads="1"/>
          </p:cNvSpPr>
          <p:nvPr/>
        </p:nvSpPr>
        <p:spPr bwMode="auto">
          <a:xfrm>
            <a:off x="7020272" y="350100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19" name="Oval 115"/>
          <p:cNvSpPr>
            <a:spLocks noChangeArrowheads="1"/>
          </p:cNvSpPr>
          <p:nvPr/>
        </p:nvSpPr>
        <p:spPr bwMode="auto">
          <a:xfrm>
            <a:off x="4067944" y="364502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0" name="Oval 115"/>
          <p:cNvSpPr>
            <a:spLocks noChangeArrowheads="1"/>
          </p:cNvSpPr>
          <p:nvPr/>
        </p:nvSpPr>
        <p:spPr bwMode="auto">
          <a:xfrm>
            <a:off x="4211960" y="436510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3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7" name="Oval 115"/>
          <p:cNvSpPr>
            <a:spLocks noChangeArrowheads="1"/>
          </p:cNvSpPr>
          <p:nvPr/>
        </p:nvSpPr>
        <p:spPr bwMode="auto">
          <a:xfrm>
            <a:off x="3635896" y="4221088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4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1" name="Oval 115"/>
          <p:cNvSpPr>
            <a:spLocks noChangeArrowheads="1"/>
          </p:cNvSpPr>
          <p:nvPr/>
        </p:nvSpPr>
        <p:spPr bwMode="auto">
          <a:xfrm>
            <a:off x="3707904" y="364502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6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2" name="Oval 115"/>
          <p:cNvSpPr>
            <a:spLocks noChangeArrowheads="1"/>
          </p:cNvSpPr>
          <p:nvPr/>
        </p:nvSpPr>
        <p:spPr bwMode="auto">
          <a:xfrm>
            <a:off x="4211960" y="3356992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7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3" name="Oval 115"/>
          <p:cNvSpPr>
            <a:spLocks noChangeArrowheads="1"/>
          </p:cNvSpPr>
          <p:nvPr/>
        </p:nvSpPr>
        <p:spPr bwMode="auto">
          <a:xfrm>
            <a:off x="3779912" y="3861048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4" name="Oval 115"/>
          <p:cNvSpPr>
            <a:spLocks noChangeArrowheads="1"/>
          </p:cNvSpPr>
          <p:nvPr/>
        </p:nvSpPr>
        <p:spPr bwMode="auto">
          <a:xfrm>
            <a:off x="3707904" y="3068960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1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9" name="Oval 115"/>
          <p:cNvSpPr>
            <a:spLocks noChangeArrowheads="1"/>
          </p:cNvSpPr>
          <p:nvPr/>
        </p:nvSpPr>
        <p:spPr bwMode="auto">
          <a:xfrm>
            <a:off x="5940152" y="2852936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6" name="Oval 115"/>
          <p:cNvSpPr>
            <a:spLocks noChangeArrowheads="1"/>
          </p:cNvSpPr>
          <p:nvPr/>
        </p:nvSpPr>
        <p:spPr bwMode="auto">
          <a:xfrm>
            <a:off x="6372200" y="314096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9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7" name="Oval 115"/>
          <p:cNvSpPr>
            <a:spLocks noChangeArrowheads="1"/>
          </p:cNvSpPr>
          <p:nvPr/>
        </p:nvSpPr>
        <p:spPr bwMode="auto">
          <a:xfrm>
            <a:off x="3419872" y="3789040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8" name="Oval 115"/>
          <p:cNvSpPr>
            <a:spLocks noChangeArrowheads="1"/>
          </p:cNvSpPr>
          <p:nvPr/>
        </p:nvSpPr>
        <p:spPr bwMode="auto">
          <a:xfrm>
            <a:off x="4067944" y="400506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9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9" name="TextovéPole 138"/>
          <p:cNvSpPr txBox="1"/>
          <p:nvPr/>
        </p:nvSpPr>
        <p:spPr>
          <a:xfrm>
            <a:off x="2123728" y="404664"/>
            <a:ext cx="4896544" cy="646331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Třítýdenní vysokohorské soustředění (2850 m), výsek posledních 9 dnů</a:t>
            </a:r>
            <a:endParaRPr lang="cs-CZ" b="1" dirty="0"/>
          </a:p>
        </p:txBody>
      </p:sp>
      <p:sp>
        <p:nvSpPr>
          <p:cNvPr id="140" name="TextovéPole 139"/>
          <p:cNvSpPr txBox="1"/>
          <p:nvPr/>
        </p:nvSpPr>
        <p:spPr>
          <a:xfrm>
            <a:off x="4572000" y="1196752"/>
            <a:ext cx="4608512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8 dnů po návratu výborný výkon</a:t>
            </a:r>
            <a:endParaRPr lang="cs-CZ" b="1" dirty="0"/>
          </a:p>
        </p:txBody>
      </p:sp>
      <p:sp>
        <p:nvSpPr>
          <p:cNvPr id="141" name="TextovéPole 140"/>
          <p:cNvSpPr txBox="1"/>
          <p:nvPr/>
        </p:nvSpPr>
        <p:spPr>
          <a:xfrm>
            <a:off x="-36512" y="1196752"/>
            <a:ext cx="4608512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10 dnů po návratu špatný výkon</a:t>
            </a:r>
            <a:endParaRPr lang="cs-CZ" b="1" dirty="0"/>
          </a:p>
        </p:txBody>
      </p:sp>
      <p:sp>
        <p:nvSpPr>
          <p:cNvPr id="135" name="TextovéPole 134"/>
          <p:cNvSpPr txBox="1"/>
          <p:nvPr/>
        </p:nvSpPr>
        <p:spPr>
          <a:xfrm>
            <a:off x="8820472" y="65160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19" grpId="0" animBg="1"/>
      <p:bldP spid="120" grpId="0" animBg="1"/>
      <p:bldP spid="127" grpId="0" animBg="1"/>
      <p:bldP spid="131" grpId="0" animBg="1"/>
      <p:bldP spid="132" grpId="0" animBg="1"/>
      <p:bldP spid="133" grpId="0" animBg="1"/>
      <p:bldP spid="134" grpId="0" animBg="1"/>
      <p:bldP spid="129" grpId="0" animBg="1"/>
      <p:bldP spid="136" grpId="0" animBg="1"/>
      <p:bldP spid="137" grpId="0" animBg="1"/>
      <p:bldP spid="138" grpId="0" animBg="1"/>
      <p:bldP spid="140" grpId="0" animBg="1"/>
      <p:bldP spid="141" grpId="0" animBg="1"/>
      <p:bldP spid="13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HRV A JEJÍ VYUŽITÍ PŘI TRÉNINKU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RYCHLÉM PŘESUNU PŘES ČASOVÁ PÁSMA</a:t>
            </a:r>
          </a:p>
        </p:txBody>
      </p:sp>
      <p:pic>
        <p:nvPicPr>
          <p:cNvPr id="581634" name="Picture 2" descr="Výsledek obrázku pro soccer jet l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488832" cy="4212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Výrazná změna zevních podmínek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(prostředí) 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trénink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57188" y="1357313"/>
            <a:ext cx="8229600" cy="5286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Rychlý přechod přes časová pásma</a:t>
            </a:r>
          </a:p>
        </p:txBody>
      </p:sp>
      <p:pic>
        <p:nvPicPr>
          <p:cNvPr id="57348" name="Picture 4" descr="earth_day_night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395288" y="2520950"/>
            <a:ext cx="8424862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47675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827088" y="476250"/>
            <a:ext cx="54006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sz="2600" b="1">
                <a:solidFill>
                  <a:srgbClr val="0000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rychlý přesun přes časová pásma</a:t>
            </a:r>
            <a:r>
              <a:rPr lang="cs-CZ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971550" y="4005263"/>
            <a:ext cx="5975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b="1">
                <a:solidFill>
                  <a:srgbClr val="0000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200" b="1">
                <a:solidFill>
                  <a:srgbClr val="0000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endParaRPr lang="cs-CZ" sz="22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4517" name="Picture 5" descr="jet-l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96850"/>
            <a:ext cx="3024187" cy="2511425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19250" y="1125538"/>
            <a:ext cx="3894138" cy="992187"/>
            <a:chOff x="1020" y="709"/>
            <a:chExt cx="2453" cy="625"/>
          </a:xfrm>
        </p:grpSpPr>
        <p:sp>
          <p:nvSpPr>
            <p:cNvPr id="64519" name="AutoShape 7"/>
            <p:cNvSpPr>
              <a:spLocks noChangeArrowheads="1"/>
            </p:cNvSpPr>
            <p:nvPr/>
          </p:nvSpPr>
          <p:spPr bwMode="auto">
            <a:xfrm rot="5400000">
              <a:off x="2109" y="709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20" name="Rectangle 8"/>
            <p:cNvSpPr>
              <a:spLocks noChangeArrowheads="1"/>
            </p:cNvSpPr>
            <p:nvPr/>
          </p:nvSpPr>
          <p:spPr bwMode="auto">
            <a:xfrm>
              <a:off x="1020" y="1026"/>
              <a:ext cx="245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cs-CZ" sz="2600" b="1">
                  <a:solidFill>
                    <a:srgbClr val="00005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posun v působení světla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19150" y="3860800"/>
            <a:ext cx="6011863" cy="1081088"/>
            <a:chOff x="516" y="2432"/>
            <a:chExt cx="3787" cy="681"/>
          </a:xfrm>
        </p:grpSpPr>
        <p:sp>
          <p:nvSpPr>
            <p:cNvPr id="64522" name="AutoShape 10"/>
            <p:cNvSpPr>
              <a:spLocks noChangeArrowheads="1"/>
            </p:cNvSpPr>
            <p:nvPr/>
          </p:nvSpPr>
          <p:spPr bwMode="auto">
            <a:xfrm rot="5400000">
              <a:off x="2109" y="2432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23" name="Rectangle 11"/>
            <p:cNvSpPr>
              <a:spLocks noChangeArrowheads="1"/>
            </p:cNvSpPr>
            <p:nvPr/>
          </p:nvSpPr>
          <p:spPr bwMode="auto">
            <a:xfrm>
              <a:off x="516" y="2799"/>
              <a:ext cx="3787" cy="314"/>
            </a:xfrm>
            <a:prstGeom prst="rect">
              <a:avLst/>
            </a:prstGeom>
            <a:noFill/>
            <a:ln w="9525">
              <a:solidFill>
                <a:srgbClr val="EA005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cs-CZ" sz="2600" b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porucha autonomní kardiální regulace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288" y="5229225"/>
            <a:ext cx="8748712" cy="1079500"/>
            <a:chOff x="249" y="3294"/>
            <a:chExt cx="5511" cy="680"/>
          </a:xfrm>
        </p:grpSpPr>
        <p:sp>
          <p:nvSpPr>
            <p:cNvPr id="64525" name="Rectangle 13"/>
            <p:cNvSpPr>
              <a:spLocks noChangeArrowheads="1"/>
            </p:cNvSpPr>
            <p:nvPr/>
          </p:nvSpPr>
          <p:spPr bwMode="auto">
            <a:xfrm>
              <a:off x="249" y="3628"/>
              <a:ext cx="5511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cs-CZ" sz="3000" b="1">
                  <a:solidFill>
                    <a:srgbClr val="00005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snížení výkonnosti a adaptační kapacity</a:t>
              </a:r>
              <a:r>
                <a:rPr lang="cs-CZ" b="1">
                  <a:solidFill>
                    <a:srgbClr val="00005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sz="2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64526" name="AutoShape 14"/>
            <p:cNvSpPr>
              <a:spLocks noChangeArrowheads="1"/>
            </p:cNvSpPr>
            <p:nvPr/>
          </p:nvSpPr>
          <p:spPr bwMode="auto">
            <a:xfrm rot="5400000">
              <a:off x="2109" y="3294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27" name="AutoShape 15"/>
            <p:cNvSpPr>
              <a:spLocks noChangeArrowheads="1"/>
            </p:cNvSpPr>
            <p:nvPr/>
          </p:nvSpPr>
          <p:spPr bwMode="auto">
            <a:xfrm rot="5400000">
              <a:off x="2971" y="3294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28" name="AutoShape 16"/>
            <p:cNvSpPr>
              <a:spLocks noChangeArrowheads="1"/>
            </p:cNvSpPr>
            <p:nvPr/>
          </p:nvSpPr>
          <p:spPr bwMode="auto">
            <a:xfrm rot="5400000">
              <a:off x="1247" y="3294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68313" y="2205038"/>
            <a:ext cx="6388100" cy="1260475"/>
            <a:chOff x="295" y="1480"/>
            <a:chExt cx="4024" cy="794"/>
          </a:xfrm>
        </p:grpSpPr>
        <p:sp>
          <p:nvSpPr>
            <p:cNvPr id="64530" name="AutoShape 18"/>
            <p:cNvSpPr>
              <a:spLocks noChangeArrowheads="1"/>
            </p:cNvSpPr>
            <p:nvPr/>
          </p:nvSpPr>
          <p:spPr bwMode="auto">
            <a:xfrm rot="5400000">
              <a:off x="1701" y="1480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295" y="1716"/>
              <a:ext cx="402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cs-CZ" sz="2600" b="1">
                  <a:solidFill>
                    <a:srgbClr val="00005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sz="2600" b="1" u="sng">
                  <a:solidFill>
                    <a:srgbClr val="E2005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přechodné</a:t>
              </a:r>
              <a:r>
                <a:rPr lang="cs-CZ" sz="2600" b="1">
                  <a:solidFill>
                    <a:srgbClr val="00005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narušení cirkadiánního rytmu</a:t>
              </a:r>
            </a:p>
            <a:p>
              <a:pPr>
                <a:buFont typeface="Wingdings" pitchFamily="2" charset="2"/>
                <a:buChar char="q"/>
              </a:pPr>
              <a:r>
                <a:rPr lang="cs-CZ" sz="2600" b="1">
                  <a:solidFill>
                    <a:srgbClr val="00005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sz="2400" b="1">
                  <a:solidFill>
                    <a:srgbClr val="00005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únava, poruchy spánku, změny nálady, …</a:t>
              </a:r>
            </a:p>
          </p:txBody>
        </p:sp>
        <p:sp>
          <p:nvSpPr>
            <p:cNvPr id="64532" name="AutoShape 20"/>
            <p:cNvSpPr>
              <a:spLocks noChangeArrowheads="1"/>
            </p:cNvSpPr>
            <p:nvPr/>
          </p:nvSpPr>
          <p:spPr bwMode="auto">
            <a:xfrm rot="5400000">
              <a:off x="2608" y="1480"/>
              <a:ext cx="272" cy="2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323850" y="2708275"/>
            <a:ext cx="6553200" cy="10810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 </a:t>
            </a:r>
            <a:r>
              <a:rPr lang="cs-CZ" sz="3600" b="1">
                <a:solidFill>
                  <a:srgbClr val="0000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SYNDROM JET LAG</a:t>
            </a:r>
          </a:p>
          <a:p>
            <a:pPr algn="ctr"/>
            <a:r>
              <a:rPr lang="cs-CZ" sz="1200" b="1">
                <a:solidFill>
                  <a:srgbClr val="0000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(Manfredini et al., 1998; Waterhouse et al., 2002) </a:t>
            </a:r>
            <a:r>
              <a:rPr lang="cs-CZ"/>
              <a:t> 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250825" y="2676525"/>
            <a:ext cx="7993063" cy="3632200"/>
          </a:xfrm>
          <a:prstGeom prst="rect">
            <a:avLst/>
          </a:prstGeom>
          <a:solidFill>
            <a:schemeClr val="bg1"/>
          </a:solidFill>
          <a:ln w="38100">
            <a:solidFill>
              <a:srgbClr val="EA005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 JAK DLOUHO ?</a:t>
            </a:r>
          </a:p>
          <a:p>
            <a:endParaRPr lang="cs-CZ" sz="44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r>
              <a:rPr 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 KDY ZAČÍT TRÉNOVAT ?</a:t>
            </a:r>
          </a:p>
          <a:p>
            <a:endParaRPr lang="cs-CZ" sz="44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r>
              <a:rPr 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 JAKÉ ZVOLIT ZATÍŽENÍ ? </a:t>
            </a:r>
          </a:p>
          <a:p>
            <a:endParaRPr lang="cs-CZ" sz="10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33" grpId="0" animBg="1"/>
      <p:bldP spid="6453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082925" y="188913"/>
            <a:ext cx="5881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atlet, 33 let, Praha – Peking, </a:t>
            </a:r>
            <a:r>
              <a:rPr lang="en-US" sz="2800" b="1">
                <a:solidFill>
                  <a:srgbClr val="EA00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</a:t>
            </a:r>
            <a:r>
              <a:rPr lang="cs-CZ" sz="2800" b="1">
                <a:solidFill>
                  <a:srgbClr val="EA00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 hodin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8313" y="325438"/>
            <a:ext cx="1377950" cy="815975"/>
            <a:chOff x="295" y="205"/>
            <a:chExt cx="868" cy="514"/>
          </a:xfrm>
        </p:grpSpPr>
        <p:sp>
          <p:nvSpPr>
            <p:cNvPr id="65540" name="Text Box 4"/>
            <p:cNvSpPr txBox="1">
              <a:spLocks noChangeArrowheads="1"/>
            </p:cNvSpPr>
            <p:nvPr/>
          </p:nvSpPr>
          <p:spPr bwMode="auto">
            <a:xfrm>
              <a:off x="295" y="205"/>
              <a:ext cx="8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SF</a:t>
              </a:r>
              <a:r>
                <a:rPr lang="cs-CZ">
                  <a:latin typeface="Times New Roman" pitchFamily="18" charset="0"/>
                </a:rPr>
                <a:t> </a:t>
              </a:r>
              <a:r>
                <a:rPr lang="en-US" sz="1600">
                  <a:latin typeface="Times New Roman" pitchFamily="18" charset="0"/>
                </a:rPr>
                <a:t>[tep.min</a:t>
              </a:r>
              <a:r>
                <a:rPr lang="cs-CZ" sz="1600" baseline="30000">
                  <a:latin typeface="Times New Roman" pitchFamily="18" charset="0"/>
                </a:rPr>
                <a:t>-1</a:t>
              </a:r>
              <a:r>
                <a:rPr lang="en-US" sz="1600">
                  <a:latin typeface="Times New Roman" pitchFamily="18" charset="0"/>
                </a:rPr>
                <a:t>]</a:t>
              </a:r>
              <a:endParaRPr lang="cs-CZ" sz="1600">
                <a:latin typeface="Times New Roman" pitchFamily="18" charset="0"/>
              </a:endParaRPr>
            </a:p>
          </p:txBody>
        </p:sp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295" y="482"/>
              <a:ext cx="854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leh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stoj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55875" y="765175"/>
            <a:ext cx="6588125" cy="6046788"/>
            <a:chOff x="1565" y="511"/>
            <a:chExt cx="4195" cy="3809"/>
          </a:xfrm>
        </p:grpSpPr>
        <p:pic>
          <p:nvPicPr>
            <p:cNvPr id="65543" name="Picture 7" descr="seba_peking"/>
            <p:cNvPicPr>
              <a:picLocks noChangeAspect="1" noChangeArrowheads="1"/>
            </p:cNvPicPr>
            <p:nvPr/>
          </p:nvPicPr>
          <p:blipFill>
            <a:blip r:embed="rId2" cstate="print">
              <a:lum bright="20000" contrast="8000"/>
            </a:blip>
            <a:srcRect/>
            <a:stretch>
              <a:fillRect/>
            </a:stretch>
          </p:blipFill>
          <p:spPr bwMode="auto">
            <a:xfrm>
              <a:off x="1565" y="511"/>
              <a:ext cx="4195" cy="3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517" y="2704"/>
              <a:ext cx="1502" cy="1134"/>
              <a:chOff x="2517" y="2886"/>
              <a:chExt cx="1502" cy="1134"/>
            </a:xfrm>
          </p:grpSpPr>
          <p:sp>
            <p:nvSpPr>
              <p:cNvPr id="65545" name="Rectangle 9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1452" cy="7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517" y="2886"/>
                <a:ext cx="1502" cy="1088"/>
                <a:chOff x="2517" y="2886"/>
                <a:chExt cx="1502" cy="1088"/>
              </a:xfrm>
            </p:grpSpPr>
            <p:sp>
              <p:nvSpPr>
                <p:cNvPr id="655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552" y="2886"/>
                  <a:ext cx="1386" cy="4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cs-CZ" sz="22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TRÉNINKOVÁ </a:t>
                  </a:r>
                </a:p>
                <a:p>
                  <a:r>
                    <a:rPr lang="cs-CZ" sz="22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DOPORUČENÍ</a:t>
                  </a:r>
                  <a:r>
                    <a:rPr lang="cs-CZ">
                      <a:latin typeface="Times New Roman" pitchFamily="18" charset="0"/>
                    </a:rPr>
                    <a:t> </a:t>
                  </a:r>
                </a:p>
              </p:txBody>
            </p:sp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2517" y="3426"/>
                  <a:ext cx="1502" cy="548"/>
                  <a:chOff x="204" y="3612"/>
                  <a:chExt cx="1502" cy="548"/>
                </a:xfrm>
              </p:grpSpPr>
              <p:sp>
                <p:nvSpPr>
                  <p:cNvPr id="65549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04" y="3657"/>
                    <a:ext cx="204" cy="181"/>
                  </a:xfrm>
                  <a:prstGeom prst="ellips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cs-CZ" sz="1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5550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6" y="3612"/>
                    <a:ext cx="473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b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rPr>
                      <a:t>zvýšit</a:t>
                    </a:r>
                  </a:p>
                </p:txBody>
              </p:sp>
              <p:sp>
                <p:nvSpPr>
                  <p:cNvPr id="65551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57" y="3612"/>
                    <a:ext cx="449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b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rPr>
                      <a:t>snížit</a:t>
                    </a:r>
                  </a:p>
                </p:txBody>
              </p:sp>
              <p:sp>
                <p:nvSpPr>
                  <p:cNvPr id="6555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3657"/>
                    <a:ext cx="204" cy="181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cs-CZ" sz="1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555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04" y="3975"/>
                    <a:ext cx="204" cy="181"/>
                  </a:xfrm>
                  <a:prstGeom prst="ellipse">
                    <a:avLst/>
                  </a:prstGeom>
                  <a:noFill/>
                  <a:ln w="5715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cs-CZ" sz="1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5554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6" y="3929"/>
                    <a:ext cx="71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b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rPr>
                      <a:t>optimální</a:t>
                    </a:r>
                  </a:p>
                </p:txBody>
              </p:sp>
            </p:grpSp>
          </p:grpSp>
        </p:grp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68313" y="1916113"/>
            <a:ext cx="7380287" cy="2736850"/>
            <a:chOff x="295" y="1207"/>
            <a:chExt cx="4649" cy="1724"/>
          </a:xfrm>
        </p:grpSpPr>
        <p:sp>
          <p:nvSpPr>
            <p:cNvPr id="65556" name="Text Box 20"/>
            <p:cNvSpPr txBox="1">
              <a:spLocks noChangeArrowheads="1"/>
            </p:cNvSpPr>
            <p:nvPr/>
          </p:nvSpPr>
          <p:spPr bwMode="auto">
            <a:xfrm>
              <a:off x="295" y="2694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43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73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57" name="Oval 21"/>
            <p:cNvSpPr>
              <a:spLocks noChangeArrowheads="1"/>
            </p:cNvSpPr>
            <p:nvPr/>
          </p:nvSpPr>
          <p:spPr bwMode="auto">
            <a:xfrm>
              <a:off x="4740" y="1207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6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468313" y="1989138"/>
            <a:ext cx="7559675" cy="2087562"/>
            <a:chOff x="295" y="1253"/>
            <a:chExt cx="4762" cy="1315"/>
          </a:xfrm>
        </p:grpSpPr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295" y="2331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46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78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60" name="Oval 24"/>
            <p:cNvSpPr>
              <a:spLocks noChangeArrowheads="1"/>
            </p:cNvSpPr>
            <p:nvPr/>
          </p:nvSpPr>
          <p:spPr bwMode="auto">
            <a:xfrm>
              <a:off x="4853" y="1253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5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7561263" y="1628775"/>
            <a:ext cx="466725" cy="1655763"/>
            <a:chOff x="4740" y="1026"/>
            <a:chExt cx="294" cy="1043"/>
          </a:xfrm>
        </p:grpSpPr>
        <p:sp>
          <p:nvSpPr>
            <p:cNvPr id="65562" name="Oval 26"/>
            <p:cNvSpPr>
              <a:spLocks noChangeArrowheads="1"/>
            </p:cNvSpPr>
            <p:nvPr/>
          </p:nvSpPr>
          <p:spPr bwMode="auto">
            <a:xfrm>
              <a:off x="4785" y="1026"/>
              <a:ext cx="204" cy="181"/>
            </a:xfrm>
            <a:prstGeom prst="ellipse">
              <a:avLst/>
            </a:prstGeom>
            <a:solidFill>
              <a:srgbClr val="00008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0</a:t>
              </a:r>
            </a:p>
          </p:txBody>
        </p: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4740" y="1661"/>
              <a:ext cx="294" cy="408"/>
              <a:chOff x="4740" y="1661"/>
              <a:chExt cx="294" cy="408"/>
            </a:xfrm>
          </p:grpSpPr>
          <p:sp>
            <p:nvSpPr>
              <p:cNvPr id="65564" name="Oval 28"/>
              <p:cNvSpPr>
                <a:spLocks noChangeArrowheads="1"/>
              </p:cNvSpPr>
              <p:nvPr/>
            </p:nvSpPr>
            <p:spPr bwMode="auto">
              <a:xfrm>
                <a:off x="4740" y="1661"/>
                <a:ext cx="204" cy="181"/>
              </a:xfrm>
              <a:prstGeom prst="ellipse">
                <a:avLst/>
              </a:prstGeom>
              <a:solidFill>
                <a:srgbClr val="00008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5565" name="Oval 29"/>
              <p:cNvSpPr>
                <a:spLocks noChangeArrowheads="1"/>
              </p:cNvSpPr>
              <p:nvPr/>
            </p:nvSpPr>
            <p:spPr bwMode="auto">
              <a:xfrm>
                <a:off x="4830" y="1888"/>
                <a:ext cx="204" cy="181"/>
              </a:xfrm>
              <a:prstGeom prst="ellipse">
                <a:avLst/>
              </a:prstGeom>
              <a:solidFill>
                <a:srgbClr val="00008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5566" name="Oval 30"/>
              <p:cNvSpPr>
                <a:spLocks noChangeArrowheads="1"/>
              </p:cNvSpPr>
              <p:nvPr/>
            </p:nvSpPr>
            <p:spPr bwMode="auto">
              <a:xfrm>
                <a:off x="4785" y="1752"/>
                <a:ext cx="204" cy="181"/>
              </a:xfrm>
              <a:prstGeom prst="ellipse">
                <a:avLst/>
              </a:prstGeom>
              <a:solidFill>
                <a:srgbClr val="00008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468313" y="1268413"/>
            <a:ext cx="1336675" cy="2079625"/>
            <a:chOff x="1292" y="799"/>
            <a:chExt cx="842" cy="1310"/>
          </a:xfrm>
        </p:grpSpPr>
        <p:sp>
          <p:nvSpPr>
            <p:cNvPr id="65568" name="Text Box 32"/>
            <p:cNvSpPr txBox="1">
              <a:spLocks noChangeArrowheads="1"/>
            </p:cNvSpPr>
            <p:nvPr/>
          </p:nvSpPr>
          <p:spPr bwMode="auto">
            <a:xfrm>
              <a:off x="1312" y="799"/>
              <a:ext cx="806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47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75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69" name="Text Box 33"/>
            <p:cNvSpPr txBox="1">
              <a:spLocks noChangeArrowheads="1"/>
            </p:cNvSpPr>
            <p:nvPr/>
          </p:nvSpPr>
          <p:spPr bwMode="auto">
            <a:xfrm>
              <a:off x="1292" y="1106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45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71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70" name="Text Box 34"/>
            <p:cNvSpPr txBox="1">
              <a:spLocks noChangeArrowheads="1"/>
            </p:cNvSpPr>
            <p:nvPr/>
          </p:nvSpPr>
          <p:spPr bwMode="auto">
            <a:xfrm>
              <a:off x="1292" y="1469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44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67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71" name="Text Box 35"/>
            <p:cNvSpPr txBox="1">
              <a:spLocks noChangeArrowheads="1"/>
            </p:cNvSpPr>
            <p:nvPr/>
          </p:nvSpPr>
          <p:spPr bwMode="auto">
            <a:xfrm>
              <a:off x="1292" y="1842"/>
              <a:ext cx="836" cy="267"/>
            </a:xfrm>
            <a:prstGeom prst="rect">
              <a:avLst/>
            </a:prstGeom>
            <a:noFill/>
            <a:ln w="57150">
              <a:solidFill>
                <a:srgbClr val="000054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45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74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323850" y="1263650"/>
            <a:ext cx="8351838" cy="2525713"/>
            <a:chOff x="204" y="799"/>
            <a:chExt cx="5261" cy="1591"/>
          </a:xfrm>
        </p:grpSpPr>
        <p:pic>
          <p:nvPicPr>
            <p:cNvPr id="65573" name="Picture 37" descr="seba_peking_1"/>
            <p:cNvPicPr>
              <a:picLocks noChangeAspect="1" noChangeArrowheads="1"/>
            </p:cNvPicPr>
            <p:nvPr/>
          </p:nvPicPr>
          <p:blipFill>
            <a:blip r:embed="rId3" cstate="print"/>
            <a:srcRect t="42627"/>
            <a:stretch>
              <a:fillRect/>
            </a:stretch>
          </p:blipFill>
          <p:spPr bwMode="auto">
            <a:xfrm>
              <a:off x="4014" y="1480"/>
              <a:ext cx="1451" cy="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74" name="Rectangle 38"/>
            <p:cNvSpPr>
              <a:spLocks noChangeArrowheads="1"/>
            </p:cNvSpPr>
            <p:nvPr/>
          </p:nvSpPr>
          <p:spPr bwMode="auto">
            <a:xfrm>
              <a:off x="204" y="799"/>
              <a:ext cx="1043" cy="1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468313" y="1341438"/>
            <a:ext cx="6480175" cy="2662237"/>
            <a:chOff x="295" y="845"/>
            <a:chExt cx="4082" cy="1677"/>
          </a:xfrm>
        </p:grpSpPr>
        <p:sp>
          <p:nvSpPr>
            <p:cNvPr id="65576" name="Oval 40"/>
            <p:cNvSpPr>
              <a:spLocks noChangeArrowheads="1"/>
            </p:cNvSpPr>
            <p:nvPr/>
          </p:nvSpPr>
          <p:spPr bwMode="auto">
            <a:xfrm>
              <a:off x="4173" y="2341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65577" name="Text Box 41"/>
            <p:cNvSpPr txBox="1">
              <a:spLocks noChangeArrowheads="1"/>
            </p:cNvSpPr>
            <p:nvPr/>
          </p:nvSpPr>
          <p:spPr bwMode="auto">
            <a:xfrm>
              <a:off x="295" y="845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41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86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468313" y="1973263"/>
            <a:ext cx="6948487" cy="2030412"/>
            <a:chOff x="295" y="1243"/>
            <a:chExt cx="4377" cy="1279"/>
          </a:xfrm>
        </p:grpSpPr>
        <p:sp>
          <p:nvSpPr>
            <p:cNvPr id="65579" name="Text Box 43"/>
            <p:cNvSpPr txBox="1">
              <a:spLocks noChangeArrowheads="1"/>
            </p:cNvSpPr>
            <p:nvPr/>
          </p:nvSpPr>
          <p:spPr bwMode="auto">
            <a:xfrm>
              <a:off x="295" y="1243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40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83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80" name="Oval 44"/>
            <p:cNvSpPr>
              <a:spLocks noChangeArrowheads="1"/>
            </p:cNvSpPr>
            <p:nvPr/>
          </p:nvSpPr>
          <p:spPr bwMode="auto">
            <a:xfrm>
              <a:off x="4468" y="2341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468313" y="3644900"/>
            <a:ext cx="6911975" cy="2232025"/>
            <a:chOff x="295" y="2296"/>
            <a:chExt cx="4354" cy="1406"/>
          </a:xfrm>
        </p:grpSpPr>
        <p:sp>
          <p:nvSpPr>
            <p:cNvPr id="65582" name="Text Box 46"/>
            <p:cNvSpPr txBox="1">
              <a:spLocks noChangeArrowheads="1"/>
            </p:cNvSpPr>
            <p:nvPr/>
          </p:nvSpPr>
          <p:spPr bwMode="auto">
            <a:xfrm>
              <a:off x="295" y="3465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48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81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83" name="Oval 47"/>
            <p:cNvSpPr>
              <a:spLocks noChangeArrowheads="1"/>
            </p:cNvSpPr>
            <p:nvPr/>
          </p:nvSpPr>
          <p:spPr bwMode="auto">
            <a:xfrm>
              <a:off x="4445" y="2296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8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468313" y="2547938"/>
            <a:ext cx="6983412" cy="520700"/>
            <a:chOff x="295" y="1605"/>
            <a:chExt cx="4399" cy="328"/>
          </a:xfrm>
        </p:grpSpPr>
        <p:sp>
          <p:nvSpPr>
            <p:cNvPr id="65585" name="Text Box 49"/>
            <p:cNvSpPr txBox="1">
              <a:spLocks noChangeArrowheads="1"/>
            </p:cNvSpPr>
            <p:nvPr/>
          </p:nvSpPr>
          <p:spPr bwMode="auto">
            <a:xfrm>
              <a:off x="295" y="1605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43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83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65586" name="Oval 50"/>
            <p:cNvSpPr>
              <a:spLocks noChangeArrowheads="1"/>
            </p:cNvSpPr>
            <p:nvPr/>
          </p:nvSpPr>
          <p:spPr bwMode="auto">
            <a:xfrm>
              <a:off x="4490" y="1752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3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498475" y="2492375"/>
            <a:ext cx="7745413" cy="4049713"/>
            <a:chOff x="314" y="1570"/>
            <a:chExt cx="4879" cy="2551"/>
          </a:xfrm>
        </p:grpSpPr>
        <p:sp>
          <p:nvSpPr>
            <p:cNvPr id="65588" name="Text Box 52"/>
            <p:cNvSpPr txBox="1">
              <a:spLocks noChangeArrowheads="1"/>
            </p:cNvSpPr>
            <p:nvPr/>
          </p:nvSpPr>
          <p:spPr bwMode="auto">
            <a:xfrm>
              <a:off x="314" y="3884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44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81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89" name="Oval 53"/>
            <p:cNvSpPr>
              <a:spLocks noChangeArrowheads="1"/>
            </p:cNvSpPr>
            <p:nvPr/>
          </p:nvSpPr>
          <p:spPr bwMode="auto">
            <a:xfrm>
              <a:off x="4989" y="1570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9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68313" y="2205038"/>
            <a:ext cx="6948487" cy="3024187"/>
            <a:chOff x="295" y="1389"/>
            <a:chExt cx="4377" cy="1905"/>
          </a:xfrm>
        </p:grpSpPr>
        <p:sp>
          <p:nvSpPr>
            <p:cNvPr id="65591" name="Text Box 55"/>
            <p:cNvSpPr txBox="1">
              <a:spLocks noChangeArrowheads="1"/>
            </p:cNvSpPr>
            <p:nvPr/>
          </p:nvSpPr>
          <p:spPr bwMode="auto">
            <a:xfrm>
              <a:off x="295" y="3057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50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85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92" name="Oval 56"/>
            <p:cNvSpPr>
              <a:spLocks noChangeArrowheads="1"/>
            </p:cNvSpPr>
            <p:nvPr/>
          </p:nvSpPr>
          <p:spPr bwMode="auto">
            <a:xfrm>
              <a:off x="4468" y="1389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7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468313" y="2062163"/>
            <a:ext cx="7775575" cy="1492250"/>
            <a:chOff x="295" y="1299"/>
            <a:chExt cx="4898" cy="940"/>
          </a:xfrm>
        </p:grpSpPr>
        <p:sp>
          <p:nvSpPr>
            <p:cNvPr id="65594" name="Text Box 58"/>
            <p:cNvSpPr txBox="1">
              <a:spLocks noChangeArrowheads="1"/>
            </p:cNvSpPr>
            <p:nvPr/>
          </p:nvSpPr>
          <p:spPr bwMode="auto">
            <a:xfrm>
              <a:off x="295" y="1953"/>
              <a:ext cx="852" cy="286"/>
            </a:xfrm>
            <a:prstGeom prst="rect">
              <a:avLst/>
            </a:prstGeom>
            <a:noFill/>
            <a:ln w="57150">
              <a:solidFill>
                <a:srgbClr val="EA005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41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sz="2000" b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595" name="Oval 59"/>
            <p:cNvSpPr>
              <a:spLocks noChangeArrowheads="1"/>
            </p:cNvSpPr>
            <p:nvPr/>
          </p:nvSpPr>
          <p:spPr bwMode="auto">
            <a:xfrm>
              <a:off x="4989" y="1299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rgbClr val="E2005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4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sp>
        <p:nvSpPr>
          <p:cNvPr id="65596" name="Oval 60"/>
          <p:cNvSpPr>
            <a:spLocks noChangeArrowheads="1"/>
          </p:cNvSpPr>
          <p:nvPr/>
        </p:nvSpPr>
        <p:spPr bwMode="auto">
          <a:xfrm>
            <a:off x="7164388" y="3500438"/>
            <a:ext cx="323850" cy="287337"/>
          </a:xfrm>
          <a:prstGeom prst="ellipse">
            <a:avLst/>
          </a:prstGeom>
          <a:solidFill>
            <a:srgbClr val="000080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E200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</a:t>
            </a:r>
            <a:endParaRPr lang="cs-CZ" sz="1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1295400" y="762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838200" y="54102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914400" y="2362200"/>
            <a:ext cx="7086600" cy="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 rot="-5368147">
            <a:off x="-1371600" y="2817813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/>
              <a:t>Míra rozvratu homeostázy</a:t>
            </a:r>
            <a:endParaRPr lang="cs-CZ" sz="2400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905000" y="2362200"/>
            <a:ext cx="1066800" cy="29718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2971800" y="990600"/>
            <a:ext cx="3200400" cy="4343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096000" y="914400"/>
            <a:ext cx="838200" cy="14478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2895600" y="51816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914400" y="2362200"/>
            <a:ext cx="304800" cy="3048000"/>
          </a:xfrm>
          <a:prstGeom prst="downArrowCallout">
            <a:avLst>
              <a:gd name="adj1" fmla="val 25000"/>
              <a:gd name="adj2" fmla="val 25000"/>
              <a:gd name="adj3" fmla="val 166667"/>
              <a:gd name="adj4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14" name="AutoShape 14" descr="Modrý ubrousek"/>
          <p:cNvSpPr>
            <a:spLocks noChangeArrowheads="1"/>
          </p:cNvSpPr>
          <p:nvPr/>
        </p:nvSpPr>
        <p:spPr bwMode="auto">
          <a:xfrm>
            <a:off x="5172075" y="928688"/>
            <a:ext cx="1828800" cy="1447800"/>
          </a:xfrm>
          <a:prstGeom prst="flowChartExtra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24" name="Rectangle 15"/>
          <p:cNvSpPr>
            <a:spLocks noChangeArrowheads="1"/>
          </p:cNvSpPr>
          <p:nvPr/>
        </p:nvSpPr>
        <p:spPr bwMode="auto">
          <a:xfrm>
            <a:off x="3505200" y="4572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/>
              <a:t>superkompenzace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485775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69342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18" name="AutoShape 18"/>
          <p:cNvSpPr>
            <a:spLocks noChangeArrowheads="1"/>
          </p:cNvSpPr>
          <p:nvPr/>
        </p:nvSpPr>
        <p:spPr bwMode="auto">
          <a:xfrm>
            <a:off x="4267200" y="5638800"/>
            <a:ext cx="4343400" cy="838200"/>
          </a:xfrm>
          <a:prstGeom prst="wedgeRectCallout">
            <a:avLst>
              <a:gd name="adj1" fmla="val -7421"/>
              <a:gd name="adj2" fmla="val -164394"/>
            </a:avLst>
          </a:prstGeom>
          <a:solidFill>
            <a:srgbClr val="CCFFFF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Období optimálního</a:t>
            </a:r>
          </a:p>
          <a:p>
            <a:pPr algn="ctr"/>
            <a:r>
              <a:rPr lang="cs-CZ" sz="2400" b="1"/>
              <a:t>zahájení dalšího tréninku</a:t>
            </a:r>
          </a:p>
        </p:txBody>
      </p:sp>
      <p:sp>
        <p:nvSpPr>
          <p:cNvPr id="13328" name="AutoShape 19"/>
          <p:cNvSpPr>
            <a:spLocks/>
          </p:cNvSpPr>
          <p:nvPr/>
        </p:nvSpPr>
        <p:spPr bwMode="auto">
          <a:xfrm rot="-5407983">
            <a:off x="2167731" y="4929982"/>
            <a:ext cx="688975" cy="1065212"/>
          </a:xfrm>
          <a:prstGeom prst="leftBrace">
            <a:avLst>
              <a:gd name="adj1" fmla="val 12884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1828800" y="58674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0000"/>
                </a:solidFill>
              </a:rPr>
              <a:t>trénink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62865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51816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32" name="Line 24"/>
          <p:cNvSpPr>
            <a:spLocks noChangeShapeType="1"/>
          </p:cNvSpPr>
          <p:nvPr/>
        </p:nvSpPr>
        <p:spPr bwMode="auto">
          <a:xfrm>
            <a:off x="1905000" y="2286000"/>
            <a:ext cx="1066800" cy="2514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33" name="Line 25"/>
          <p:cNvSpPr>
            <a:spLocks noChangeShapeType="1"/>
          </p:cNvSpPr>
          <p:nvPr/>
        </p:nvSpPr>
        <p:spPr bwMode="auto">
          <a:xfrm flipH="1">
            <a:off x="2971800" y="1524000"/>
            <a:ext cx="2590800" cy="3276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34" name="AutoShape 26" descr="Modrý ubrousek"/>
          <p:cNvSpPr>
            <a:spLocks noChangeArrowheads="1"/>
          </p:cNvSpPr>
          <p:nvPr/>
        </p:nvSpPr>
        <p:spPr bwMode="auto">
          <a:xfrm>
            <a:off x="4876800" y="1447800"/>
            <a:ext cx="1447800" cy="914400"/>
          </a:xfrm>
          <a:prstGeom prst="flowChartExtra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35" name="AutoShape 29"/>
          <p:cNvSpPr>
            <a:spLocks noChangeArrowheads="1"/>
          </p:cNvSpPr>
          <p:nvPr/>
        </p:nvSpPr>
        <p:spPr bwMode="auto">
          <a:xfrm>
            <a:off x="914400" y="2362200"/>
            <a:ext cx="381000" cy="2590800"/>
          </a:xfrm>
          <a:prstGeom prst="downArrowCallout">
            <a:avLst>
              <a:gd name="adj1" fmla="val 25000"/>
              <a:gd name="adj2" fmla="val 25000"/>
              <a:gd name="adj3" fmla="val 113333"/>
              <a:gd name="adj4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5029200" y="3810000"/>
            <a:ext cx="1066800" cy="7620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5633" name="Rectangle 33"/>
          <p:cNvSpPr>
            <a:spLocks noChangeArrowheads="1"/>
          </p:cNvSpPr>
          <p:nvPr/>
        </p:nvSpPr>
        <p:spPr bwMode="auto">
          <a:xfrm>
            <a:off x="5181600" y="3810000"/>
            <a:ext cx="1752600" cy="7620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/>
              <a:t>Posun a</a:t>
            </a:r>
          </a:p>
          <a:p>
            <a:pPr algn="ctr"/>
            <a:r>
              <a:rPr lang="cs-CZ" sz="2400"/>
              <a:t>rozšíření</a:t>
            </a:r>
          </a:p>
        </p:txBody>
      </p:sp>
      <p:sp>
        <p:nvSpPr>
          <p:cNvPr id="13338" name="Oval 9"/>
          <p:cNvSpPr>
            <a:spLocks noChangeArrowheads="1"/>
          </p:cNvSpPr>
          <p:nvPr/>
        </p:nvSpPr>
        <p:spPr bwMode="auto">
          <a:xfrm>
            <a:off x="1828800" y="22098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919913" y="220980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6062663" y="857250"/>
            <a:ext cx="1524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7" grpId="0" animBg="1"/>
      <p:bldP spid="25608" grpId="0" animBg="1"/>
      <p:bldP spid="25610" grpId="0" animBg="1"/>
      <p:bldP spid="25613" grpId="0" animBg="1"/>
      <p:bldP spid="25614" grpId="0" animBg="1"/>
      <p:bldP spid="25616" grpId="0" animBg="1"/>
      <p:bldP spid="25617" grpId="0" animBg="1"/>
      <p:bldP spid="25618" grpId="0" animBg="1" autoUpdateAnimBg="0"/>
      <p:bldP spid="25621" grpId="0" animBg="1"/>
      <p:bldP spid="25622" grpId="0" animBg="1"/>
      <p:bldP spid="25632" grpId="0" animBg="1" autoUpdateAnimBg="0"/>
      <p:bldP spid="25633" grpId="0" animBg="1" autoUpdateAnimBg="0"/>
      <p:bldP spid="36" grpId="0" animBg="1"/>
      <p:bldP spid="37" grpId="0" animBg="1"/>
      <p:bldP spid="3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325438"/>
            <a:ext cx="1479550" cy="815975"/>
            <a:chOff x="295" y="205"/>
            <a:chExt cx="932" cy="514"/>
          </a:xfrm>
        </p:grpSpPr>
        <p:sp>
          <p:nvSpPr>
            <p:cNvPr id="66563" name="Text Box 3"/>
            <p:cNvSpPr txBox="1">
              <a:spLocks noChangeArrowheads="1"/>
            </p:cNvSpPr>
            <p:nvPr/>
          </p:nvSpPr>
          <p:spPr bwMode="auto">
            <a:xfrm>
              <a:off x="295" y="205"/>
              <a:ext cx="9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SF</a:t>
              </a:r>
              <a:r>
                <a:rPr lang="cs-CZ">
                  <a:latin typeface="Times New Roman" pitchFamily="18" charset="0"/>
                </a:rPr>
                <a:t> </a:t>
              </a:r>
              <a:r>
                <a:rPr lang="en-US">
                  <a:latin typeface="Times New Roman" pitchFamily="18" charset="0"/>
                </a:rPr>
                <a:t>[tep.min</a:t>
              </a:r>
              <a:r>
                <a:rPr lang="cs-CZ" baseline="30000">
                  <a:latin typeface="Times New Roman" pitchFamily="18" charset="0"/>
                </a:rPr>
                <a:t>-1</a:t>
              </a:r>
              <a:r>
                <a:rPr lang="en-US">
                  <a:latin typeface="Times New Roman" pitchFamily="18" charset="0"/>
                </a:rPr>
                <a:t>]</a:t>
              </a:r>
              <a:endParaRPr lang="cs-CZ">
                <a:latin typeface="Times New Roman" pitchFamily="18" charset="0"/>
              </a:endParaRPr>
            </a:p>
          </p:txBody>
        </p:sp>
        <p:sp>
          <p:nvSpPr>
            <p:cNvPr id="66564" name="Text Box 4"/>
            <p:cNvSpPr txBox="1">
              <a:spLocks noChangeArrowheads="1"/>
            </p:cNvSpPr>
            <p:nvPr/>
          </p:nvSpPr>
          <p:spPr bwMode="auto">
            <a:xfrm>
              <a:off x="295" y="482"/>
              <a:ext cx="854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leh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stoj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051300" y="4894263"/>
            <a:ext cx="22796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411413" y="115888"/>
            <a:ext cx="65293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plavkyně, 18 let, Praha – Bogota, </a:t>
            </a:r>
            <a:r>
              <a:rPr lang="cs-CZ" sz="2800" b="1">
                <a:solidFill>
                  <a:srgbClr val="EA00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-7 hodin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84438" y="836613"/>
            <a:ext cx="6624637" cy="5976937"/>
            <a:chOff x="1565" y="527"/>
            <a:chExt cx="4173" cy="3765"/>
          </a:xfrm>
        </p:grpSpPr>
        <p:pic>
          <p:nvPicPr>
            <p:cNvPr id="66568" name="Picture 8" descr="svozilova"/>
            <p:cNvPicPr>
              <a:picLocks noChangeAspect="1" noChangeArrowheads="1"/>
            </p:cNvPicPr>
            <p:nvPr/>
          </p:nvPicPr>
          <p:blipFill>
            <a:blip r:embed="rId2" cstate="print">
              <a:lum bright="26000" contrast="12000"/>
            </a:blip>
            <a:srcRect/>
            <a:stretch>
              <a:fillRect/>
            </a:stretch>
          </p:blipFill>
          <p:spPr bwMode="auto">
            <a:xfrm>
              <a:off x="1565" y="527"/>
              <a:ext cx="4173" cy="3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517" y="935"/>
              <a:ext cx="1396" cy="953"/>
              <a:chOff x="2562" y="2976"/>
              <a:chExt cx="1396" cy="953"/>
            </a:xfrm>
          </p:grpSpPr>
          <p:sp>
            <p:nvSpPr>
              <p:cNvPr id="66570" name="Text Box 10"/>
              <p:cNvSpPr txBox="1">
                <a:spLocks noChangeArrowheads="1"/>
              </p:cNvSpPr>
              <p:nvPr/>
            </p:nvSpPr>
            <p:spPr bwMode="auto">
              <a:xfrm>
                <a:off x="2587" y="2976"/>
                <a:ext cx="1371" cy="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22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TRÉNINKOVÁ </a:t>
                </a:r>
              </a:p>
              <a:p>
                <a:r>
                  <a:rPr lang="cs-CZ" sz="22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DOPORUČENÍ</a:t>
                </a:r>
                <a:r>
                  <a:rPr lang="cs-CZ">
                    <a:latin typeface="Times New Roman" pitchFamily="18" charset="0"/>
                  </a:rPr>
                  <a:t> 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562" y="3426"/>
                <a:ext cx="654" cy="231"/>
                <a:chOff x="2552" y="3215"/>
                <a:chExt cx="654" cy="231"/>
              </a:xfrm>
            </p:grpSpPr>
            <p:sp>
              <p:nvSpPr>
                <p:cNvPr id="66572" name="Oval 12"/>
                <p:cNvSpPr>
                  <a:spLocks noChangeArrowheads="1"/>
                </p:cNvSpPr>
                <p:nvPr/>
              </p:nvSpPr>
              <p:spPr bwMode="auto">
                <a:xfrm>
                  <a:off x="2552" y="3260"/>
                  <a:ext cx="202" cy="181"/>
                </a:xfrm>
                <a:prstGeom prst="ellips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cs-CZ" sz="1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6657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762" y="3215"/>
                  <a:ext cx="44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snížit</a:t>
                  </a:r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2562" y="3698"/>
                <a:ext cx="908" cy="231"/>
                <a:chOff x="2562" y="3521"/>
                <a:chExt cx="908" cy="231"/>
              </a:xfrm>
            </p:grpSpPr>
            <p:sp>
              <p:nvSpPr>
                <p:cNvPr id="6657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763" y="3521"/>
                  <a:ext cx="707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optimální</a:t>
                  </a:r>
                </a:p>
              </p:txBody>
            </p:sp>
            <p:sp>
              <p:nvSpPr>
                <p:cNvPr id="66576" name="Oval 16"/>
                <p:cNvSpPr>
                  <a:spLocks noChangeArrowheads="1"/>
                </p:cNvSpPr>
                <p:nvPr/>
              </p:nvSpPr>
              <p:spPr bwMode="auto">
                <a:xfrm>
                  <a:off x="2562" y="3567"/>
                  <a:ext cx="202" cy="181"/>
                </a:xfrm>
                <a:prstGeom prst="ellips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cs-CZ" sz="1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68313" y="4276725"/>
            <a:ext cx="4535487" cy="1960563"/>
            <a:chOff x="295" y="2694"/>
            <a:chExt cx="2857" cy="1235"/>
          </a:xfrm>
        </p:grpSpPr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2562" y="3430"/>
              <a:ext cx="590" cy="499"/>
            </a:xfrm>
            <a:prstGeom prst="ellipse">
              <a:avLst/>
            </a:prstGeom>
            <a:solidFill>
              <a:schemeClr val="tx2">
                <a:alpha val="47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000" b="1">
                  <a:solidFill>
                    <a:srgbClr val="E2005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5. - 6. Z</a:t>
              </a:r>
              <a:endParaRPr lang="cs-CZ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579" name="Text Box 19"/>
            <p:cNvSpPr txBox="1">
              <a:spLocks noChangeArrowheads="1"/>
            </p:cNvSpPr>
            <p:nvPr/>
          </p:nvSpPr>
          <p:spPr bwMode="auto">
            <a:xfrm>
              <a:off x="295" y="2694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cs-CZ" b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závody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</a:t>
              </a:r>
            </a:p>
          </p:txBody>
        </p:sp>
        <p:sp>
          <p:nvSpPr>
            <p:cNvPr id="66580" name="Text Box 20"/>
            <p:cNvSpPr txBox="1">
              <a:spLocks noChangeArrowheads="1"/>
            </p:cNvSpPr>
            <p:nvPr/>
          </p:nvSpPr>
          <p:spPr bwMode="auto">
            <a:xfrm>
              <a:off x="295" y="3057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závody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468313" y="1268413"/>
            <a:ext cx="7091362" cy="3384550"/>
            <a:chOff x="295" y="799"/>
            <a:chExt cx="4467" cy="2132"/>
          </a:xfrm>
        </p:grpSpPr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>
              <a:off x="4558" y="2251"/>
              <a:ext cx="204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0</a:t>
              </a:r>
              <a:endParaRPr lang="cs-CZ"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295" y="799"/>
              <a:ext cx="4422" cy="2132"/>
              <a:chOff x="295" y="799"/>
              <a:chExt cx="4422" cy="2132"/>
            </a:xfrm>
          </p:grpSpPr>
          <p:grpSp>
            <p:nvGrpSpPr>
              <p:cNvPr id="10" name="Group 24"/>
              <p:cNvGrpSpPr>
                <a:grpSpLocks/>
              </p:cNvGrpSpPr>
              <p:nvPr/>
            </p:nvGrpSpPr>
            <p:grpSpPr bwMode="auto">
              <a:xfrm>
                <a:off x="295" y="799"/>
                <a:ext cx="852" cy="1310"/>
                <a:chOff x="1056" y="799"/>
                <a:chExt cx="852" cy="1310"/>
              </a:xfrm>
            </p:grpSpPr>
            <p:sp>
              <p:nvSpPr>
                <p:cNvPr id="6658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066" y="799"/>
                  <a:ext cx="842" cy="2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51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80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endParaRPr lang="cs-CZ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6658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056" y="1106"/>
                  <a:ext cx="806" cy="2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55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   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95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endParaRPr lang="cs-CZ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6658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056" y="1469"/>
                  <a:ext cx="806" cy="2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59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 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89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endParaRPr lang="cs-CZ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6658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056" y="1842"/>
                  <a:ext cx="800" cy="267"/>
                </a:xfrm>
                <a:prstGeom prst="rect">
                  <a:avLst/>
                </a:prstGeom>
                <a:noFill/>
                <a:ln w="57150">
                  <a:solidFill>
                    <a:srgbClr val="00005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57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 </a:t>
                  </a: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71</a:t>
                  </a:r>
                  <a:r>
                    <a:rPr lang="en-US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 </a:t>
                  </a:r>
                  <a:endParaRPr lang="cs-CZ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6589" name="Oval 29"/>
              <p:cNvSpPr>
                <a:spLocks noChangeArrowheads="1"/>
              </p:cNvSpPr>
              <p:nvPr/>
            </p:nvSpPr>
            <p:spPr bwMode="auto">
              <a:xfrm>
                <a:off x="4014" y="2477"/>
                <a:ext cx="204" cy="182"/>
              </a:xfrm>
              <a:prstGeom prst="ellipse">
                <a:avLst/>
              </a:prstGeom>
              <a:solidFill>
                <a:srgbClr val="5FF78E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6590" name="Oval 30"/>
              <p:cNvSpPr>
                <a:spLocks noChangeArrowheads="1"/>
              </p:cNvSpPr>
              <p:nvPr/>
            </p:nvSpPr>
            <p:spPr bwMode="auto">
              <a:xfrm>
                <a:off x="4468" y="2750"/>
                <a:ext cx="204" cy="181"/>
              </a:xfrm>
              <a:prstGeom prst="ellipse">
                <a:avLst/>
              </a:prstGeom>
              <a:solidFill>
                <a:srgbClr val="3366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 sz="1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.</a:t>
                </a:r>
              </a:p>
            </p:txBody>
          </p:sp>
          <p:sp>
            <p:nvSpPr>
              <p:cNvPr id="66591" name="Oval 31"/>
              <p:cNvSpPr>
                <a:spLocks noChangeArrowheads="1"/>
              </p:cNvSpPr>
              <p:nvPr/>
            </p:nvSpPr>
            <p:spPr bwMode="auto">
              <a:xfrm>
                <a:off x="4513" y="2704"/>
                <a:ext cx="204" cy="181"/>
              </a:xfrm>
              <a:prstGeom prst="ellipse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23850" y="1268413"/>
            <a:ext cx="8334375" cy="4105275"/>
            <a:chOff x="204" y="799"/>
            <a:chExt cx="5250" cy="2586"/>
          </a:xfrm>
        </p:grpSpPr>
        <p:sp>
          <p:nvSpPr>
            <p:cNvPr id="66593" name="Rectangle 33"/>
            <p:cNvSpPr>
              <a:spLocks noChangeArrowheads="1"/>
            </p:cNvSpPr>
            <p:nvPr/>
          </p:nvSpPr>
          <p:spPr bwMode="auto">
            <a:xfrm>
              <a:off x="204" y="799"/>
              <a:ext cx="1043" cy="14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66594" name="Picture 34" descr="seba_peking_1"/>
            <p:cNvPicPr>
              <a:picLocks noChangeAspect="1" noChangeArrowheads="1"/>
            </p:cNvPicPr>
            <p:nvPr/>
          </p:nvPicPr>
          <p:blipFill>
            <a:blip r:embed="rId3" cstate="print"/>
            <a:srcRect t="45468"/>
            <a:stretch>
              <a:fillRect/>
            </a:stretch>
          </p:blipFill>
          <p:spPr bwMode="auto">
            <a:xfrm>
              <a:off x="4003" y="2471"/>
              <a:ext cx="1451" cy="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468313" y="2565400"/>
            <a:ext cx="7559675" cy="790575"/>
            <a:chOff x="295" y="1616"/>
            <a:chExt cx="4762" cy="498"/>
          </a:xfrm>
        </p:grpSpPr>
        <p:sp>
          <p:nvSpPr>
            <p:cNvPr id="66596" name="Text Box 36"/>
            <p:cNvSpPr txBox="1">
              <a:spLocks noChangeArrowheads="1"/>
            </p:cNvSpPr>
            <p:nvPr/>
          </p:nvSpPr>
          <p:spPr bwMode="auto">
            <a:xfrm>
              <a:off x="295" y="1616"/>
              <a:ext cx="860" cy="25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61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85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>
              <a:off x="4853" y="1933"/>
              <a:ext cx="204" cy="181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68313" y="1412875"/>
            <a:ext cx="7343775" cy="3311525"/>
            <a:chOff x="295" y="890"/>
            <a:chExt cx="4626" cy="2086"/>
          </a:xfrm>
        </p:grpSpPr>
        <p:sp>
          <p:nvSpPr>
            <p:cNvPr id="66599" name="Text Box 39"/>
            <p:cNvSpPr txBox="1">
              <a:spLocks noChangeArrowheads="1"/>
            </p:cNvSpPr>
            <p:nvPr/>
          </p:nvSpPr>
          <p:spPr bwMode="auto">
            <a:xfrm>
              <a:off x="295" y="890"/>
              <a:ext cx="860" cy="25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56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75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>
              <a:off x="4717" y="2795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</a:t>
              </a:r>
              <a:r>
                <a:rPr lang="cs-CZ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</a:t>
              </a:r>
              <a:r>
                <a:rPr lang="cs-CZ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68313" y="3716338"/>
            <a:ext cx="6840537" cy="1312862"/>
            <a:chOff x="295" y="2331"/>
            <a:chExt cx="4309" cy="827"/>
          </a:xfrm>
        </p:grpSpPr>
        <p:sp>
          <p:nvSpPr>
            <p:cNvPr id="66602" name="Text Box 42"/>
            <p:cNvSpPr txBox="1">
              <a:spLocks noChangeArrowheads="1"/>
            </p:cNvSpPr>
            <p:nvPr/>
          </p:nvSpPr>
          <p:spPr bwMode="auto">
            <a:xfrm>
              <a:off x="295" y="2331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96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603" name="Oval 43"/>
            <p:cNvSpPr>
              <a:spLocks noChangeArrowheads="1"/>
            </p:cNvSpPr>
            <p:nvPr/>
          </p:nvSpPr>
          <p:spPr bwMode="auto">
            <a:xfrm>
              <a:off x="4400" y="2977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4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68313" y="4078288"/>
            <a:ext cx="6588125" cy="1798637"/>
            <a:chOff x="295" y="2569"/>
            <a:chExt cx="4150" cy="1133"/>
          </a:xfrm>
        </p:grpSpPr>
        <p:sp>
          <p:nvSpPr>
            <p:cNvPr id="66605" name="Text Box 45"/>
            <p:cNvSpPr txBox="1">
              <a:spLocks noChangeArrowheads="1"/>
            </p:cNvSpPr>
            <p:nvPr/>
          </p:nvSpPr>
          <p:spPr bwMode="auto">
            <a:xfrm>
              <a:off x="295" y="3465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92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>
              <a:off x="4241" y="2569"/>
              <a:ext cx="204" cy="181"/>
            </a:xfrm>
            <a:prstGeom prst="ellipse">
              <a:avLst/>
            </a:prstGeom>
            <a:solidFill>
              <a:srgbClr val="000080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7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468313" y="3789363"/>
            <a:ext cx="6989762" cy="2752725"/>
            <a:chOff x="314" y="2387"/>
            <a:chExt cx="4403" cy="1734"/>
          </a:xfrm>
        </p:grpSpPr>
        <p:sp>
          <p:nvSpPr>
            <p:cNvPr id="66608" name="Text Box 48"/>
            <p:cNvSpPr txBox="1">
              <a:spLocks noChangeArrowheads="1"/>
            </p:cNvSpPr>
            <p:nvPr/>
          </p:nvSpPr>
          <p:spPr bwMode="auto">
            <a:xfrm>
              <a:off x="314" y="3884"/>
              <a:ext cx="84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96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>
              <a:off x="4513" y="2387"/>
              <a:ext cx="204" cy="181"/>
            </a:xfrm>
            <a:prstGeom prst="ellipse">
              <a:avLst/>
            </a:prstGeom>
            <a:solidFill>
              <a:srgbClr val="3366FF"/>
            </a:solidFill>
            <a:ln w="5715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8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468313" y="1989138"/>
            <a:ext cx="7019925" cy="1384300"/>
            <a:chOff x="295" y="1243"/>
            <a:chExt cx="4422" cy="872"/>
          </a:xfrm>
        </p:grpSpPr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>
              <a:off x="4513" y="1934"/>
              <a:ext cx="204" cy="181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</a:t>
              </a:r>
              <a:r>
                <a:rPr lang="cs-CZ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b</a:t>
              </a:r>
              <a:r>
                <a:rPr lang="cs-CZ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66612" name="Text Box 52"/>
            <p:cNvSpPr txBox="1">
              <a:spLocks noChangeArrowheads="1"/>
            </p:cNvSpPr>
            <p:nvPr/>
          </p:nvSpPr>
          <p:spPr bwMode="auto">
            <a:xfrm>
              <a:off x="295" y="1243"/>
              <a:ext cx="860" cy="25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56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82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468313" y="3124200"/>
            <a:ext cx="5688012" cy="1744663"/>
            <a:chOff x="295" y="1968"/>
            <a:chExt cx="3583" cy="1099"/>
          </a:xfrm>
        </p:grpSpPr>
        <p:sp>
          <p:nvSpPr>
            <p:cNvPr id="66614" name="Text Box 54"/>
            <p:cNvSpPr txBox="1">
              <a:spLocks noChangeArrowheads="1"/>
            </p:cNvSpPr>
            <p:nvPr/>
          </p:nvSpPr>
          <p:spPr bwMode="auto">
            <a:xfrm>
              <a:off x="295" y="1968"/>
              <a:ext cx="836" cy="267"/>
            </a:xfrm>
            <a:prstGeom prst="rect">
              <a:avLst/>
            </a:prstGeom>
            <a:noFill/>
            <a:ln w="57150">
              <a:solidFill>
                <a:srgbClr val="EA005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69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</a:t>
              </a:r>
              <a:r>
                <a:rPr lang="cs-CZ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102</a:t>
              </a: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>
              <a:off x="3674" y="2886"/>
              <a:ext cx="204" cy="181"/>
            </a:xfrm>
            <a:prstGeom prst="ellipse">
              <a:avLst/>
            </a:prstGeom>
            <a:solidFill>
              <a:srgbClr val="00FFFF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cs-CZ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3</a:t>
              </a:r>
              <a:r>
                <a:rPr lang="cs-CZ" sz="1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45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45146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7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8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9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50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1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2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3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4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5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56" name="Rectangle 101" descr="20%"/>
          <p:cNvSpPr>
            <a:spLocks noChangeArrowheads="1"/>
          </p:cNvSpPr>
          <p:nvPr/>
        </p:nvSpPr>
        <p:spPr bwMode="auto">
          <a:xfrm>
            <a:off x="3352800" y="2209800"/>
            <a:ext cx="2438400" cy="2438400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7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8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9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0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1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2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3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118" name="Oval 115"/>
          <p:cNvSpPr>
            <a:spLocks noChangeArrowheads="1"/>
          </p:cNvSpPr>
          <p:nvPr/>
        </p:nvSpPr>
        <p:spPr bwMode="auto">
          <a:xfrm>
            <a:off x="6804248" y="2852936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21" name="Oval 115"/>
          <p:cNvSpPr>
            <a:spLocks noChangeArrowheads="1"/>
          </p:cNvSpPr>
          <p:nvPr/>
        </p:nvSpPr>
        <p:spPr bwMode="auto">
          <a:xfrm>
            <a:off x="6804248" y="34290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22" name="Oval 115"/>
          <p:cNvSpPr>
            <a:spLocks noChangeArrowheads="1"/>
          </p:cNvSpPr>
          <p:nvPr/>
        </p:nvSpPr>
        <p:spPr bwMode="auto">
          <a:xfrm>
            <a:off x="6588224" y="314096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6588224" y="256490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4" name="Oval 115"/>
          <p:cNvSpPr>
            <a:spLocks noChangeArrowheads="1"/>
          </p:cNvSpPr>
          <p:nvPr/>
        </p:nvSpPr>
        <p:spPr bwMode="auto">
          <a:xfrm>
            <a:off x="6300192" y="2852936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125" name="Oval 115"/>
          <p:cNvSpPr>
            <a:spLocks noChangeArrowheads="1"/>
          </p:cNvSpPr>
          <p:nvPr/>
        </p:nvSpPr>
        <p:spPr bwMode="auto">
          <a:xfrm>
            <a:off x="6444208" y="34290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26" name="Oval 115"/>
          <p:cNvSpPr>
            <a:spLocks noChangeArrowheads="1"/>
          </p:cNvSpPr>
          <p:nvPr/>
        </p:nvSpPr>
        <p:spPr bwMode="auto">
          <a:xfrm>
            <a:off x="6588224" y="292494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28" name="Elipsa 127"/>
          <p:cNvSpPr/>
          <p:nvPr/>
        </p:nvSpPr>
        <p:spPr>
          <a:xfrm>
            <a:off x="6012160" y="2564904"/>
            <a:ext cx="1417340" cy="1277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9" name="Oval 115"/>
          <p:cNvSpPr>
            <a:spLocks noChangeArrowheads="1"/>
          </p:cNvSpPr>
          <p:nvPr/>
        </p:nvSpPr>
        <p:spPr bwMode="auto">
          <a:xfrm>
            <a:off x="3923928" y="2780928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0" name="Oval 115"/>
          <p:cNvSpPr>
            <a:spLocks noChangeArrowheads="1"/>
          </p:cNvSpPr>
          <p:nvPr/>
        </p:nvSpPr>
        <p:spPr bwMode="auto">
          <a:xfrm>
            <a:off x="4211960" y="3068960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3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7" name="Oval 115"/>
          <p:cNvSpPr>
            <a:spLocks noChangeArrowheads="1"/>
          </p:cNvSpPr>
          <p:nvPr/>
        </p:nvSpPr>
        <p:spPr bwMode="auto">
          <a:xfrm>
            <a:off x="3635896" y="3356992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4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1" name="Oval 115"/>
          <p:cNvSpPr>
            <a:spLocks noChangeArrowheads="1"/>
          </p:cNvSpPr>
          <p:nvPr/>
        </p:nvSpPr>
        <p:spPr bwMode="auto">
          <a:xfrm>
            <a:off x="3923928" y="3356992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6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2" name="Oval 115"/>
          <p:cNvSpPr>
            <a:spLocks noChangeArrowheads="1"/>
          </p:cNvSpPr>
          <p:nvPr/>
        </p:nvSpPr>
        <p:spPr bwMode="auto">
          <a:xfrm>
            <a:off x="4211960" y="3356992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7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3" name="Oval 115"/>
          <p:cNvSpPr>
            <a:spLocks noChangeArrowheads="1"/>
          </p:cNvSpPr>
          <p:nvPr/>
        </p:nvSpPr>
        <p:spPr bwMode="auto">
          <a:xfrm>
            <a:off x="3995936" y="3068960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4" name="Oval 115"/>
          <p:cNvSpPr>
            <a:spLocks noChangeArrowheads="1"/>
          </p:cNvSpPr>
          <p:nvPr/>
        </p:nvSpPr>
        <p:spPr bwMode="auto">
          <a:xfrm>
            <a:off x="3779912" y="292494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1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5" name="Elipsa 134"/>
          <p:cNvSpPr/>
          <p:nvPr/>
        </p:nvSpPr>
        <p:spPr>
          <a:xfrm>
            <a:off x="3419872" y="2708921"/>
            <a:ext cx="1152128" cy="10081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9" name="TextovéPole 128"/>
          <p:cNvSpPr txBox="1"/>
          <p:nvPr/>
        </p:nvSpPr>
        <p:spPr>
          <a:xfrm>
            <a:off x="2771800" y="476672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Obvyklý nález (před přesunem)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45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45146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7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8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9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50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1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2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3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4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5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56" name="Rectangle 101" descr="20%"/>
          <p:cNvSpPr>
            <a:spLocks noChangeArrowheads="1"/>
          </p:cNvSpPr>
          <p:nvPr/>
        </p:nvSpPr>
        <p:spPr bwMode="auto">
          <a:xfrm>
            <a:off x="3352800" y="2209800"/>
            <a:ext cx="2438400" cy="2438400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7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8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9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0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1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2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3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118" name="Oval 115"/>
          <p:cNvSpPr>
            <a:spLocks noChangeArrowheads="1"/>
          </p:cNvSpPr>
          <p:nvPr/>
        </p:nvSpPr>
        <p:spPr bwMode="auto">
          <a:xfrm>
            <a:off x="6084168" y="328498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21" name="Oval 115"/>
          <p:cNvSpPr>
            <a:spLocks noChangeArrowheads="1"/>
          </p:cNvSpPr>
          <p:nvPr/>
        </p:nvSpPr>
        <p:spPr bwMode="auto">
          <a:xfrm>
            <a:off x="6732240" y="314096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22" name="Oval 115"/>
          <p:cNvSpPr>
            <a:spLocks noChangeArrowheads="1"/>
          </p:cNvSpPr>
          <p:nvPr/>
        </p:nvSpPr>
        <p:spPr bwMode="auto">
          <a:xfrm>
            <a:off x="5868144" y="364502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6588224" y="256490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4" name="Oval 115"/>
          <p:cNvSpPr>
            <a:spLocks noChangeArrowheads="1"/>
          </p:cNvSpPr>
          <p:nvPr/>
        </p:nvSpPr>
        <p:spPr bwMode="auto">
          <a:xfrm>
            <a:off x="6228184" y="292494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125" name="Oval 115"/>
          <p:cNvSpPr>
            <a:spLocks noChangeArrowheads="1"/>
          </p:cNvSpPr>
          <p:nvPr/>
        </p:nvSpPr>
        <p:spPr bwMode="auto">
          <a:xfrm>
            <a:off x="6444208" y="314096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26" name="Oval 115"/>
          <p:cNvSpPr>
            <a:spLocks noChangeArrowheads="1"/>
          </p:cNvSpPr>
          <p:nvPr/>
        </p:nvSpPr>
        <p:spPr bwMode="auto">
          <a:xfrm>
            <a:off x="6719664" y="2780928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19" name="Oval 115"/>
          <p:cNvSpPr>
            <a:spLocks noChangeArrowheads="1"/>
          </p:cNvSpPr>
          <p:nvPr/>
        </p:nvSpPr>
        <p:spPr bwMode="auto">
          <a:xfrm>
            <a:off x="3635896" y="292494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0" name="Oval 115"/>
          <p:cNvSpPr>
            <a:spLocks noChangeArrowheads="1"/>
          </p:cNvSpPr>
          <p:nvPr/>
        </p:nvSpPr>
        <p:spPr bwMode="auto">
          <a:xfrm>
            <a:off x="3851920" y="400506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3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7" name="Oval 115"/>
          <p:cNvSpPr>
            <a:spLocks noChangeArrowheads="1"/>
          </p:cNvSpPr>
          <p:nvPr/>
        </p:nvSpPr>
        <p:spPr bwMode="auto">
          <a:xfrm>
            <a:off x="3635896" y="3356992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4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1" name="Oval 115"/>
          <p:cNvSpPr>
            <a:spLocks noChangeArrowheads="1"/>
          </p:cNvSpPr>
          <p:nvPr/>
        </p:nvSpPr>
        <p:spPr bwMode="auto">
          <a:xfrm>
            <a:off x="3059832" y="3429000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6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2" name="Oval 115"/>
          <p:cNvSpPr>
            <a:spLocks noChangeArrowheads="1"/>
          </p:cNvSpPr>
          <p:nvPr/>
        </p:nvSpPr>
        <p:spPr bwMode="auto">
          <a:xfrm>
            <a:off x="3995936" y="3645024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7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3" name="Oval 115"/>
          <p:cNvSpPr>
            <a:spLocks noChangeArrowheads="1"/>
          </p:cNvSpPr>
          <p:nvPr/>
        </p:nvSpPr>
        <p:spPr bwMode="auto">
          <a:xfrm>
            <a:off x="3563888" y="3861048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4" name="Oval 115"/>
          <p:cNvSpPr>
            <a:spLocks noChangeArrowheads="1"/>
          </p:cNvSpPr>
          <p:nvPr/>
        </p:nvSpPr>
        <p:spPr bwMode="auto">
          <a:xfrm>
            <a:off x="3275856" y="3573016"/>
            <a:ext cx="228600" cy="228600"/>
          </a:xfrm>
          <a:prstGeom prst="ellipse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latin typeface="Arial Narrow" pitchFamily="34" charset="0"/>
              </a:rPr>
              <a:t>1</a:t>
            </a:r>
            <a:endParaRPr lang="cs-CZ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9" name="Oval 115"/>
          <p:cNvSpPr>
            <a:spLocks noChangeArrowheads="1"/>
          </p:cNvSpPr>
          <p:nvPr/>
        </p:nvSpPr>
        <p:spPr bwMode="auto">
          <a:xfrm>
            <a:off x="6647656" y="3797424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cs-CZ" sz="1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Oval 115"/>
          <p:cNvSpPr>
            <a:spLocks noChangeArrowheads="1"/>
          </p:cNvSpPr>
          <p:nvPr/>
        </p:nvSpPr>
        <p:spPr bwMode="auto">
          <a:xfrm>
            <a:off x="3047256" y="4293096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cs-CZ" sz="1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TextovéPole 136"/>
          <p:cNvSpPr txBox="1"/>
          <p:nvPr/>
        </p:nvSpPr>
        <p:spPr>
          <a:xfrm>
            <a:off x="4644008" y="1916832"/>
            <a:ext cx="352839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Nečekaně dobrý sportovní výkon</a:t>
            </a:r>
            <a:endParaRPr lang="cs-CZ" b="1" dirty="0"/>
          </a:p>
        </p:txBody>
      </p:sp>
      <p:sp>
        <p:nvSpPr>
          <p:cNvPr id="138" name="TextovéPole 137"/>
          <p:cNvSpPr txBox="1"/>
          <p:nvPr/>
        </p:nvSpPr>
        <p:spPr>
          <a:xfrm>
            <a:off x="971600" y="1916832"/>
            <a:ext cx="352839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Očekávaný sportovní výkon</a:t>
            </a:r>
            <a:endParaRPr lang="cs-CZ" b="1" dirty="0"/>
          </a:p>
        </p:txBody>
      </p:sp>
      <p:sp>
        <p:nvSpPr>
          <p:cNvPr id="139" name="TextovéPole 138"/>
          <p:cNvSpPr txBox="1"/>
          <p:nvPr/>
        </p:nvSpPr>
        <p:spPr>
          <a:xfrm>
            <a:off x="4644008" y="1052736"/>
            <a:ext cx="35283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2x nižší intenzita (1,2), 5x vysoká intenzita (3-7), z toho 1x ladění (7)</a:t>
            </a:r>
            <a:endParaRPr lang="cs-CZ" b="1" dirty="0"/>
          </a:p>
        </p:txBody>
      </p:sp>
      <p:sp>
        <p:nvSpPr>
          <p:cNvPr id="140" name="TextovéPole 139"/>
          <p:cNvSpPr txBox="1"/>
          <p:nvPr/>
        </p:nvSpPr>
        <p:spPr>
          <a:xfrm>
            <a:off x="899592" y="1052736"/>
            <a:ext cx="35283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6x nižší intenzita (1-6), 1x ladění (7)</a:t>
            </a:r>
            <a:endParaRPr lang="cs-CZ" b="1" dirty="0"/>
          </a:p>
        </p:txBody>
      </p:sp>
      <p:sp>
        <p:nvSpPr>
          <p:cNvPr id="135" name="TextovéPole 134"/>
          <p:cNvSpPr txBox="1"/>
          <p:nvPr/>
        </p:nvSpPr>
        <p:spPr>
          <a:xfrm>
            <a:off x="2771800" y="476672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Přesun + 8 hodin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TextovéPole 140"/>
          <p:cNvSpPr txBox="1"/>
          <p:nvPr/>
        </p:nvSpPr>
        <p:spPr>
          <a:xfrm>
            <a:off x="8820472" y="65160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19" grpId="0" animBg="1"/>
      <p:bldP spid="120" grpId="0" animBg="1"/>
      <p:bldP spid="127" grpId="0" animBg="1"/>
      <p:bldP spid="131" grpId="0" animBg="1"/>
      <p:bldP spid="132" grpId="0" animBg="1"/>
      <p:bldP spid="133" grpId="0" animBg="1"/>
      <p:bldP spid="134" grpId="0" animBg="1"/>
      <p:bldP spid="129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35" grpId="0" animBg="1"/>
      <p:bldP spid="135" grpId="1" animBg="1"/>
      <p:bldP spid="14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7504" y="26064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KRÁTKODOBÉ A DLOUHODOBÉ MĚŘENÍ AKTIVITY ANS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POMOCÍ SA HRV VE SPORTU </a:t>
            </a:r>
          </a:p>
        </p:txBody>
      </p:sp>
      <p:pic>
        <p:nvPicPr>
          <p:cNvPr id="582658" name="Picture 2" descr="Výsledek obrázku pro spectral analysis of heart rate variability in spor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80"/>
            <a:ext cx="5715000" cy="3000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8" name="Elipsa 107"/>
          <p:cNvSpPr/>
          <p:nvPr/>
        </p:nvSpPr>
        <p:spPr>
          <a:xfrm>
            <a:off x="4860032" y="2996952"/>
            <a:ext cx="288032" cy="28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9" name="Elipsa 108"/>
          <p:cNvSpPr/>
          <p:nvPr/>
        </p:nvSpPr>
        <p:spPr>
          <a:xfrm>
            <a:off x="4067944" y="2204864"/>
            <a:ext cx="288032" cy="2880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0" name="Elipsa 109"/>
          <p:cNvSpPr/>
          <p:nvPr/>
        </p:nvSpPr>
        <p:spPr>
          <a:xfrm>
            <a:off x="4788024" y="2492896"/>
            <a:ext cx="288032" cy="2880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" name="Elipsa 110"/>
          <p:cNvSpPr/>
          <p:nvPr/>
        </p:nvSpPr>
        <p:spPr>
          <a:xfrm>
            <a:off x="5220072" y="3068960"/>
            <a:ext cx="288032" cy="2880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2" name="Elipsa 111"/>
          <p:cNvSpPr/>
          <p:nvPr/>
        </p:nvSpPr>
        <p:spPr>
          <a:xfrm>
            <a:off x="4644008" y="1988840"/>
            <a:ext cx="288032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Elipsa 112"/>
          <p:cNvSpPr/>
          <p:nvPr/>
        </p:nvSpPr>
        <p:spPr>
          <a:xfrm>
            <a:off x="5868144" y="3573016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4" name="Elipsa 113"/>
          <p:cNvSpPr/>
          <p:nvPr/>
        </p:nvSpPr>
        <p:spPr>
          <a:xfrm>
            <a:off x="5076056" y="1844824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" name="Elipsa 114"/>
          <p:cNvSpPr/>
          <p:nvPr/>
        </p:nvSpPr>
        <p:spPr>
          <a:xfrm>
            <a:off x="3851920" y="3645024"/>
            <a:ext cx="288032" cy="2880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Elipsa 115"/>
          <p:cNvSpPr/>
          <p:nvPr/>
        </p:nvSpPr>
        <p:spPr>
          <a:xfrm>
            <a:off x="5436096" y="2564904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Elipsa 116"/>
          <p:cNvSpPr/>
          <p:nvPr/>
        </p:nvSpPr>
        <p:spPr>
          <a:xfrm>
            <a:off x="4932040" y="3573016"/>
            <a:ext cx="288032" cy="2880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Elipsa 117"/>
          <p:cNvSpPr/>
          <p:nvPr/>
        </p:nvSpPr>
        <p:spPr>
          <a:xfrm>
            <a:off x="3635896" y="1844824"/>
            <a:ext cx="2880320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TextovéPole 118"/>
          <p:cNvSpPr txBox="1"/>
          <p:nvPr/>
        </p:nvSpPr>
        <p:spPr>
          <a:xfrm>
            <a:off x="1547664" y="620688"/>
            <a:ext cx="604867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Stejskal, P., Šlachta, R., Elfmark, M., Salinger, J., &amp; </a:t>
            </a:r>
            <a:r>
              <a:rPr lang="cs-CZ" sz="1400" b="1" dirty="0" err="1" smtClean="0"/>
              <a:t>Gaul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Aláčová</a:t>
            </a:r>
            <a:r>
              <a:rPr lang="cs-CZ" sz="1400" b="1" dirty="0" smtClean="0"/>
              <a:t>, P. (2002). </a:t>
            </a:r>
            <a:r>
              <a:rPr lang="cs-CZ" sz="1400" b="1" dirty="0" err="1" smtClean="0"/>
              <a:t>Spectral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analysis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of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heart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rate</a:t>
            </a:r>
            <a:r>
              <a:rPr lang="cs-CZ" sz="1400" b="1" dirty="0" smtClean="0"/>
              <a:t> variability: </a:t>
            </a:r>
            <a:r>
              <a:rPr lang="cs-CZ" sz="1400" b="1" dirty="0" err="1" smtClean="0"/>
              <a:t>new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evaluation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method</a:t>
            </a:r>
            <a:r>
              <a:rPr lang="cs-CZ" sz="1400" b="1" dirty="0" smtClean="0"/>
              <a:t>. </a:t>
            </a:r>
            <a:r>
              <a:rPr lang="cs-CZ" sz="1400" b="1" i="1" dirty="0" err="1" smtClean="0"/>
              <a:t>Acta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Universitatis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Palackianae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Olomucensis</a:t>
            </a:r>
            <a:r>
              <a:rPr lang="cs-CZ" sz="1400" b="1" i="1" dirty="0" smtClean="0"/>
              <a:t>, Gymnica, 32(2)</a:t>
            </a:r>
            <a:r>
              <a:rPr lang="cs-CZ" sz="1400" b="1" dirty="0" smtClean="0"/>
              <a:t>, 13-18.</a:t>
            </a:r>
            <a:endParaRPr lang="cs-CZ" sz="1400" b="1" dirty="0"/>
          </a:p>
        </p:txBody>
      </p:sp>
      <p:sp>
        <p:nvSpPr>
          <p:cNvPr id="120" name="TextovéPole 119"/>
          <p:cNvSpPr txBox="1"/>
          <p:nvPr/>
        </p:nvSpPr>
        <p:spPr>
          <a:xfrm>
            <a:off x="1547664" y="4797152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Měření za standardních podmínek - 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PRŮSEČÍKŮ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09" grpId="1" animBg="1"/>
      <p:bldP spid="110" grpId="0" animBg="1"/>
      <p:bldP spid="111" grpId="0" animBg="1"/>
      <p:bldP spid="112" grpId="0" animBg="1"/>
      <p:bldP spid="113" grpId="0" animBg="1"/>
      <p:bldP spid="113" grpId="1" animBg="1"/>
      <p:bldP spid="113" grpId="2" animBg="1"/>
      <p:bldP spid="114" grpId="0" animBg="1"/>
      <p:bldP spid="115" grpId="0" animBg="1"/>
      <p:bldP spid="115" grpId="1" animBg="1"/>
      <p:bldP spid="115" grpId="2" animBg="1"/>
      <p:bldP spid="116" grpId="0" animBg="1"/>
      <p:bldP spid="117" grpId="0" animBg="1"/>
      <p:bldP spid="118" grpId="0" animBg="1"/>
      <p:bldP spid="119" grpId="0" animBg="1"/>
      <p:bldP spid="12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8" name="Elipsa 107"/>
          <p:cNvSpPr/>
          <p:nvPr/>
        </p:nvSpPr>
        <p:spPr>
          <a:xfrm>
            <a:off x="4860032" y="2996952"/>
            <a:ext cx="288032" cy="28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9" name="Elipsa 108"/>
          <p:cNvSpPr/>
          <p:nvPr/>
        </p:nvSpPr>
        <p:spPr>
          <a:xfrm>
            <a:off x="4067944" y="2204864"/>
            <a:ext cx="288032" cy="2880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0" name="Elipsa 109"/>
          <p:cNvSpPr/>
          <p:nvPr/>
        </p:nvSpPr>
        <p:spPr>
          <a:xfrm>
            <a:off x="4788024" y="2492896"/>
            <a:ext cx="288032" cy="2880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" name="Elipsa 110"/>
          <p:cNvSpPr/>
          <p:nvPr/>
        </p:nvSpPr>
        <p:spPr>
          <a:xfrm>
            <a:off x="5220072" y="3068960"/>
            <a:ext cx="288032" cy="2880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2" name="Elipsa 111"/>
          <p:cNvSpPr/>
          <p:nvPr/>
        </p:nvSpPr>
        <p:spPr>
          <a:xfrm>
            <a:off x="4644008" y="1988840"/>
            <a:ext cx="288032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Elipsa 112"/>
          <p:cNvSpPr/>
          <p:nvPr/>
        </p:nvSpPr>
        <p:spPr>
          <a:xfrm>
            <a:off x="5868144" y="3573016"/>
            <a:ext cx="288032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4" name="Elipsa 113"/>
          <p:cNvSpPr/>
          <p:nvPr/>
        </p:nvSpPr>
        <p:spPr>
          <a:xfrm>
            <a:off x="5076056" y="1844824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" name="Elipsa 114"/>
          <p:cNvSpPr/>
          <p:nvPr/>
        </p:nvSpPr>
        <p:spPr>
          <a:xfrm>
            <a:off x="3851920" y="3645024"/>
            <a:ext cx="288032" cy="2880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Elipsa 115"/>
          <p:cNvSpPr/>
          <p:nvPr/>
        </p:nvSpPr>
        <p:spPr>
          <a:xfrm>
            <a:off x="5436096" y="2564904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Elipsa 116"/>
          <p:cNvSpPr/>
          <p:nvPr/>
        </p:nvSpPr>
        <p:spPr>
          <a:xfrm>
            <a:off x="4932040" y="3573016"/>
            <a:ext cx="288032" cy="2880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Elipsa 117"/>
          <p:cNvSpPr/>
          <p:nvPr/>
        </p:nvSpPr>
        <p:spPr>
          <a:xfrm>
            <a:off x="3635896" y="1844824"/>
            <a:ext cx="2880320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1" name="Elipsa 120"/>
          <p:cNvSpPr/>
          <p:nvPr/>
        </p:nvSpPr>
        <p:spPr>
          <a:xfrm>
            <a:off x="6372200" y="1340768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" name="Elipsa 121"/>
          <p:cNvSpPr/>
          <p:nvPr/>
        </p:nvSpPr>
        <p:spPr>
          <a:xfrm>
            <a:off x="3635896" y="4653136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Elipsa 122"/>
          <p:cNvSpPr/>
          <p:nvPr/>
        </p:nvSpPr>
        <p:spPr>
          <a:xfrm>
            <a:off x="5868144" y="2996952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604 0.13657 " pathEditMode="relative" ptsTypes="AA">
                                      <p:cBhvr>
                                        <p:cTn id="1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41 -0.24144 " pathEditMode="relative" ptsTypes="AA">
                                      <p:cBhvr>
                                        <p:cTn id="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1" grpId="1" animBg="1"/>
      <p:bldP spid="122" grpId="0" animBg="1"/>
      <p:bldP spid="122" grpId="1" animBg="1"/>
      <p:bldP spid="12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2809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Jednorázové (průřezové) vyšetření pomocí SA HRV </a:t>
            </a:r>
          </a:p>
          <a:p>
            <a:pPr algn="ctr"/>
            <a:r>
              <a:rPr lang="cs-CZ" sz="2000" b="1" dirty="0" smtClean="0"/>
              <a:t>neposkytuje zcela validní informace </a:t>
            </a:r>
          </a:p>
          <a:p>
            <a:pPr algn="ctr"/>
            <a:r>
              <a:rPr lang="cs-CZ" sz="2000" b="1" dirty="0" smtClean="0"/>
              <a:t>a neumožňuje sportovcům a jejich trenérům </a:t>
            </a:r>
          </a:p>
          <a:p>
            <a:pPr algn="ctr"/>
            <a:r>
              <a:rPr lang="cs-CZ" sz="2000" b="1" dirty="0" smtClean="0"/>
              <a:t>využít většinu potenciálu metodiky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sz="2400" b="1" dirty="0" smtClean="0"/>
              <a:t>Dlouhodobě opakované </a:t>
            </a:r>
            <a:r>
              <a:rPr lang="cs-CZ" sz="2000" b="1" dirty="0" smtClean="0"/>
              <a:t>vyšetření aktivity ANS umožňuje</a:t>
            </a:r>
          </a:p>
          <a:p>
            <a:pPr marL="342900" indent="-342900">
              <a:buAutoNum type="arabicPeriod"/>
            </a:pPr>
            <a:r>
              <a:rPr lang="cs-CZ" sz="2000" b="1" dirty="0" smtClean="0">
                <a:solidFill>
                  <a:srgbClr val="002060"/>
                </a:solidFill>
              </a:rPr>
              <a:t>optimalizovat intenzitu a objem sportovního tréninku ve všech fázích přípravy</a:t>
            </a:r>
          </a:p>
          <a:p>
            <a:pPr marL="342900" indent="-342900">
              <a:buAutoNum type="arabicPeriod"/>
            </a:pPr>
            <a:r>
              <a:rPr lang="cs-CZ" sz="2000" b="1" dirty="0" smtClean="0">
                <a:solidFill>
                  <a:srgbClr val="FF0000"/>
                </a:solidFill>
              </a:rPr>
              <a:t>optimalizovat sportovní trénink v průběhu rehabilitace nebo regenerace po prodělaném onemocnění nebo zranění</a:t>
            </a:r>
          </a:p>
          <a:p>
            <a:pPr marL="342900" indent="-342900">
              <a:buAutoNum type="arabicPeriod"/>
            </a:pPr>
            <a:r>
              <a:rPr lang="cs-CZ" sz="2000" b="1" dirty="0" smtClean="0">
                <a:solidFill>
                  <a:srgbClr val="00B050"/>
                </a:solidFill>
              </a:rPr>
              <a:t>optimalizovat průběh ladění sportovní formy</a:t>
            </a:r>
          </a:p>
          <a:p>
            <a:pPr marL="342900" indent="-342900">
              <a:buAutoNum type="arabicPeriod"/>
            </a:pPr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zvýšit kvalitu výběru talentovaných jedinců</a:t>
            </a:r>
          </a:p>
          <a:p>
            <a:pPr marL="342900" indent="-342900">
              <a:buAutoNum type="arabicPeriod"/>
            </a:pPr>
            <a:r>
              <a:rPr lang="cs-CZ" sz="2000" b="1" dirty="0" smtClean="0"/>
              <a:t>optimalizovat průběh tréninku a ladění sportovní formy po rychlém přechodu přes časová pásma a v průběhu vysokohorského soustředění    (a po něm)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63688" y="116632"/>
            <a:ext cx="5616624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2809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Jednorázové (průřezové) vyšetření pomocí SA HRV </a:t>
            </a:r>
          </a:p>
          <a:p>
            <a:pPr algn="ctr"/>
            <a:r>
              <a:rPr lang="cs-CZ" sz="2000" b="1" dirty="0" smtClean="0"/>
              <a:t>neposkytuje zcela validní informace </a:t>
            </a:r>
          </a:p>
          <a:p>
            <a:pPr algn="ctr"/>
            <a:r>
              <a:rPr lang="cs-CZ" sz="2000" b="1" dirty="0" smtClean="0"/>
              <a:t>a neumožňuje sportovcům a jejich trenérům </a:t>
            </a:r>
          </a:p>
          <a:p>
            <a:pPr algn="ctr"/>
            <a:r>
              <a:rPr lang="cs-CZ" sz="2000" b="1" dirty="0" smtClean="0"/>
              <a:t>využít většinu potenciálu metodiky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sz="2400" b="1" dirty="0" smtClean="0"/>
              <a:t>Dlouhodobě opakované </a:t>
            </a:r>
            <a:r>
              <a:rPr lang="cs-CZ" sz="2000" b="1" dirty="0" smtClean="0"/>
              <a:t>vyšetření aktivity ANS umožňuje</a:t>
            </a:r>
          </a:p>
          <a:p>
            <a:pPr algn="ctr"/>
            <a:r>
              <a:rPr lang="cs-CZ" sz="2400" b="1" dirty="0" smtClean="0"/>
              <a:t>pracovat s jednotlivci, ale i týmem sportovců.</a:t>
            </a:r>
          </a:p>
          <a:p>
            <a:pPr algn="ctr"/>
            <a:r>
              <a:rPr lang="cs-CZ" sz="2400" b="1" dirty="0" smtClean="0"/>
              <a:t>Pravidelný přístup k výsledkům vyšetření všech členů týmu</a:t>
            </a:r>
          </a:p>
          <a:p>
            <a:pPr algn="ctr"/>
            <a:endParaRPr lang="cs-CZ" sz="2000" b="1" dirty="0" smtClean="0"/>
          </a:p>
          <a:p>
            <a:pPr algn="ctr"/>
            <a:endParaRPr lang="cs-CZ" sz="2400" b="1" dirty="0" smtClean="0"/>
          </a:p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OPTIMALIZACE TRÉNINKU Z HLEDISKA KVANTITY I KVALITY </a:t>
            </a:r>
          </a:p>
          <a:p>
            <a:pPr algn="ctr"/>
            <a:r>
              <a:rPr lang="cs-CZ" sz="2000" b="1" dirty="0" smtClean="0"/>
              <a:t>zejména v období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s cílem zvýšení kvality limitujících schopností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ladění formy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63688" y="116632"/>
            <a:ext cx="5616624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355976" y="3501008"/>
            <a:ext cx="216024" cy="57606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6064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Stejskal, P. (2008). Využití hodnocení variability srdeční frekvence ve sportovní medicíně. In K. </a:t>
            </a:r>
            <a:r>
              <a:rPr lang="cs-CZ" b="1" dirty="0" err="1" smtClean="0"/>
              <a:t>Javorka</a:t>
            </a:r>
            <a:r>
              <a:rPr lang="cs-CZ" b="1" dirty="0" smtClean="0"/>
              <a:t>. </a:t>
            </a:r>
            <a:r>
              <a:rPr lang="cs-CZ" b="1" i="1" dirty="0" smtClean="0"/>
              <a:t>Variabilita </a:t>
            </a:r>
            <a:r>
              <a:rPr lang="cs-CZ" b="1" i="1" dirty="0" err="1" smtClean="0"/>
              <a:t>frekvencie</a:t>
            </a:r>
            <a:r>
              <a:rPr lang="cs-CZ" b="1" i="1" dirty="0" smtClean="0"/>
              <a:t> </a:t>
            </a:r>
            <a:r>
              <a:rPr lang="cs-CZ" b="1" i="1" dirty="0" err="1" smtClean="0"/>
              <a:t>srdca</a:t>
            </a:r>
            <a:r>
              <a:rPr lang="cs-CZ" b="1" i="1" dirty="0" smtClean="0"/>
              <a:t>: Mechanismy, </a:t>
            </a:r>
            <a:r>
              <a:rPr lang="cs-CZ" b="1" i="1" dirty="0" err="1" smtClean="0"/>
              <a:t>hodnotenie</a:t>
            </a:r>
            <a:r>
              <a:rPr lang="cs-CZ" b="1" i="1" dirty="0" smtClean="0"/>
              <a:t>, klinické </a:t>
            </a:r>
            <a:r>
              <a:rPr lang="cs-CZ" b="1" i="1" dirty="0" err="1" smtClean="0"/>
              <a:t>využitie</a:t>
            </a:r>
            <a:r>
              <a:rPr lang="cs-CZ" b="1" i="1" dirty="0" smtClean="0"/>
              <a:t> </a:t>
            </a:r>
            <a:r>
              <a:rPr lang="cs-CZ" b="1" dirty="0" smtClean="0"/>
              <a:t>(</a:t>
            </a:r>
            <a:r>
              <a:rPr lang="cs-CZ" b="1" dirty="0" err="1" smtClean="0"/>
              <a:t>pp</a:t>
            </a:r>
            <a:r>
              <a:rPr lang="cs-CZ" b="1" dirty="0" smtClean="0"/>
              <a:t>. 168–195). Martin: </a:t>
            </a:r>
            <a:r>
              <a:rPr lang="cs-CZ" b="1" dirty="0" err="1" smtClean="0"/>
              <a:t>Osveta</a:t>
            </a:r>
            <a:r>
              <a:rPr lang="cs-CZ" b="1" dirty="0" smtClean="0"/>
              <a:t>.</a:t>
            </a:r>
          </a:p>
        </p:txBody>
      </p:sp>
      <p:pic>
        <p:nvPicPr>
          <p:cNvPr id="3" name="Picture 4" descr="PF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818210"/>
            <a:ext cx="439261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5103813" y="3826148"/>
          <a:ext cx="3789362" cy="2843212"/>
        </p:xfrm>
        <a:graphic>
          <a:graphicData uri="http://schemas.openxmlformats.org/presentationml/2006/ole">
            <p:oleObj spid="_x0000_s141314" name="Photo Editor Photo" r:id="rId4" imgW="19504762" imgH="14628571" progId="">
              <p:embed/>
            </p:oleObj>
          </a:graphicData>
        </a:graphic>
      </p:graphicFrame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421904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Diagnostický systém </a:t>
            </a:r>
            <a:r>
              <a:rPr lang="cs-CZ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VarCor</a:t>
            </a:r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PF (7, 8)</a:t>
            </a:r>
            <a:b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cs-CZ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VarCor</a:t>
            </a:r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PF7 </a:t>
            </a:r>
            <a:r>
              <a:rPr lang="cs-CZ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multi</a:t>
            </a:r>
            <a:endParaRPr lang="cs-CZ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332656"/>
            <a:ext cx="83529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PROBLEMATICKÁ DOSTUPNOST</a:t>
            </a:r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r>
              <a:rPr lang="cs-CZ" b="1" dirty="0" smtClean="0"/>
              <a:t>PROBLEMATICKÁ INTERPRETACE VÝSLEDKŮ PŘI JEDNORÁZOVÉM MĚŘENÍ</a:t>
            </a:r>
          </a:p>
          <a:p>
            <a:pPr marL="285750" indent="-285750" algn="ctr"/>
            <a:r>
              <a:rPr lang="cs-CZ" b="1" dirty="0" smtClean="0"/>
              <a:t>NEMOŽNOST KOMFORTNÍHO VYUŽITÍ METODIKY PRO LONGITUDINÁLNÍ SLEDOVÁNÍ</a:t>
            </a:r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PROBLEMATICKÉ VYUŽITÍ METODIKY V „TERÉNNÍCH“ PODMÍNKÁCH </a:t>
            </a:r>
            <a:r>
              <a:rPr lang="cs-CZ" b="1" dirty="0" smtClean="0"/>
              <a:t>(CESTOVÁNÍ, SOUTĚŽE, SOUSTŘEDĚNÍ)</a:t>
            </a:r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SNÍŽENÍ MOŽNOSTÍ PRAKTICKÉ APLIKACE VÝSLEDKŮ</a:t>
            </a:r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endParaRPr lang="cs-CZ" sz="2000" b="1" dirty="0" smtClean="0"/>
          </a:p>
          <a:p>
            <a:pPr marL="285750" indent="-285750"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NEMOŽNOST VYUŽITÍ PLNÉHO POTENCIÁLU METODIKY V PRAXI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4419019" y="733654"/>
            <a:ext cx="288032" cy="75113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427984" y="2204864"/>
            <a:ext cx="288032" cy="75113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427984" y="3717032"/>
            <a:ext cx="288032" cy="75113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>
            <a:off x="4427984" y="4941168"/>
            <a:ext cx="288032" cy="75113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1295400" y="762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838200" y="54102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14400" y="2362200"/>
            <a:ext cx="7086600" cy="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038600" y="58674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0066CC"/>
                </a:solidFill>
              </a:rPr>
              <a:t>superkompenzace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70104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43" name="AutoShape 7"/>
          <p:cNvSpPr>
            <a:spLocks/>
          </p:cNvSpPr>
          <p:nvPr/>
        </p:nvSpPr>
        <p:spPr bwMode="auto">
          <a:xfrm rot="-5407983">
            <a:off x="2167731" y="5222082"/>
            <a:ext cx="688975" cy="1065212"/>
          </a:xfrm>
          <a:prstGeom prst="leftBrace">
            <a:avLst>
              <a:gd name="adj1" fmla="val 12884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828800" y="60960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0000"/>
                </a:solidFill>
              </a:rPr>
              <a:t>zátěž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5181600" y="23622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1981200" y="2362200"/>
            <a:ext cx="0" cy="3048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3048000" y="2362200"/>
            <a:ext cx="0" cy="3048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 rot="-5407983">
            <a:off x="5750719" y="4839494"/>
            <a:ext cx="688975" cy="1827213"/>
          </a:xfrm>
          <a:prstGeom prst="leftBrace">
            <a:avLst>
              <a:gd name="adj1" fmla="val 22101"/>
              <a:gd name="adj2" fmla="val 50000"/>
            </a:avLst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cs-CZ" sz="2400">
              <a:solidFill>
                <a:srgbClr val="0066CC"/>
              </a:solidFill>
            </a:endParaRPr>
          </a:p>
        </p:txBody>
      </p:sp>
      <p:sp>
        <p:nvSpPr>
          <p:cNvPr id="26637" name="Rectangle 13" descr="Novinový papír"/>
          <p:cNvSpPr>
            <a:spLocks noChangeArrowheads="1"/>
          </p:cNvSpPr>
          <p:nvPr/>
        </p:nvSpPr>
        <p:spPr bwMode="auto">
          <a:xfrm>
            <a:off x="3048000" y="2362200"/>
            <a:ext cx="2133600" cy="304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 rot="-5446214">
            <a:off x="2095500" y="3543300"/>
            <a:ext cx="396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>
                <a:latin typeface="Arial Black" pitchFamily="34" charset="0"/>
              </a:rPr>
              <a:t>Optimální období</a:t>
            </a:r>
          </a:p>
          <a:p>
            <a:pPr algn="ctr"/>
            <a:r>
              <a:rPr lang="cs-CZ" sz="2400">
                <a:latin typeface="Arial Black" pitchFamily="34" charset="0"/>
              </a:rPr>
              <a:t>regenerace</a:t>
            </a: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381000" y="30480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1" algn="ctr"/>
            <a:r>
              <a:rPr lang="cs-CZ" sz="3200" b="1" dirty="0" smtClean="0"/>
              <a:t>Sledování aktivity ANS pomocí SA HRV </a:t>
            </a:r>
          </a:p>
          <a:p>
            <a:pPr lvl="1" algn="ctr"/>
            <a:r>
              <a:rPr lang="cs-CZ" sz="3200" b="1" dirty="0" smtClean="0"/>
              <a:t>může pomoci zhodnotit kvalitu regenerace</a:t>
            </a:r>
            <a:endParaRPr lang="cs-CZ" sz="3200" b="1" dirty="0"/>
          </a:p>
          <a:p>
            <a:pPr lvl="1" algn="ctr"/>
            <a:r>
              <a:rPr lang="cs-CZ" sz="3200" b="1" dirty="0"/>
              <a:t>a </a:t>
            </a:r>
            <a:r>
              <a:rPr lang="cs-CZ" sz="3200" b="1" dirty="0" smtClean="0"/>
              <a:t>stav regulativní a metabolické superkompenzace </a:t>
            </a:r>
            <a:endParaRPr lang="cs-CZ" sz="3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36" grpId="0" animBg="1" autoUpdateAnimBg="0"/>
      <p:bldP spid="26637" grpId="0" animBg="1"/>
      <p:bldP spid="26638" grpId="0" autoUpdateAnimBg="0"/>
      <p:bldP spid="26640" grpId="0" build="p" autoUpdateAnimBg="0"/>
      <p:bldP spid="1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916"/>
            <a:ext cx="2267744" cy="21381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24"/>
            <a:ext cx="2051720" cy="1934499"/>
          </a:xfrm>
          <a:prstGeom prst="rect">
            <a:avLst/>
          </a:prstGeom>
        </p:spPr>
      </p:pic>
      <p:sp>
        <p:nvSpPr>
          <p:cNvPr id="4" name="Šrafovaná šipka doprava 3"/>
          <p:cNvSpPr/>
          <p:nvPr/>
        </p:nvSpPr>
        <p:spPr>
          <a:xfrm>
            <a:off x="2051720" y="1988840"/>
            <a:ext cx="1296144" cy="720080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908720"/>
            <a:ext cx="1152128" cy="2793705"/>
          </a:xfrm>
          <a:prstGeom prst="rect">
            <a:avLst/>
          </a:prstGeom>
        </p:spPr>
      </p:pic>
      <p:pic>
        <p:nvPicPr>
          <p:cNvPr id="6" name="Picture 2" descr="https://image.freepik.com/free-icon/server-cloud_318-482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52736"/>
            <a:ext cx="1304742" cy="1739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rafovaná šipka doprava 6"/>
          <p:cNvSpPr/>
          <p:nvPr/>
        </p:nvSpPr>
        <p:spPr>
          <a:xfrm>
            <a:off x="4716016" y="1484784"/>
            <a:ext cx="1296144" cy="720080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rafovaná šipka doprava 7"/>
          <p:cNvSpPr/>
          <p:nvPr/>
        </p:nvSpPr>
        <p:spPr>
          <a:xfrm rot="10800000">
            <a:off x="4716016" y="2492895"/>
            <a:ext cx="1296144" cy="720080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077072"/>
            <a:ext cx="3186787" cy="2708921"/>
          </a:xfrm>
          <a:prstGeom prst="rect">
            <a:avLst/>
          </a:prstGeom>
        </p:spPr>
      </p:pic>
      <p:sp>
        <p:nvSpPr>
          <p:cNvPr id="10" name="Šipka dolů 9"/>
          <p:cNvSpPr/>
          <p:nvPr/>
        </p:nvSpPr>
        <p:spPr>
          <a:xfrm>
            <a:off x="6876256" y="2780928"/>
            <a:ext cx="648072" cy="100811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Snímání signálu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87824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Příjem signálu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300192" y="4462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Zpracování dat</a:t>
            </a:r>
          </a:p>
          <a:p>
            <a:pPr algn="ctr"/>
            <a:r>
              <a:rPr lang="cs-CZ" b="1" dirty="0" smtClean="0"/>
              <a:t>na serverech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835696" y="5301208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Okamžité online </a:t>
            </a:r>
            <a:r>
              <a:rPr lang="cs-CZ" b="1" dirty="0" smtClean="0">
                <a:ea typeface="Roboto" panose="02000000000000000000" pitchFamily="2" charset="0"/>
                <a:cs typeface="Roboto" panose="02000000000000000000" pitchFamily="2" charset="0"/>
              </a:rPr>
              <a:t>prezentace výsledků</a:t>
            </a:r>
          </a:p>
          <a:p>
            <a:pPr algn="ctr"/>
            <a:r>
              <a:rPr lang="cs-CZ" sz="1600" b="1" i="1" dirty="0" smtClean="0">
                <a:ea typeface="Roboto" panose="02000000000000000000" pitchFamily="2" charset="0"/>
                <a:cs typeface="Roboto" panose="02000000000000000000" pitchFamily="2" charset="0"/>
              </a:rPr>
              <a:t>(mobilní telefon, tablet, osobní počítač)</a:t>
            </a:r>
            <a:r>
              <a:rPr lang="cs-CZ" sz="1600" b="1" i="1" dirty="0" smtClean="0"/>
              <a:t> </a:t>
            </a:r>
            <a:endParaRPr lang="cs-CZ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2" grpId="0"/>
      <p:bldP spid="13" grpId="0" build="p"/>
      <p:bldP spid="14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476672"/>
            <a:ext cx="792088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MĚŘENÍ </a:t>
            </a:r>
            <a:r>
              <a:rPr lang="cs-CZ" sz="2400" b="1" i="1" dirty="0" smtClean="0"/>
              <a:t>(technicky možno kdykoli a kdekoli):</a:t>
            </a:r>
            <a:endParaRPr lang="cs-CZ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Připnutí a navlhčení hrudního pásu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Spuštění aplikace na mobilním telefonu (automatické snímání signálu z pásu)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Start měření pomocí aplikace: LEH – STOJ – LEH podle instrukcí z aplikace </a:t>
            </a:r>
            <a:r>
              <a:rPr lang="cs-CZ" sz="2000" b="1" i="1" dirty="0" smtClean="0"/>
              <a:t>(event. zadání doplňkových dat)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Po nasnímání dat 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automatické ukončení měření a odeslání dat ke zpracování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Okamžitá možnost prohlížení výsledků a tréninkového doporučení </a:t>
            </a:r>
            <a:r>
              <a:rPr lang="cs-CZ" sz="2000" b="1" dirty="0" smtClean="0"/>
              <a:t>na jakémkoli zařízení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Sportovec 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ihned na telefonu</a:t>
            </a:r>
            <a:r>
              <a:rPr lang="cs-CZ" sz="2000" b="1" dirty="0" smtClean="0"/>
              <a:t>, na kterém proběhlo měření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Trenér</a:t>
            </a:r>
            <a:r>
              <a:rPr lang="cs-CZ" sz="2000" b="1" dirty="0" smtClean="0">
                <a:solidFill>
                  <a:srgbClr val="002060"/>
                </a:solidFill>
              </a:rPr>
              <a:t> </a:t>
            </a:r>
            <a:r>
              <a:rPr lang="cs-CZ" sz="2000" b="1" dirty="0" smtClean="0"/>
              <a:t>zároveň na jakémkoli jiném zařízení (</a:t>
            </a:r>
            <a:r>
              <a:rPr lang="cs-CZ" sz="2000" b="1" dirty="0" smtClean="0">
                <a:solidFill>
                  <a:srgbClr val="002060"/>
                </a:solidFill>
              </a:rPr>
              <a:t>mobil, tablet, PC</a:t>
            </a:r>
            <a:r>
              <a:rPr lang="cs-CZ" sz="2000" b="1" dirty="0" smtClean="0"/>
              <a:t>), 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kdekoliv</a:t>
            </a:r>
            <a:r>
              <a:rPr lang="cs-CZ" sz="2000" b="1" dirty="0" smtClean="0"/>
              <a:t>!!!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Možnost 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požádat o konzultaci k analýze výsledků </a:t>
            </a:r>
            <a:r>
              <a:rPr lang="cs-CZ" sz="2000" b="1" dirty="0" smtClean="0"/>
              <a:t>centrálu </a:t>
            </a:r>
            <a:r>
              <a:rPr lang="cs-CZ" sz="2000" b="1" dirty="0" err="1" smtClean="0"/>
              <a:t>mySASY</a:t>
            </a:r>
            <a:endParaRPr lang="cs-CZ" sz="20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Kdykoli následná možnost zadávat doplňková data (např. tréninkový deník) a provádět 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a hodnocení pomocí pokročilých funkcí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24128" y="11663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/>
              <a:t>mysasy.com</a:t>
            </a:r>
            <a:endParaRPr lang="cs-CZ" sz="2800" b="1" dirty="0"/>
          </a:p>
        </p:txBody>
      </p:sp>
    </p:spTree>
    <p:extLst>
      <p:ext uri="{BB962C8B-B14F-4D97-AF65-F5344CB8AC3E}">
        <p14:creationId xmlns="" xmlns:p14="http://schemas.microsoft.com/office/powerpoint/2010/main" val="3568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3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341" y="4023365"/>
            <a:ext cx="1150144" cy="1266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7487" y="812591"/>
            <a:ext cx="1185863" cy="12477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4884" y="2060365"/>
            <a:ext cx="1157288" cy="12858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1822" y="2060366"/>
            <a:ext cx="1157288" cy="12858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4891" y="4051939"/>
            <a:ext cx="1107281" cy="1238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00575" y="784015"/>
            <a:ext cx="1128713" cy="13049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7487" y="1925127"/>
            <a:ext cx="2489027" cy="4196475"/>
          </a:xfrm>
          <a:prstGeom prst="rect">
            <a:avLst/>
          </a:prstGeom>
        </p:spPr>
      </p:pic>
      <p:sp>
        <p:nvSpPr>
          <p:cNvPr id="16" name="Šipka dolů 15"/>
          <p:cNvSpPr/>
          <p:nvPr/>
        </p:nvSpPr>
        <p:spPr>
          <a:xfrm rot="10800000">
            <a:off x="2413439" y="3346240"/>
            <a:ext cx="293947" cy="551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ů 16"/>
          <p:cNvSpPr/>
          <p:nvPr/>
        </p:nvSpPr>
        <p:spPr>
          <a:xfrm rot="13906294">
            <a:off x="2793784" y="1550350"/>
            <a:ext cx="391929" cy="4139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ů 17"/>
          <p:cNvSpPr/>
          <p:nvPr/>
        </p:nvSpPr>
        <p:spPr>
          <a:xfrm rot="16200000">
            <a:off x="4376036" y="1229479"/>
            <a:ext cx="391929" cy="4139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 rot="18184853">
            <a:off x="5969631" y="1501828"/>
            <a:ext cx="391929" cy="4139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lů 19"/>
          <p:cNvSpPr/>
          <p:nvPr/>
        </p:nvSpPr>
        <p:spPr>
          <a:xfrm>
            <a:off x="6481775" y="3480625"/>
            <a:ext cx="293947" cy="551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3022935" y="1969359"/>
            <a:ext cx="3011955" cy="8074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752" y="1357153"/>
            <a:ext cx="1270541" cy="25410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93256" y="1336521"/>
            <a:ext cx="1280856" cy="256171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635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23578"/>
            <a:ext cx="4582327" cy="49417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0284" y="1317458"/>
            <a:ext cx="3872156" cy="52302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7630" y="188640"/>
            <a:ext cx="2545395" cy="1130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3308" rIns="0" bIns="1333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i="0" u="none" strike="noStrike" cap="none" normalizeH="0" baseline="0" dirty="0">
                <a:ln>
                  <a:noFill/>
                </a:ln>
                <a:solidFill>
                  <a:srgbClr val="EF4136"/>
                </a:solidFill>
                <a:effectLst/>
                <a:latin typeface="Roboto"/>
              </a:rPr>
              <a:t>Základní výstupy </a:t>
            </a:r>
          </a:p>
        </p:txBody>
      </p:sp>
      <p:sp>
        <p:nvSpPr>
          <p:cNvPr id="7" name="Ovál 6"/>
          <p:cNvSpPr/>
          <p:nvPr/>
        </p:nvSpPr>
        <p:spPr>
          <a:xfrm>
            <a:off x="7152006" y="3168924"/>
            <a:ext cx="176582" cy="209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/>
          <p:cNvCxnSpPr/>
          <p:nvPr/>
        </p:nvCxnSpPr>
        <p:spPr>
          <a:xfrm>
            <a:off x="6595355" y="1536031"/>
            <a:ext cx="12032" cy="4507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5151566" y="3826042"/>
            <a:ext cx="31763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5932152" y="813648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EF4136"/>
                </a:solidFill>
                <a:latin typeface="Roboto"/>
              </a:rPr>
              <a:t>2D graf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10" name="Ovál 9"/>
          <p:cNvSpPr/>
          <p:nvPr/>
        </p:nvSpPr>
        <p:spPr>
          <a:xfrm>
            <a:off x="2555776" y="3219517"/>
            <a:ext cx="176582" cy="209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235178" y="4509120"/>
            <a:ext cx="176582" cy="209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815595" y="5099560"/>
            <a:ext cx="176582" cy="209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5820465" y="4725470"/>
            <a:ext cx="176582" cy="209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515098" y="4221088"/>
            <a:ext cx="176582" cy="209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189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451181" cy="7084927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3230479" y="1306308"/>
            <a:ext cx="0" cy="4828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383631" y="3705726"/>
            <a:ext cx="3693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1636295" y="553454"/>
            <a:ext cx="661737" cy="248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6280485" y="3318397"/>
            <a:ext cx="2950745" cy="6399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2666255" y="5249864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ál 27"/>
          <p:cNvSpPr/>
          <p:nvPr/>
        </p:nvSpPr>
        <p:spPr>
          <a:xfrm>
            <a:off x="3380104" y="4891031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Ovál 28"/>
          <p:cNvSpPr/>
          <p:nvPr/>
        </p:nvSpPr>
        <p:spPr>
          <a:xfrm>
            <a:off x="3579884" y="3860969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0" name="Ovál 29"/>
          <p:cNvSpPr/>
          <p:nvPr/>
        </p:nvSpPr>
        <p:spPr>
          <a:xfrm>
            <a:off x="3370590" y="3301831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ál 30"/>
          <p:cNvSpPr/>
          <p:nvPr/>
        </p:nvSpPr>
        <p:spPr>
          <a:xfrm>
            <a:off x="4038344" y="2927684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ál 31"/>
          <p:cNvSpPr/>
          <p:nvPr/>
        </p:nvSpPr>
        <p:spPr>
          <a:xfrm>
            <a:off x="3704467" y="3184940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3" name="Ovál 32"/>
          <p:cNvSpPr/>
          <p:nvPr/>
        </p:nvSpPr>
        <p:spPr>
          <a:xfrm>
            <a:off x="3446417" y="2718490"/>
            <a:ext cx="180474" cy="2615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6605338" y="930442"/>
            <a:ext cx="385010" cy="3758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5723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8308226" cy="68580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3525253" y="721895"/>
            <a:ext cx="794084" cy="33688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120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1941" y="928867"/>
            <a:ext cx="8540119" cy="29468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3308" rIns="0" bIns="1333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i="0" u="none" strike="noStrike" cap="none" normalizeH="0" baseline="0" dirty="0" smtClean="0">
                <a:ln>
                  <a:noFill/>
                </a:ln>
                <a:solidFill>
                  <a:srgbClr val="EF4136"/>
                </a:solidFill>
                <a:effectLst/>
                <a:latin typeface="Roboto"/>
              </a:rPr>
              <a:t>Typy účtů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800" dirty="0">
              <a:solidFill>
                <a:srgbClr val="EF4136"/>
              </a:solidFill>
              <a:latin typeface="Roboto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dirty="0">
                <a:solidFill>
                  <a:srgbClr val="EF4136"/>
                </a:solidFill>
                <a:latin typeface="Roboto"/>
              </a:rPr>
              <a:t>Individuální (nepřenosný)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>
                <a:latin typeface="Roboto"/>
              </a:rPr>
              <a:t>Vázán na osobní informace (věk)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>
                <a:latin typeface="Roboto"/>
              </a:rPr>
              <a:t>Všechny průběžně získávané hodnoty využívány k zpřesňování interpretace</a:t>
            </a:r>
          </a:p>
        </p:txBody>
      </p:sp>
    </p:spTree>
    <p:extLst>
      <p:ext uri="{BB962C8B-B14F-4D97-AF65-F5344CB8AC3E}">
        <p14:creationId xmlns="" xmlns:p14="http://schemas.microsoft.com/office/powerpoint/2010/main" val="821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451181" cy="7084927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3877496" y="3474277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45538"/>
            <a:ext cx="1513159" cy="1789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625" y="4586663"/>
            <a:ext cx="1611689" cy="174282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3554590" y="3079348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099704" y="2324669"/>
            <a:ext cx="176582" cy="209483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256996" y="3219518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897950" y="3956353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318724" y="4262471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3466299" y="3584081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982396" y="3987269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700915" y="4196752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2482860" y="5244331"/>
            <a:ext cx="176582" cy="209483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888087" y="3090930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4125769" y="3219517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059868" y="4481922"/>
            <a:ext cx="176582" cy="2094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352459" y="1117085"/>
            <a:ext cx="147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VZTAH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877497" y="541525"/>
            <a:ext cx="794084" cy="33688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1541707" y="541525"/>
            <a:ext cx="794084" cy="33688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266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" grpId="0"/>
      <p:bldP spid="22" grpId="0" animBg="1"/>
      <p:bldP spid="2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696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INDIVIDUÁLNÍ ÚČET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TÝMOVÝ ÚČET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Samostatné náhledy na výsledky všech sportovců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Společný náhled na výsledky vybraných nebo všech sportovců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Řada možností analýz výsledků v individuálním i týmovém režimu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060" y="2132856"/>
            <a:ext cx="7908784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625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1941" y="980728"/>
            <a:ext cx="8540119" cy="29468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3308" rIns="0" bIns="1333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i="0" u="none" strike="noStrike" cap="none" normalizeH="0" baseline="0" dirty="0" smtClean="0">
                <a:ln>
                  <a:noFill/>
                </a:ln>
                <a:solidFill>
                  <a:srgbClr val="EF4136"/>
                </a:solidFill>
                <a:effectLst/>
                <a:latin typeface="Roboto"/>
              </a:rPr>
              <a:t>Typy účtů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800" dirty="0">
              <a:solidFill>
                <a:srgbClr val="EF4136"/>
              </a:solidFill>
              <a:latin typeface="Roboto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dirty="0">
                <a:solidFill>
                  <a:srgbClr val="EF4136"/>
                </a:solidFill>
                <a:latin typeface="Roboto"/>
              </a:rPr>
              <a:t>Týmový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>
                <a:latin typeface="Roboto"/>
              </a:rPr>
              <a:t>Až 25 individuálních účtů zobrazitelných na jedné obrazovce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>
                <a:latin typeface="Roboto"/>
              </a:rPr>
              <a:t>Možností jednoduchého porovnávání, sledování, analýz</a:t>
            </a:r>
          </a:p>
        </p:txBody>
      </p:sp>
    </p:spTree>
    <p:extLst>
      <p:ext uri="{BB962C8B-B14F-4D97-AF65-F5344CB8AC3E}">
        <p14:creationId xmlns="" xmlns:p14="http://schemas.microsoft.com/office/powerpoint/2010/main" val="12940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KLÍČOVÝ PROBLÉM OPTIMALIZACE SPORTOVNÍHO TRÉNINKU</a:t>
            </a:r>
            <a:r>
              <a:rPr lang="cs-CZ" dirty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6858000" cy="411480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è"/>
            </a:pPr>
            <a:r>
              <a:rPr lang="cs-CZ" b="1" smtClean="0"/>
              <a:t> časování </a:t>
            </a:r>
            <a:r>
              <a:rPr lang="en-US" b="1" smtClean="0"/>
              <a:t>(„timing“)</a:t>
            </a:r>
            <a:r>
              <a:rPr lang="cs-CZ" b="1" smtClean="0"/>
              <a:t> tréninku a zotavení </a:t>
            </a:r>
          </a:p>
          <a:p>
            <a:pPr>
              <a:buClr>
                <a:schemeClr val="accent2"/>
              </a:buClr>
              <a:buFont typeface="Wingdings" pitchFamily="2" charset="2"/>
              <a:buChar char="è"/>
            </a:pPr>
            <a:r>
              <a:rPr lang="cs-CZ" b="1" smtClean="0"/>
              <a:t> optimalizace intenzity zatížení a trvání tréninkové jednotky </a:t>
            </a:r>
          </a:p>
          <a:p>
            <a:pPr>
              <a:buClr>
                <a:schemeClr val="accent2"/>
              </a:buClr>
              <a:buFont typeface="Wingdings" pitchFamily="2" charset="2"/>
              <a:buChar char="è"/>
            </a:pPr>
            <a:r>
              <a:rPr lang="cs-CZ" b="1" smtClean="0"/>
              <a:t> optimalizace poměru mezi použitým objemem tréninku a kvalitou a trváním regenerace </a:t>
            </a:r>
          </a:p>
        </p:txBody>
      </p:sp>
      <p:pic>
        <p:nvPicPr>
          <p:cNvPr id="15364" name="Picture 4" descr="C:\Dokumenty\7\00\Clipart1\SPORTS\SPORTS4\SPSI030D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7250" y="2514600"/>
            <a:ext cx="13271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848600" y="1371600"/>
            <a:ext cx="1295400" cy="1066800"/>
          </a:xfrm>
          <a:prstGeom prst="cloudCallout">
            <a:avLst>
              <a:gd name="adj1" fmla="val -45954"/>
              <a:gd name="adj2" fmla="val 5967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4400" b="1">
                <a:solidFill>
                  <a:srgbClr val="FF0000"/>
                </a:solidFill>
              </a:rPr>
              <a:t>???</a:t>
            </a:r>
            <a:endParaRPr lang="cs-CZ" sz="240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build="p" autoUpdateAnimBg="0"/>
      <p:bldP spid="15365" grpId="0" animBg="1" autoUpdateAnimBg="0"/>
      <p:bldP spid="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7718315" cy="6858000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>
          <a:xfrm>
            <a:off x="2707106" y="1179095"/>
            <a:ext cx="0" cy="5077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878306" y="3818021"/>
            <a:ext cx="35854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19926" y="4106779"/>
            <a:ext cx="168443" cy="25667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997244" y="4816641"/>
            <a:ext cx="84221" cy="1283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2941720" y="4752473"/>
            <a:ext cx="168443" cy="25667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3332747" y="4752472"/>
            <a:ext cx="168443" cy="25667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3465094" y="3094122"/>
            <a:ext cx="168443" cy="25667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3161296" y="4953000"/>
            <a:ext cx="168443" cy="25667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2989847" y="5123441"/>
            <a:ext cx="168443" cy="25667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3567361" y="4357438"/>
            <a:ext cx="168443" cy="25667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3248526" y="4357438"/>
            <a:ext cx="168443" cy="256674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989847" y="5640798"/>
            <a:ext cx="168443" cy="2566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5095" y="1816239"/>
            <a:ext cx="1601704" cy="11547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243" y="5081337"/>
            <a:ext cx="1655658" cy="1066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98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19" y="0"/>
            <a:ext cx="7727282" cy="68653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30329" y="4684926"/>
            <a:ext cx="53781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Source Serif Pro"/>
              </a:rPr>
              <a:t>Sportovní věda dělá obrovské skoky, aplikace do každodenní praxe za ní ale </a:t>
            </a:r>
            <a:r>
              <a:rPr lang="cs-CZ" dirty="0" smtClean="0">
                <a:solidFill>
                  <a:schemeClr val="bg2"/>
                </a:solidFill>
                <a:latin typeface="Source Serif Pro"/>
              </a:rPr>
              <a:t>pokulhává</a:t>
            </a:r>
            <a:r>
              <a:rPr lang="cs-CZ" dirty="0">
                <a:solidFill>
                  <a:schemeClr val="bg2"/>
                </a:solidFill>
                <a:latin typeface="Source Serif Pro"/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  <a:latin typeface="Source Serif Pro"/>
              </a:rPr>
              <a:t>Chceme pomoci srovnat krok a ukázat zájemcům, jak jednoduše využít technologie k maximalizaci tréninkového efektu a minimalizaci rizika přetížení a poranění</a:t>
            </a:r>
            <a:endParaRPr lang="cs-CZ" dirty="0">
              <a:latin typeface="Source Serif Pro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030329" y="2366606"/>
            <a:ext cx="46201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Source Serif Pro"/>
              </a:rPr>
              <a:t>MISE</a:t>
            </a:r>
          </a:p>
          <a:p>
            <a:endParaRPr lang="cs-CZ" dirty="0">
              <a:solidFill>
                <a:schemeClr val="bg2"/>
              </a:solidFill>
              <a:latin typeface="Source Serif Pro"/>
            </a:endParaRPr>
          </a:p>
          <a:p>
            <a:r>
              <a:rPr lang="cs-CZ" dirty="0">
                <a:solidFill>
                  <a:schemeClr val="bg2"/>
                </a:solidFill>
                <a:latin typeface="Source Serif Pro"/>
              </a:rPr>
              <a:t>Ukázat, že pro trénink existuje smysluplnější využití moderních technologií, než je oblíbené znázorněni trasy běhu bezprostředně po jejím absolvování. 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" y="2578994"/>
            <a:ext cx="1335394" cy="1259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01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/>
          <p:cNvSpPr/>
          <p:nvPr/>
        </p:nvSpPr>
        <p:spPr>
          <a:xfrm>
            <a:off x="2915816" y="404664"/>
            <a:ext cx="3240360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Optimalizace sportovního tréninku</a:t>
            </a:r>
            <a:endParaRPr lang="cs-CZ" b="1" dirty="0"/>
          </a:p>
        </p:txBody>
      </p:sp>
      <p:sp>
        <p:nvSpPr>
          <p:cNvPr id="4" name="Elipsa 3"/>
          <p:cNvSpPr/>
          <p:nvPr/>
        </p:nvSpPr>
        <p:spPr>
          <a:xfrm>
            <a:off x="35496" y="1412776"/>
            <a:ext cx="3384376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Optimalizace tréninku po rychlém přesunu přes časová pásma</a:t>
            </a:r>
            <a:endParaRPr lang="cs-CZ" b="1" dirty="0"/>
          </a:p>
        </p:txBody>
      </p:sp>
      <p:sp>
        <p:nvSpPr>
          <p:cNvPr id="5" name="Elipsa 4"/>
          <p:cNvSpPr/>
          <p:nvPr/>
        </p:nvSpPr>
        <p:spPr>
          <a:xfrm>
            <a:off x="5724128" y="4005064"/>
            <a:ext cx="3384376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Optimalizace ladění sportovní formy</a:t>
            </a:r>
            <a:endParaRPr lang="cs-CZ" b="1" dirty="0"/>
          </a:p>
        </p:txBody>
      </p:sp>
      <p:sp>
        <p:nvSpPr>
          <p:cNvPr id="6" name="Elipsa 5"/>
          <p:cNvSpPr/>
          <p:nvPr/>
        </p:nvSpPr>
        <p:spPr>
          <a:xfrm>
            <a:off x="3059832" y="5301208"/>
            <a:ext cx="3384376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Výběr sportovních talentů</a:t>
            </a:r>
            <a:endParaRPr lang="cs-CZ" b="1" dirty="0"/>
          </a:p>
        </p:txBody>
      </p:sp>
      <p:sp>
        <p:nvSpPr>
          <p:cNvPr id="7" name="Elipsa 6"/>
          <p:cNvSpPr/>
          <p:nvPr/>
        </p:nvSpPr>
        <p:spPr>
          <a:xfrm>
            <a:off x="5724128" y="1412776"/>
            <a:ext cx="3384376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Optimalizace návratu do sportovního tréninku po nemoci</a:t>
            </a:r>
            <a:endParaRPr lang="cs-CZ" b="1" dirty="0"/>
          </a:p>
        </p:txBody>
      </p:sp>
      <p:sp>
        <p:nvSpPr>
          <p:cNvPr id="8" name="Elipsa 7"/>
          <p:cNvSpPr/>
          <p:nvPr/>
        </p:nvSpPr>
        <p:spPr>
          <a:xfrm>
            <a:off x="35496" y="4005064"/>
            <a:ext cx="3384376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Optimalizace tréninku ve vysokohorském prostředí</a:t>
            </a:r>
            <a:endParaRPr lang="cs-CZ" b="1" dirty="0"/>
          </a:p>
        </p:txBody>
      </p:sp>
      <p:sp>
        <p:nvSpPr>
          <p:cNvPr id="10" name="Obdélník 9"/>
          <p:cNvSpPr/>
          <p:nvPr/>
        </p:nvSpPr>
        <p:spPr>
          <a:xfrm>
            <a:off x="683568" y="2564904"/>
            <a:ext cx="7920880" cy="13681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REVOLUCE DO MOŽNOSTÍ UPLATNĚNÍ SLEDOVÁNÍ </a:t>
            </a:r>
          </a:p>
          <a:p>
            <a:pPr algn="ctr"/>
            <a:r>
              <a:rPr lang="cs-CZ" sz="2400" b="1" dirty="0" smtClean="0"/>
              <a:t>AKTIVITY ANS VE SPORTOVNÍM PROSTŘEDÍ</a:t>
            </a:r>
            <a:endParaRPr lang="cs-CZ" sz="24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440160" cy="13578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0" y="5500120"/>
            <a:ext cx="1440160" cy="13578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120"/>
            <a:ext cx="1440160" cy="135788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0" y="0"/>
            <a:ext cx="1440160" cy="135788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820472" y="65160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build="p" animBg="1"/>
      <p:bldP spid="1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ázek 2" descr="PC0601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57188"/>
            <a:ext cx="4398962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ovéPole 3"/>
          <p:cNvSpPr txBox="1">
            <a:spLocks noChangeArrowheads="1"/>
          </p:cNvSpPr>
          <p:nvPr/>
        </p:nvSpPr>
        <p:spPr bwMode="auto">
          <a:xfrm>
            <a:off x="5000625" y="571500"/>
            <a:ext cx="36433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Stejskal, P. (2008). </a:t>
            </a:r>
            <a:r>
              <a:rPr lang="cs-CZ" sz="2000" b="1">
                <a:solidFill>
                  <a:srgbClr val="002060"/>
                </a:solidFill>
                <a:latin typeface="Calibri" pitchFamily="34" charset="0"/>
              </a:rPr>
              <a:t>Využití hodnocení variability srdeční frekvence ve sportovní medicíně. </a:t>
            </a:r>
            <a:r>
              <a:rPr lang="cs-CZ">
                <a:latin typeface="Calibri" pitchFamily="34" charset="0"/>
              </a:rPr>
              <a:t>In K. Javorka. </a:t>
            </a:r>
            <a:r>
              <a:rPr lang="cs-CZ" i="1">
                <a:latin typeface="Calibri" pitchFamily="34" charset="0"/>
              </a:rPr>
              <a:t>Variabilita frekvencie srdc: Mechanismy, hodnotenie, klinické využitie </a:t>
            </a:r>
            <a:r>
              <a:rPr lang="cs-CZ">
                <a:latin typeface="Calibri" pitchFamily="34" charset="0"/>
              </a:rPr>
              <a:t>(pp. 168–195). Martin: Osveta.</a:t>
            </a: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604448" y="659735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VBHF</a:t>
            </a:r>
            <a:endParaRPr lang="cs-CZ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VARIABILITA SRDEČNÍ FREKVENCE </a:t>
            </a:r>
          </a:p>
        </p:txBody>
      </p:sp>
      <p:pic>
        <p:nvPicPr>
          <p:cNvPr id="571394" name="Picture 2" descr="Výsledek obrázku pro variabilita srde&amp;ccaron;ní frekv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996333"/>
            <a:ext cx="8856984" cy="2520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88640"/>
            <a:ext cx="85689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VARIABILITA SRDEČNÍ FREKVENCE (HRV)</a:t>
            </a:r>
          </a:p>
          <a:p>
            <a:pPr algn="ctr"/>
            <a:endParaRPr lang="cs-CZ" b="1" dirty="0" smtClean="0"/>
          </a:p>
          <a:p>
            <a:pPr algn="ctr"/>
            <a:r>
              <a:rPr lang="en-US" b="1" dirty="0" smtClean="0"/>
              <a:t>HRV</a:t>
            </a:r>
            <a:r>
              <a:rPr lang="cs-CZ" b="1" dirty="0" smtClean="0"/>
              <a:t> = neinvazivně získaný ukazatel kardiálních autonomních funkcí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Měření – sběr následujících R-R intervalů z EKG</a:t>
            </a:r>
          </a:p>
          <a:p>
            <a:pPr algn="ctr"/>
            <a:r>
              <a:rPr lang="cs-CZ" b="1" dirty="0" smtClean="0"/>
              <a:t>24 hodin nebo krátkodobý záznam (většinou 5 minut a zároveň 300 R-R intervalů)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Řada možností pro matematickou analýzu HRV</a:t>
            </a:r>
          </a:p>
          <a:p>
            <a:pPr algn="ctr"/>
            <a:endParaRPr lang="cs-CZ" b="1" dirty="0" smtClean="0"/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Časová analýza</a:t>
            </a:r>
          </a:p>
          <a:p>
            <a:pPr>
              <a:buFont typeface="Arial" pitchFamily="34" charset="0"/>
              <a:buChar char="•"/>
            </a:pPr>
            <a:r>
              <a:rPr lang="cs-CZ" b="1" u="sng" dirty="0" smtClean="0"/>
              <a:t>Frekvenční analýza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Nelineární analýza</a:t>
            </a:r>
          </a:p>
          <a:p>
            <a:pPr>
              <a:buFont typeface="Arial" pitchFamily="34" charset="0"/>
              <a:buChar char="•"/>
            </a:pPr>
            <a:r>
              <a:rPr lang="cs-CZ" b="1" dirty="0" err="1" smtClean="0"/>
              <a:t>Poincaré</a:t>
            </a:r>
            <a:r>
              <a:rPr lang="cs-CZ" b="1" dirty="0" smtClean="0"/>
              <a:t> diagramy</a:t>
            </a:r>
          </a:p>
        </p:txBody>
      </p:sp>
      <p:pic>
        <p:nvPicPr>
          <p:cNvPr id="25602" name="Picture 2" descr="http://www.polar.com/e_manuals/RS800CX/Polar_RS800CX_user_manual_English/images/Products/RS800CX/Emanual/Manual_RS800CX_EN/Images/HR_variability_RGB_15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645024"/>
            <a:ext cx="4983510" cy="2651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SPEKTRÁLNÍ ANALÝZA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VARIABILITY SRDEČNÍ FREKVENCE </a:t>
            </a:r>
          </a:p>
        </p:txBody>
      </p:sp>
      <p:pic>
        <p:nvPicPr>
          <p:cNvPr id="572418" name="Picture 2" descr="Výsledek obrázku pro spektrální analýza variability srde&amp;ccaron;ní frekv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36912"/>
            <a:ext cx="5638800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kumenty\VYUKA\01\tren_kurs\8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313"/>
            <a:ext cx="9144000" cy="7032626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791200" y="1524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Převodní systém</a:t>
            </a:r>
          </a:p>
          <a:p>
            <a:pPr algn="ctr"/>
            <a:r>
              <a:rPr lang="cs-CZ"/>
              <a:t>srdce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2362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Síňový </a:t>
            </a:r>
          </a:p>
          <a:p>
            <a:pPr algn="ctr"/>
            <a:r>
              <a:rPr lang="cs-CZ" sz="1800"/>
              <a:t>uzlík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2895600"/>
            <a:ext cx="17526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Pravá</a:t>
            </a:r>
          </a:p>
          <a:p>
            <a:pPr algn="ctr"/>
            <a:r>
              <a:rPr lang="cs-CZ" sz="1800"/>
              <a:t>síň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34290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Síňokomorový</a:t>
            </a:r>
          </a:p>
          <a:p>
            <a:pPr algn="ctr"/>
            <a:r>
              <a:rPr lang="cs-CZ" sz="1800"/>
              <a:t>uzlík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6200" y="13716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Horní </a:t>
            </a:r>
          </a:p>
          <a:p>
            <a:pPr algn="ctr"/>
            <a:r>
              <a:rPr lang="cs-CZ" sz="1800"/>
              <a:t>dutá žíla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81000" y="5029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Pravé a levé</a:t>
            </a:r>
          </a:p>
          <a:p>
            <a:pPr algn="ctr"/>
            <a:r>
              <a:rPr lang="cs-CZ" sz="2000"/>
              <a:t>raménko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7467600" y="3505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Purkyňova</a:t>
            </a:r>
          </a:p>
          <a:p>
            <a:pPr algn="ctr"/>
            <a:r>
              <a:rPr lang="cs-CZ" sz="2000"/>
              <a:t>vlákna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781800" y="2057400"/>
            <a:ext cx="1447800" cy="3048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Levá síň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1371600" y="15240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1295400" y="2590800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1219200" y="3200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1600200" y="32766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1905000" y="4114800"/>
            <a:ext cx="2743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57200" y="4114800"/>
            <a:ext cx="1752600" cy="762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0" y="457200"/>
            <a:ext cx="22098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</a:rPr>
              <a:t>Sympatikus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zrychluje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srdeční akci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2590800" y="457200"/>
            <a:ext cx="2209800" cy="9906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</a:rPr>
              <a:t>Parasympatikus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zpomaluje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srdeční akci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905000" y="1447800"/>
            <a:ext cx="533400" cy="990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>
            <a:off x="2514600" y="1447800"/>
            <a:ext cx="457200" cy="990600"/>
          </a:xfrm>
          <a:prstGeom prst="line">
            <a:avLst/>
          </a:prstGeom>
          <a:noFill/>
          <a:ln w="635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22" name="Přímá spojovací čára 21"/>
          <p:cNvCxnSpPr/>
          <p:nvPr/>
        </p:nvCxnSpPr>
        <p:spPr>
          <a:xfrm>
            <a:off x="1385718" y="2951838"/>
            <a:ext cx="6192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a 22"/>
          <p:cNvSpPr/>
          <p:nvPr/>
        </p:nvSpPr>
        <p:spPr>
          <a:xfrm>
            <a:off x="161967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233975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305983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 animBg="1" autoUpdateAnimBg="0"/>
      <p:bldP spid="10258" grpId="0" animBg="1" autoUpdateAnimBg="0"/>
      <p:bldP spid="10259" grpId="0" animBg="1"/>
      <p:bldP spid="10260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kumenty\VYUKA\01\tren_kurs\8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313"/>
            <a:ext cx="9144000" cy="7032626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791200" y="1524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Převodní systém</a:t>
            </a:r>
          </a:p>
          <a:p>
            <a:pPr algn="ctr"/>
            <a:r>
              <a:rPr lang="cs-CZ"/>
              <a:t>srdce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2362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 dirty="0"/>
              <a:t>Síňový </a:t>
            </a:r>
          </a:p>
          <a:p>
            <a:pPr algn="ctr"/>
            <a:r>
              <a:rPr lang="cs-CZ" sz="1800" dirty="0"/>
              <a:t>uzlík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2895600"/>
            <a:ext cx="17526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Pravá</a:t>
            </a:r>
          </a:p>
          <a:p>
            <a:pPr algn="ctr"/>
            <a:r>
              <a:rPr lang="cs-CZ" sz="1800"/>
              <a:t>síň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34290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Síňokomorový</a:t>
            </a:r>
          </a:p>
          <a:p>
            <a:pPr algn="ctr"/>
            <a:r>
              <a:rPr lang="cs-CZ" sz="1800"/>
              <a:t>uzlík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6200" y="13716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Horní </a:t>
            </a:r>
          </a:p>
          <a:p>
            <a:pPr algn="ctr"/>
            <a:r>
              <a:rPr lang="cs-CZ" sz="1800"/>
              <a:t>dutá žíla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81000" y="5029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Pravé a levé</a:t>
            </a:r>
          </a:p>
          <a:p>
            <a:pPr algn="ctr"/>
            <a:r>
              <a:rPr lang="cs-CZ" sz="2000"/>
              <a:t>raménko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7467600" y="3505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 dirty="0" err="1"/>
              <a:t>Purkyňova</a:t>
            </a:r>
            <a:endParaRPr lang="cs-CZ" sz="2000" dirty="0"/>
          </a:p>
          <a:p>
            <a:pPr algn="ctr"/>
            <a:r>
              <a:rPr lang="cs-CZ" sz="2000" dirty="0"/>
              <a:t>vlákna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781800" y="2057400"/>
            <a:ext cx="1447800" cy="3048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Levá síň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1371600" y="15240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1295400" y="2590800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1219200" y="3200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1600200" y="32766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1905000" y="4114800"/>
            <a:ext cx="2743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57200" y="4114800"/>
            <a:ext cx="1752600" cy="762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0" y="457200"/>
            <a:ext cx="22098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</a:rPr>
              <a:t>Sympatikus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zrychluje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srdeční akci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2590800" y="457200"/>
            <a:ext cx="2209800" cy="9906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</a:rPr>
              <a:t>Parasympatikus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zpomaluje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srdeční akci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905000" y="1447800"/>
            <a:ext cx="533400" cy="9906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>
            <a:off x="2514600" y="1447800"/>
            <a:ext cx="457200" cy="9906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23" name="Přímá spojovací čára 22"/>
          <p:cNvCxnSpPr/>
          <p:nvPr/>
        </p:nvCxnSpPr>
        <p:spPr>
          <a:xfrm>
            <a:off x="1385718" y="2951838"/>
            <a:ext cx="6192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a 23"/>
          <p:cNvSpPr/>
          <p:nvPr/>
        </p:nvSpPr>
        <p:spPr>
          <a:xfrm>
            <a:off x="161967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233975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305983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3923928" y="2852936"/>
            <a:ext cx="288032" cy="216024"/>
          </a:xfrm>
          <a:prstGeom prst="ellipse">
            <a:avLst/>
          </a:prstGeom>
          <a:solidFill>
            <a:srgbClr val="398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4932040" y="2852936"/>
            <a:ext cx="288032" cy="2160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6084168" y="2852936"/>
            <a:ext cx="288032" cy="21602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2" descr="http://www.polar.com/e_manuals/RS800CX/Polar_RS800CX_user_manual_English/images/Products/RS800CX/Emanual/Manual_RS800CX_EN/Images/HR_variability_RGB_15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2746" y="3645024"/>
            <a:ext cx="4983510" cy="2651228"/>
          </a:xfrm>
          <a:prstGeom prst="rect">
            <a:avLst/>
          </a:prstGeom>
          <a:noFill/>
        </p:spPr>
      </p:pic>
      <p:sp>
        <p:nvSpPr>
          <p:cNvPr id="32" name="Obdélník 31"/>
          <p:cNvSpPr/>
          <p:nvPr/>
        </p:nvSpPr>
        <p:spPr>
          <a:xfrm>
            <a:off x="2123728" y="4005064"/>
            <a:ext cx="1368152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5292080" y="4005064"/>
            <a:ext cx="1368152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 animBg="1"/>
      <p:bldP spid="10260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kumenty\VYUKA\01\tren_kurs\8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313"/>
            <a:ext cx="9144000" cy="7032626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791200" y="1524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Převodní systém</a:t>
            </a:r>
          </a:p>
          <a:p>
            <a:pPr algn="ctr"/>
            <a:r>
              <a:rPr lang="cs-CZ"/>
              <a:t>srdce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2362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 dirty="0"/>
              <a:t>Síňový </a:t>
            </a:r>
          </a:p>
          <a:p>
            <a:pPr algn="ctr"/>
            <a:r>
              <a:rPr lang="cs-CZ" sz="1800" dirty="0"/>
              <a:t>uzlík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2895600"/>
            <a:ext cx="17526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Pravá</a:t>
            </a:r>
          </a:p>
          <a:p>
            <a:pPr algn="ctr"/>
            <a:r>
              <a:rPr lang="cs-CZ" sz="1800"/>
              <a:t>síň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34290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Síňokomorový</a:t>
            </a:r>
          </a:p>
          <a:p>
            <a:pPr algn="ctr"/>
            <a:r>
              <a:rPr lang="cs-CZ" sz="1800"/>
              <a:t>uzlík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6200" y="13716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/>
              <a:t>Horní </a:t>
            </a:r>
          </a:p>
          <a:p>
            <a:pPr algn="ctr"/>
            <a:r>
              <a:rPr lang="cs-CZ" sz="1800"/>
              <a:t>dutá žíla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81000" y="5029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Pravé a levé</a:t>
            </a:r>
          </a:p>
          <a:p>
            <a:pPr algn="ctr"/>
            <a:r>
              <a:rPr lang="cs-CZ" sz="2000"/>
              <a:t>raménko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7467600" y="3505200"/>
            <a:ext cx="1676400" cy="533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Purkyňova</a:t>
            </a:r>
          </a:p>
          <a:p>
            <a:pPr algn="ctr"/>
            <a:r>
              <a:rPr lang="cs-CZ" sz="2000"/>
              <a:t>vlákna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781800" y="2057400"/>
            <a:ext cx="1447800" cy="3048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/>
              <a:t>Levá síň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1371600" y="15240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1295400" y="2590800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1219200" y="3200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1600200" y="32766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1905000" y="4114800"/>
            <a:ext cx="2743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57200" y="4114800"/>
            <a:ext cx="1752600" cy="762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0" y="457200"/>
            <a:ext cx="22098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</a:rPr>
              <a:t>Sympatikus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zrychluje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srdeční akci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2590800" y="457200"/>
            <a:ext cx="2209800" cy="9906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</a:rPr>
              <a:t>Parasympatikus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zpomaluje</a:t>
            </a:r>
          </a:p>
          <a:p>
            <a:pPr algn="ctr"/>
            <a:r>
              <a:rPr lang="cs-CZ" sz="2000">
                <a:solidFill>
                  <a:schemeClr val="bg1"/>
                </a:solidFill>
              </a:rPr>
              <a:t>srdeční akci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905000" y="1447800"/>
            <a:ext cx="5334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>
            <a:off x="2514600" y="1447800"/>
            <a:ext cx="457200" cy="990600"/>
          </a:xfrm>
          <a:prstGeom prst="line">
            <a:avLst/>
          </a:prstGeom>
          <a:noFill/>
          <a:ln w="317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23" name="Přímá spojovací čára 22"/>
          <p:cNvCxnSpPr/>
          <p:nvPr/>
        </p:nvCxnSpPr>
        <p:spPr>
          <a:xfrm>
            <a:off x="1385718" y="2951838"/>
            <a:ext cx="6192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a 23"/>
          <p:cNvSpPr/>
          <p:nvPr/>
        </p:nvSpPr>
        <p:spPr>
          <a:xfrm>
            <a:off x="161967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233975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3059832" y="2852936"/>
            <a:ext cx="288032" cy="2160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3707904" y="2852936"/>
            <a:ext cx="288032" cy="216024"/>
          </a:xfrm>
          <a:prstGeom prst="ellipse">
            <a:avLst/>
          </a:prstGeom>
          <a:solidFill>
            <a:srgbClr val="398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4355976" y="2852936"/>
            <a:ext cx="288032" cy="2160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4932040" y="2852936"/>
            <a:ext cx="288032" cy="21602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2" descr="http://www.polar.com/e_manuals/RS800CX/Polar_RS800CX_user_manual_English/images/Products/RS800CX/Emanual/Manual_RS800CX_EN/Images/HR_variability_RGB_15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2746" y="3645024"/>
            <a:ext cx="4983510" cy="2651228"/>
          </a:xfrm>
          <a:prstGeom prst="rect">
            <a:avLst/>
          </a:prstGeom>
          <a:noFill/>
        </p:spPr>
      </p:pic>
      <p:sp>
        <p:nvSpPr>
          <p:cNvPr id="32" name="Obdélník 31"/>
          <p:cNvSpPr/>
          <p:nvPr/>
        </p:nvSpPr>
        <p:spPr>
          <a:xfrm>
            <a:off x="2123728" y="4005064"/>
            <a:ext cx="2088232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5940152" y="4005064"/>
            <a:ext cx="1368152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 animBg="1"/>
      <p:bldP spid="10260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6064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Autonomní nervový systém (ANS)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850" y="764704"/>
            <a:ext cx="84963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sz="2000" b="1" dirty="0" smtClean="0"/>
              <a:t>ANS – složitý systém s prvky a oddíly, které za všech okolností koordinují činnost orgánů, systémů a celého těla jako celku </a:t>
            </a:r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v zájmu zachování homeostázy organismu</a:t>
            </a:r>
          </a:p>
          <a:p>
            <a:pPr algn="ctr">
              <a:lnSpc>
                <a:spcPct val="130000"/>
              </a:lnSpc>
            </a:pPr>
            <a:endParaRPr lang="cs-CZ" sz="2000" b="1" dirty="0" smtClean="0"/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Permanentní aktivita = impulzace v jeho vláknech</a:t>
            </a:r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udržuje orgány a systémy v dynamicky měnícím se funkčním stavu</a:t>
            </a:r>
          </a:p>
          <a:p>
            <a:pPr algn="ctr">
              <a:lnSpc>
                <a:spcPct val="130000"/>
              </a:lnSpc>
            </a:pPr>
            <a:endParaRPr lang="cs-CZ" sz="2000" b="1" dirty="0" smtClean="0"/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Kvalitní orgánová a systémová funkce se může realizovat pouze při dobré koordinaci s ostatními orgány a systémy</a:t>
            </a:r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Nízká aktivita ANS znemožňuje efektivní využití </a:t>
            </a:r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funkční kapacity jednotlivých orgánů a systémů </a:t>
            </a:r>
          </a:p>
          <a:p>
            <a:pPr algn="ctr">
              <a:lnSpc>
                <a:spcPct val="130000"/>
              </a:lnSpc>
            </a:pPr>
            <a:endParaRPr lang="cs-CZ" sz="2000" b="1" dirty="0" smtClean="0"/>
          </a:p>
          <a:p>
            <a:pPr>
              <a:lnSpc>
                <a:spcPct val="130000"/>
              </a:lnSpc>
            </a:pPr>
            <a:endParaRPr lang="cs-CZ" sz="2000" b="1" dirty="0"/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endParaRPr lang="cs-CZ" sz="2000" b="1" dirty="0" smtClean="0"/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endParaRPr lang="cs-CZ" sz="2000" b="1" dirty="0" smtClean="0"/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endParaRPr lang="cs-CZ" sz="2000" b="1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835490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39750" y="188913"/>
            <a:ext cx="8161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>
                <a:solidFill>
                  <a:srgbClr val="DD0D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Monitorování aktivity ANS metodou SA HRV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76238" y="908050"/>
            <a:ext cx="8767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vyšetření aktivity ANS metodou SA HRV probíhá následovně: 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1484313"/>
            <a:ext cx="642688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Standardizovaný 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manévr LEH – STOJ – LEH (aktivně)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Dříve vyhodnocení 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diagnostickým systémem </a:t>
            </a:r>
            <a:r>
              <a:rPr lang="cs-CZ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DiANS</a:t>
            </a: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PF 8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Nyní vyhodnocení diagnostickým systémem </a:t>
            </a:r>
            <a:r>
              <a:rPr lang="cs-CZ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mySASY</a:t>
            </a: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                                                  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4213" y="2492375"/>
            <a:ext cx="8064500" cy="2559050"/>
            <a:chOff x="431" y="1570"/>
            <a:chExt cx="5080" cy="161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31" y="1570"/>
              <a:ext cx="1815" cy="1282"/>
              <a:chOff x="431" y="1570"/>
              <a:chExt cx="1815" cy="1282"/>
            </a:xfrm>
          </p:grpSpPr>
          <p:pic>
            <p:nvPicPr>
              <p:cNvPr id="27661" name="Picture 7" descr="P1010004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6000" contrast="10000"/>
              </a:blip>
              <a:srcRect/>
              <a:stretch>
                <a:fillRect/>
              </a:stretch>
            </p:blipFill>
            <p:spPr bwMode="auto">
              <a:xfrm>
                <a:off x="431" y="1570"/>
                <a:ext cx="1815" cy="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62" name="Text Box 8"/>
              <p:cNvSpPr txBox="1">
                <a:spLocks noChangeArrowheads="1"/>
              </p:cNvSpPr>
              <p:nvPr/>
            </p:nvSpPr>
            <p:spPr bwMode="auto">
              <a:xfrm>
                <a:off x="521" y="1616"/>
                <a:ext cx="75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latin typeface="Times New Roman" pitchFamily="18" charset="0"/>
                  </a:rPr>
                  <a:t>5 minut</a:t>
                </a: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336" y="1570"/>
              <a:ext cx="1270" cy="1612"/>
              <a:chOff x="2336" y="1570"/>
              <a:chExt cx="1270" cy="1612"/>
            </a:xfrm>
          </p:grpSpPr>
          <p:pic>
            <p:nvPicPr>
              <p:cNvPr id="27659" name="Picture 10" descr="P1010005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8000" contrast="10000"/>
              </a:blip>
              <a:srcRect/>
              <a:stretch>
                <a:fillRect/>
              </a:stretch>
            </p:blipFill>
            <p:spPr bwMode="auto">
              <a:xfrm>
                <a:off x="2336" y="1570"/>
                <a:ext cx="1270" cy="1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60" name="Text Box 11"/>
              <p:cNvSpPr txBox="1">
                <a:spLocks noChangeArrowheads="1"/>
              </p:cNvSpPr>
              <p:nvPr/>
            </p:nvSpPr>
            <p:spPr bwMode="auto">
              <a:xfrm>
                <a:off x="2608" y="2886"/>
                <a:ext cx="751" cy="28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chemeClr val="bg1"/>
                    </a:solidFill>
                    <a:latin typeface="Times New Roman" pitchFamily="18" charset="0"/>
                  </a:rPr>
                  <a:t>5 minut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696" y="1570"/>
              <a:ext cx="1815" cy="1282"/>
              <a:chOff x="3696" y="1570"/>
              <a:chExt cx="1815" cy="1282"/>
            </a:xfrm>
          </p:grpSpPr>
          <p:pic>
            <p:nvPicPr>
              <p:cNvPr id="27657" name="Picture 13" descr="P1010004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22000" contrast="6000"/>
              </a:blip>
              <a:srcRect/>
              <a:stretch>
                <a:fillRect/>
              </a:stretch>
            </p:blipFill>
            <p:spPr bwMode="auto">
              <a:xfrm>
                <a:off x="3696" y="1570"/>
                <a:ext cx="1815" cy="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8" name="Text Box 14"/>
              <p:cNvSpPr txBox="1">
                <a:spLocks noChangeArrowheads="1"/>
              </p:cNvSpPr>
              <p:nvPr/>
            </p:nvSpPr>
            <p:spPr bwMode="auto">
              <a:xfrm>
                <a:off x="3742" y="1570"/>
                <a:ext cx="75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latin typeface="Times New Roman" pitchFamily="18" charset="0"/>
                  </a:rPr>
                  <a:t>5 minut</a:t>
                </a:r>
              </a:p>
            </p:txBody>
          </p:sp>
        </p:grpSp>
      </p:grpSp>
      <p:sp>
        <p:nvSpPr>
          <p:cNvPr id="16" name="TextovéPole 15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0" y="1588"/>
          <a:ext cx="9144000" cy="6854825"/>
        </p:xfrm>
        <a:graphic>
          <a:graphicData uri="http://schemas.openxmlformats.org/presentationml/2006/ole">
            <p:oleObj spid="_x0000_s133122" name="Paint Shop Pro Image" r:id="rId5" imgW="6243902" imgH="4682927" progId="">
              <p:embed/>
            </p:oleObj>
          </a:graphicData>
        </a:graphic>
      </p:graphicFrame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239000" y="60960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standardizace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257800" y="533400"/>
            <a:ext cx="358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cs-CZ"/>
              <a:t>Sympatická stimulace</a:t>
            </a:r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410200" y="1066800"/>
            <a:ext cx="358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Vagová stimulace</a:t>
            </a:r>
            <a:endParaRPr lang="en-US"/>
          </a:p>
        </p:txBody>
      </p:sp>
      <p:cxnSp>
        <p:nvCxnSpPr>
          <p:cNvPr id="64518" name="AutoShape 6"/>
          <p:cNvCxnSpPr>
            <a:cxnSpLocks noChangeShapeType="1"/>
            <a:endCxn id="64517" idx="2"/>
          </p:cNvCxnSpPr>
          <p:nvPr/>
        </p:nvCxnSpPr>
        <p:spPr bwMode="auto">
          <a:xfrm rot="10800000">
            <a:off x="7200900" y="1676400"/>
            <a:ext cx="952500" cy="25527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6096000" y="61722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>
                <a:latin typeface="Arial Narrow" pitchFamily="34" charset="0"/>
              </a:rPr>
              <a:t>Leh</a:t>
            </a:r>
            <a:endParaRPr lang="en-US" sz="1800">
              <a:latin typeface="Arial Narrow" pitchFamily="34" charset="0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8153400" y="40386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>
                <a:latin typeface="Arial Narrow" pitchFamily="34" charset="0"/>
              </a:rPr>
              <a:t>Leh</a:t>
            </a:r>
            <a:endParaRPr lang="en-US" sz="1800">
              <a:latin typeface="Arial Narrow" pitchFamily="34" charset="0"/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172200" y="6019800"/>
            <a:ext cx="8382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8153400" y="38862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7162800" y="52578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800">
                <a:latin typeface="Arial Narrow" pitchFamily="34" charset="0"/>
              </a:rPr>
              <a:t>Stoj</a:t>
            </a:r>
          </a:p>
        </p:txBody>
      </p:sp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7162800" y="51054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7162800" y="5105400"/>
            <a:ext cx="838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8153400" y="3886200"/>
            <a:ext cx="838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64527" name="AutoShape 15"/>
          <p:cNvCxnSpPr>
            <a:cxnSpLocks noChangeShapeType="1"/>
          </p:cNvCxnSpPr>
          <p:nvPr/>
        </p:nvCxnSpPr>
        <p:spPr bwMode="auto">
          <a:xfrm flipV="1">
            <a:off x="8029575" y="838200"/>
            <a:ext cx="809625" cy="4610100"/>
          </a:xfrm>
          <a:prstGeom prst="bentConnector3">
            <a:avLst>
              <a:gd name="adj1" fmla="val 12823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  <p:bldP spid="64516" grpId="0" autoUpdateAnimBg="0"/>
      <p:bldP spid="64517" grpId="0" autoUpdateAnimBg="0"/>
      <p:bldP spid="64521" grpId="0" animBg="1"/>
      <p:bldP spid="64522" grpId="0" animBg="1"/>
      <p:bldP spid="64524" grpId="0" animBg="1"/>
      <p:bldP spid="64525" grpId="0" animBg="1"/>
      <p:bldP spid="64526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381000" y="0"/>
          <a:ext cx="8763000" cy="6570663"/>
        </p:xfrm>
        <a:graphic>
          <a:graphicData uri="http://schemas.openxmlformats.org/presentationml/2006/ole">
            <p:oleObj spid="_x0000_s134146" name="Paint Shop Pro Image" r:id="rId4" imgW="6243902" imgH="4682927" progId="">
              <p:embed/>
            </p:oleObj>
          </a:graphicData>
        </a:graphic>
      </p:graphicFrame>
      <p:sp>
        <p:nvSpPr>
          <p:cNvPr id="73731" name="Line 3"/>
          <p:cNvSpPr>
            <a:spLocks noChangeShapeType="1"/>
          </p:cNvSpPr>
          <p:nvPr/>
        </p:nvSpPr>
        <p:spPr bwMode="auto">
          <a:xfrm flipV="1">
            <a:off x="2057400" y="2895600"/>
            <a:ext cx="3505200" cy="3581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auto">
          <a:xfrm rot="4997888">
            <a:off x="6010968" y="-396327"/>
            <a:ext cx="990600" cy="4068763"/>
          </a:xfrm>
          <a:prstGeom prst="flowChartMerge">
            <a:avLst/>
          </a:prstGeom>
          <a:solidFill>
            <a:srgbClr val="99CCFF"/>
          </a:solidFill>
          <a:ln w="952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6248400" y="14478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800" b="1" dirty="0"/>
              <a:t>vagus</a:t>
            </a:r>
            <a:endParaRPr lang="cs-CZ" sz="2000" dirty="0"/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 rot="16652461" flipH="1">
            <a:off x="3966369" y="918369"/>
            <a:ext cx="1058862" cy="1371600"/>
          </a:xfrm>
          <a:prstGeom prst="flowChartMerge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3581400" y="1295400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800" b="1"/>
              <a:t>symp</a:t>
            </a:r>
            <a:endParaRPr lang="cs-CZ" sz="2000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V="1">
            <a:off x="1143000" y="2895600"/>
            <a:ext cx="3505200" cy="3581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  <p:bldP spid="73734" grpId="0"/>
      <p:bldP spid="73735" grpId="0" animBg="1"/>
      <p:bldP spid="73736" grpId="0" autoUpdateAnimBg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7315200" y="5334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0000"/>
                </a:solidFill>
              </a:rPr>
              <a:t>70% MTR</a:t>
            </a:r>
            <a:endParaRPr lang="cs-CZ"/>
          </a:p>
        </p:txBody>
      </p:sp>
      <p:graphicFrame>
        <p:nvGraphicFramePr>
          <p:cNvPr id="138243" name="Object 3"/>
          <p:cNvGraphicFramePr>
            <a:graphicFrameLocks noChangeAspect="1"/>
          </p:cNvGraphicFramePr>
          <p:nvPr/>
        </p:nvGraphicFramePr>
        <p:xfrm>
          <a:off x="3657600" y="4648200"/>
          <a:ext cx="2589213" cy="1941513"/>
        </p:xfrm>
        <a:graphic>
          <a:graphicData uri="http://schemas.openxmlformats.org/presentationml/2006/ole">
            <p:oleObj spid="_x0000_s135170" name="Paint Shop Pro Image" r:id="rId3" imgW="6243902" imgH="4682927" progId="">
              <p:embed/>
            </p:oleObj>
          </a:graphicData>
        </a:graphic>
      </p:graphicFrame>
      <p:graphicFrame>
        <p:nvGraphicFramePr>
          <p:cNvPr id="138244" name="Object 4"/>
          <p:cNvGraphicFramePr>
            <a:graphicFrameLocks noChangeAspect="1"/>
          </p:cNvGraphicFramePr>
          <p:nvPr/>
        </p:nvGraphicFramePr>
        <p:xfrm>
          <a:off x="4800600" y="3352800"/>
          <a:ext cx="2544763" cy="1911350"/>
        </p:xfrm>
        <a:graphic>
          <a:graphicData uri="http://schemas.openxmlformats.org/presentationml/2006/ole">
            <p:oleObj spid="_x0000_s135171" name="Paint Shop Pro Image" r:id="rId4" imgW="6243902" imgH="4682927" progId="">
              <p:embed/>
            </p:oleObj>
          </a:graphicData>
        </a:graphic>
      </p:graphicFrame>
      <p:graphicFrame>
        <p:nvGraphicFramePr>
          <p:cNvPr id="138245" name="Object 5"/>
          <p:cNvGraphicFramePr>
            <a:graphicFrameLocks noChangeAspect="1"/>
          </p:cNvGraphicFramePr>
          <p:nvPr/>
        </p:nvGraphicFramePr>
        <p:xfrm>
          <a:off x="5791200" y="2133600"/>
          <a:ext cx="2551113" cy="1912938"/>
        </p:xfrm>
        <a:graphic>
          <a:graphicData uri="http://schemas.openxmlformats.org/presentationml/2006/ole">
            <p:oleObj spid="_x0000_s135172" name="Paint Shop Pro Image" r:id="rId5" imgW="6243902" imgH="4682927" progId="">
              <p:embed/>
            </p:oleObj>
          </a:graphicData>
        </a:graphic>
      </p:graphicFrame>
      <p:graphicFrame>
        <p:nvGraphicFramePr>
          <p:cNvPr id="138246" name="Object 6"/>
          <p:cNvGraphicFramePr>
            <a:graphicFrameLocks noChangeAspect="1"/>
          </p:cNvGraphicFramePr>
          <p:nvPr/>
        </p:nvGraphicFramePr>
        <p:xfrm>
          <a:off x="6610350" y="1143000"/>
          <a:ext cx="2533650" cy="1900238"/>
        </p:xfrm>
        <a:graphic>
          <a:graphicData uri="http://schemas.openxmlformats.org/presentationml/2006/ole">
            <p:oleObj spid="_x0000_s135173" name="Paint Shop Pro Image" r:id="rId6" imgW="6243902" imgH="4682927" progId="">
              <p:embed/>
            </p:oleObj>
          </a:graphicData>
        </a:graphic>
      </p:graphicFrame>
      <p:graphicFrame>
        <p:nvGraphicFramePr>
          <p:cNvPr id="138247" name="Object 7"/>
          <p:cNvGraphicFramePr>
            <a:graphicFrameLocks noChangeAspect="1"/>
          </p:cNvGraphicFramePr>
          <p:nvPr/>
        </p:nvGraphicFramePr>
        <p:xfrm>
          <a:off x="381000" y="4648200"/>
          <a:ext cx="2525713" cy="1893888"/>
        </p:xfrm>
        <a:graphic>
          <a:graphicData uri="http://schemas.openxmlformats.org/presentationml/2006/ole">
            <p:oleObj spid="_x0000_s135174" name="Paint Shop Pro Image" r:id="rId7" imgW="6243902" imgH="4682927" progId="">
              <p:embed/>
            </p:oleObj>
          </a:graphicData>
        </a:graphic>
      </p:graphicFrame>
      <p:graphicFrame>
        <p:nvGraphicFramePr>
          <p:cNvPr id="138248" name="Object 8"/>
          <p:cNvGraphicFramePr>
            <a:graphicFrameLocks noChangeAspect="1"/>
          </p:cNvGraphicFramePr>
          <p:nvPr/>
        </p:nvGraphicFramePr>
        <p:xfrm>
          <a:off x="1447800" y="3352800"/>
          <a:ext cx="2533650" cy="1900238"/>
        </p:xfrm>
        <a:graphic>
          <a:graphicData uri="http://schemas.openxmlformats.org/presentationml/2006/ole">
            <p:oleObj spid="_x0000_s135175" name="Paint Shop Pro Image" r:id="rId8" imgW="6243902" imgH="4682927" progId="">
              <p:embed/>
            </p:oleObj>
          </a:graphicData>
        </a:graphic>
      </p:graphicFrame>
      <p:graphicFrame>
        <p:nvGraphicFramePr>
          <p:cNvPr id="138249" name="Object 9"/>
          <p:cNvGraphicFramePr>
            <a:graphicFrameLocks noChangeAspect="1"/>
          </p:cNvGraphicFramePr>
          <p:nvPr/>
        </p:nvGraphicFramePr>
        <p:xfrm>
          <a:off x="2514600" y="2133600"/>
          <a:ext cx="2533650" cy="1900238"/>
        </p:xfrm>
        <a:graphic>
          <a:graphicData uri="http://schemas.openxmlformats.org/presentationml/2006/ole">
            <p:oleObj spid="_x0000_s135176" name="Paint Shop Pro Image" r:id="rId9" imgW="6243902" imgH="4682927" progId="">
              <p:embed/>
            </p:oleObj>
          </a:graphicData>
        </a:graphic>
      </p:graphicFrame>
      <p:graphicFrame>
        <p:nvGraphicFramePr>
          <p:cNvPr id="138250" name="Object 10"/>
          <p:cNvGraphicFramePr>
            <a:graphicFrameLocks noChangeAspect="1"/>
          </p:cNvGraphicFramePr>
          <p:nvPr/>
        </p:nvGraphicFramePr>
        <p:xfrm>
          <a:off x="3429000" y="1066800"/>
          <a:ext cx="2551113" cy="1912938"/>
        </p:xfrm>
        <a:graphic>
          <a:graphicData uri="http://schemas.openxmlformats.org/presentationml/2006/ole">
            <p:oleObj spid="_x0000_s135177" name="Paint Shop Pro Image" r:id="rId10" imgW="6243902" imgH="4682927" progId="">
              <p:embed/>
            </p:oleObj>
          </a:graphicData>
        </a:graphic>
      </p:graphicFrame>
      <p:sp>
        <p:nvSpPr>
          <p:cNvPr id="138251" name="Line 11"/>
          <p:cNvSpPr>
            <a:spLocks noChangeShapeType="1"/>
          </p:cNvSpPr>
          <p:nvPr/>
        </p:nvSpPr>
        <p:spPr bwMode="auto">
          <a:xfrm flipV="1">
            <a:off x="457200" y="762000"/>
            <a:ext cx="2667000" cy="3276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1371600" y="2743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0000"/>
                </a:solidFill>
              </a:rPr>
              <a:t>40% MTR</a:t>
            </a:r>
            <a:endParaRPr lang="cs-CZ"/>
          </a:p>
        </p:txBody>
      </p:sp>
      <p:sp>
        <p:nvSpPr>
          <p:cNvPr id="138253" name="Line 13"/>
          <p:cNvSpPr>
            <a:spLocks noChangeShapeType="1"/>
          </p:cNvSpPr>
          <p:nvPr/>
        </p:nvSpPr>
        <p:spPr bwMode="auto">
          <a:xfrm flipV="1">
            <a:off x="6324600" y="3200400"/>
            <a:ext cx="2819400" cy="3200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8255" name="Line 15"/>
          <p:cNvSpPr>
            <a:spLocks noChangeShapeType="1"/>
          </p:cNvSpPr>
          <p:nvPr/>
        </p:nvSpPr>
        <p:spPr bwMode="auto">
          <a:xfrm flipH="1">
            <a:off x="2438400" y="6400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8256" name="Line 16"/>
          <p:cNvSpPr>
            <a:spLocks noChangeShapeType="1"/>
          </p:cNvSpPr>
          <p:nvPr/>
        </p:nvSpPr>
        <p:spPr bwMode="auto">
          <a:xfrm flipH="1">
            <a:off x="3886200" y="4648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8257" name="Line 17"/>
          <p:cNvSpPr>
            <a:spLocks noChangeShapeType="1"/>
          </p:cNvSpPr>
          <p:nvPr/>
        </p:nvSpPr>
        <p:spPr bwMode="auto">
          <a:xfrm flipH="1">
            <a:off x="4876800" y="3429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5715000" y="2438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3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utoUpdateAnimBg="0"/>
      <p:bldP spid="138251" grpId="0" animBg="1"/>
      <p:bldP spid="138252" grpId="0" autoUpdateAnimBg="0"/>
      <p:bldP spid="138253" grpId="0" animBg="1"/>
      <p:bldP spid="138255" grpId="0" animBg="1"/>
      <p:bldP spid="138256" grpId="0" animBg="1"/>
      <p:bldP spid="138257" grpId="0" animBg="1"/>
      <p:bldP spid="138258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TĚLESNÁ PRÁCE - ZMĚNY V AKTIVITĚ ANS </a:t>
            </a:r>
          </a:p>
          <a:p>
            <a:pPr algn="ctr"/>
            <a:r>
              <a:rPr lang="cs-CZ" sz="2000" b="1" dirty="0" smtClean="0"/>
              <a:t>↑ srdeční frekvence + ↑ systolického </a:t>
            </a:r>
            <a:r>
              <a:rPr lang="cs-CZ" sz="2000" b="1" dirty="0"/>
              <a:t>objemu </a:t>
            </a:r>
            <a:r>
              <a:rPr lang="cs-CZ" sz="2000" b="1" dirty="0" smtClean="0"/>
              <a:t>+ ↑ kontraktility myokardu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 smtClean="0"/>
              <a:t>Krytí energetických požadavků </a:t>
            </a:r>
            <a:r>
              <a:rPr lang="cs-CZ" sz="2000" b="1" dirty="0"/>
              <a:t>pracujících </a:t>
            </a:r>
            <a:r>
              <a:rPr lang="cs-CZ" sz="2000" b="1" dirty="0" smtClean="0"/>
              <a:t>svalů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 smtClean="0"/>
              <a:t>Nízká intenzita (</a:t>
            </a:r>
            <a:r>
              <a:rPr lang="en-US" sz="2000" b="1" dirty="0" smtClean="0"/>
              <a:t>&lt; 35</a:t>
            </a:r>
            <a:r>
              <a:rPr lang="cs-CZ" sz="2000" b="1" dirty="0" smtClean="0"/>
              <a:t> </a:t>
            </a:r>
            <a:r>
              <a:rPr lang="en-US" sz="2000" b="1" dirty="0" smtClean="0"/>
              <a:t>– 45 </a:t>
            </a:r>
            <a:r>
              <a:rPr lang="cs-CZ" sz="2000" b="1" dirty="0" smtClean="0"/>
              <a:t>% MTR) = inhibice aktivity vagu</a:t>
            </a:r>
          </a:p>
          <a:p>
            <a:pPr algn="ctr"/>
            <a:r>
              <a:rPr lang="cs-CZ" sz="2000" b="1" dirty="0" smtClean="0"/>
              <a:t>Střední a vysoká intenzita = zvyšování aktivity sympatiku</a:t>
            </a:r>
          </a:p>
        </p:txBody>
      </p:sp>
      <p:sp>
        <p:nvSpPr>
          <p:cNvPr id="5" name="Levá složená závorka 4"/>
          <p:cNvSpPr/>
          <p:nvPr/>
        </p:nvSpPr>
        <p:spPr>
          <a:xfrm rot="16200000">
            <a:off x="4355976" y="-2907703"/>
            <a:ext cx="288032" cy="792088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6" name="Graf 5"/>
          <p:cNvGraphicFramePr/>
          <p:nvPr/>
        </p:nvGraphicFramePr>
        <p:xfrm>
          <a:off x="755576" y="2636912"/>
          <a:ext cx="7416824" cy="367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2483768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Vagový práh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36296" y="609329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MTR</a:t>
            </a:r>
            <a:r>
              <a:rPr lang="cs-CZ" sz="1600" b="1" dirty="0" smtClean="0"/>
              <a:t> (%)</a:t>
            </a:r>
            <a:endParaRPr lang="cs-CZ" sz="1600" b="1" dirty="0"/>
          </a:p>
        </p:txBody>
      </p:sp>
      <p:sp>
        <p:nvSpPr>
          <p:cNvPr id="8" name="Elipsa 7"/>
          <p:cNvSpPr/>
          <p:nvPr/>
        </p:nvSpPr>
        <p:spPr>
          <a:xfrm>
            <a:off x="2987824" y="5229200"/>
            <a:ext cx="504056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Graphic spid="6" grpId="0" uiExpand="1">
        <p:bldSub>
          <a:bldChart bld="series"/>
        </p:bldSub>
      </p:bldGraphic>
      <p:bldP spid="7" grpId="0"/>
      <p:bldP spid="10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/>
          <p:nvPr/>
        </p:nvGraphicFramePr>
        <p:xfrm>
          <a:off x="1115616" y="1556792"/>
          <a:ext cx="7416824" cy="461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043608" y="54868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Průběh zotavení po intenzivním tréninku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pisek se šipkou doprava 5"/>
          <p:cNvSpPr/>
          <p:nvPr/>
        </p:nvSpPr>
        <p:spPr>
          <a:xfrm>
            <a:off x="5364088" y="2780928"/>
            <a:ext cx="3240360" cy="648072"/>
          </a:xfrm>
          <a:prstGeom prst="rightArrowCallou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Začátek dalšího intenzivního tréninku</a:t>
            </a:r>
            <a:endParaRPr lang="cs-CZ" sz="1400" b="1" dirty="0"/>
          </a:p>
        </p:txBody>
      </p:sp>
      <p:sp>
        <p:nvSpPr>
          <p:cNvPr id="7" name="Obdélník 6"/>
          <p:cNvSpPr/>
          <p:nvPr/>
        </p:nvSpPr>
        <p:spPr>
          <a:xfrm>
            <a:off x="5364088" y="1916832"/>
            <a:ext cx="1224136" cy="288032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 smtClean="0"/>
              <a:t>Superkompenzace</a:t>
            </a:r>
            <a:endParaRPr lang="cs-CZ" sz="105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236296" y="587727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cs-CZ" sz="1400" b="1" dirty="0" smtClean="0"/>
              <a:t>hod.</a:t>
            </a:r>
            <a:endParaRPr lang="cs-CZ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  <p:bldP spid="6" grpId="1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154766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6021288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0463 L 0.6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4.72222E-6 -0.86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9" grpId="1" animBg="1"/>
      <p:bldP spid="130" grpId="0" animBg="1"/>
      <p:bldP spid="13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2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4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7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8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09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0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1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2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3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4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5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6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7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8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19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0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1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2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3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4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2825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7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8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29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0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1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2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3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32834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5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6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2837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8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39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0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1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2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3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4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5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6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7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8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49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0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1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2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3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32854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5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6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2857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32858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59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0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1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2862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3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4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5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6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2867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32869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870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871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32872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32873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32874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32875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66675" name="Oval 115"/>
          <p:cNvSpPr>
            <a:spLocks noChangeArrowheads="1"/>
          </p:cNvSpPr>
          <p:nvPr/>
        </p:nvSpPr>
        <p:spPr bwMode="auto">
          <a:xfrm>
            <a:off x="6553200" y="1828800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66677" name="Oval 117"/>
          <p:cNvSpPr>
            <a:spLocks noChangeArrowheads="1"/>
          </p:cNvSpPr>
          <p:nvPr/>
        </p:nvSpPr>
        <p:spPr bwMode="auto">
          <a:xfrm>
            <a:off x="3581400" y="1828800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66678" name="Line 118"/>
          <p:cNvSpPr>
            <a:spLocks noChangeShapeType="1"/>
          </p:cNvSpPr>
          <p:nvPr/>
        </p:nvSpPr>
        <p:spPr bwMode="auto">
          <a:xfrm flipH="1">
            <a:off x="3810000" y="19812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2" name="Oval 115"/>
          <p:cNvSpPr>
            <a:spLocks noChangeArrowheads="1"/>
          </p:cNvSpPr>
          <p:nvPr/>
        </p:nvSpPr>
        <p:spPr bwMode="auto">
          <a:xfrm>
            <a:off x="6572250" y="4414838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600" b="1">
                <a:solidFill>
                  <a:srgbClr val="FF5050"/>
                </a:solidFill>
                <a:latin typeface="Arial Narrow" pitchFamily="34" charset="0"/>
              </a:rPr>
              <a:t>2</a:t>
            </a:r>
          </a:p>
        </p:txBody>
      </p:sp>
      <p:cxnSp>
        <p:nvCxnSpPr>
          <p:cNvPr id="114" name="Přímá spojovací šipka 113"/>
          <p:cNvCxnSpPr>
            <a:stCxn id="66675" idx="4"/>
            <a:endCxn id="112" idx="0"/>
          </p:cNvCxnSpPr>
          <p:nvPr/>
        </p:nvCxnSpPr>
        <p:spPr>
          <a:xfrm rot="16200000" flipH="1">
            <a:off x="5498306" y="3226594"/>
            <a:ext cx="2357438" cy="19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ovéPole 114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75" grpId="0" animBg="1" autoUpdateAnimBg="0"/>
      <p:bldP spid="66677" grpId="0" animBg="1" autoUpdateAnimBg="0"/>
      <p:bldP spid="66678" grpId="0" animBg="1"/>
      <p:bldP spid="112" grpId="0" animBg="1" autoUpdateAnimBg="0"/>
      <p:bldP spid="1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/>
          <p:nvPr/>
        </p:nvGraphicFramePr>
        <p:xfrm>
          <a:off x="683568" y="2492896"/>
          <a:ext cx="7416824" cy="367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043608" y="47667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SPORTOVNÍ VÝKON</a:t>
            </a:r>
            <a:endParaRPr lang="cs-CZ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30000"/>
              </a:lnSpc>
            </a:pPr>
            <a:r>
              <a:rPr lang="cs-CZ" sz="2000" b="1" dirty="0" smtClean="0"/>
              <a:t>ANS řídí </a:t>
            </a:r>
            <a:r>
              <a:rPr lang="cs-CZ" sz="2000" b="1" dirty="0"/>
              <a:t>činnost 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cs-CZ" sz="2000" b="1" dirty="0"/>
              <a:t>hladkého svalstva, které je většinou ve stěnách dutých orgánů                 </a:t>
            </a:r>
            <a:r>
              <a:rPr lang="cs-CZ" sz="2000" b="1" dirty="0" smtClean="0"/>
              <a:t>      </a:t>
            </a:r>
            <a:r>
              <a:rPr lang="cs-CZ" sz="2000" dirty="0" smtClean="0"/>
              <a:t>(</a:t>
            </a:r>
            <a:r>
              <a:rPr lang="cs-CZ" sz="2000" dirty="0"/>
              <a:t>v děloze, cévách, trávicím ústrojí a v močovém měchýři)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cs-CZ" sz="2000" b="1" dirty="0"/>
              <a:t>srdce a žláz</a:t>
            </a:r>
          </a:p>
          <a:p>
            <a:pPr marL="342900" indent="-342900">
              <a:lnSpc>
                <a:spcPct val="130000"/>
              </a:lnSpc>
            </a:pPr>
            <a:endParaRPr lang="cs-CZ" sz="2000" b="1" u="sng" dirty="0"/>
          </a:p>
          <a:p>
            <a:pPr marL="342900" indent="-342900">
              <a:lnSpc>
                <a:spcPct val="130000"/>
              </a:lnSpc>
              <a:buFontTx/>
              <a:buChar char="•"/>
            </a:pPr>
            <a:r>
              <a:rPr lang="cs-CZ" sz="2000" b="1" u="sng" dirty="0"/>
              <a:t>sympatikus </a:t>
            </a:r>
          </a:p>
          <a:p>
            <a:pPr marL="342900" indent="-342900">
              <a:lnSpc>
                <a:spcPct val="130000"/>
              </a:lnSpc>
              <a:buFontTx/>
              <a:buChar char="•"/>
            </a:pPr>
            <a:r>
              <a:rPr lang="cs-CZ" sz="2000" b="1" u="sng" dirty="0"/>
              <a:t>parasympatikus (vagus)</a:t>
            </a:r>
          </a:p>
          <a:p>
            <a:pPr marL="342900" indent="-342900">
              <a:lnSpc>
                <a:spcPct val="130000"/>
              </a:lnSpc>
            </a:pPr>
            <a:endParaRPr lang="cs-CZ" sz="2000" b="1" dirty="0"/>
          </a:p>
          <a:p>
            <a:pPr marL="342900" indent="-342900">
              <a:lnSpc>
                <a:spcPct val="130000"/>
              </a:lnSpc>
            </a:pPr>
            <a:endParaRPr lang="cs-CZ" sz="2000" b="1" dirty="0"/>
          </a:p>
          <a:p>
            <a:pPr marL="342900" indent="-342900">
              <a:lnSpc>
                <a:spcPct val="130000"/>
              </a:lnSpc>
            </a:pPr>
            <a:r>
              <a:rPr lang="cs-CZ" sz="2000" b="1" dirty="0"/>
              <a:t>např. sympatikus zrychluje srdeční frekvenci </a:t>
            </a:r>
          </a:p>
          <a:p>
            <a:pPr marL="342900" indent="-342900">
              <a:lnSpc>
                <a:spcPct val="130000"/>
              </a:lnSpc>
            </a:pPr>
            <a:r>
              <a:rPr lang="cs-CZ" sz="2000" b="1" dirty="0"/>
              <a:t>parasympatikus zpomaluje srdeční frekvenci</a:t>
            </a:r>
            <a:r>
              <a:rPr lang="cs-CZ" sz="2000" dirty="0"/>
              <a:t> </a:t>
            </a:r>
            <a:r>
              <a:rPr lang="cs-CZ" sz="2000" b="1" dirty="0"/>
              <a:t>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716463" y="2492375"/>
            <a:ext cx="3887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000" b="1"/>
              <a:t>působení je většinou opačné</a:t>
            </a:r>
            <a:endParaRPr lang="en-US" sz="2000" b="1"/>
          </a:p>
        </p:txBody>
      </p:sp>
      <p:sp>
        <p:nvSpPr>
          <p:cNvPr id="3078" name="AutoShape 6"/>
          <p:cNvSpPr>
            <a:spLocks/>
          </p:cNvSpPr>
          <p:nvPr/>
        </p:nvSpPr>
        <p:spPr bwMode="auto">
          <a:xfrm>
            <a:off x="4284663" y="2133600"/>
            <a:ext cx="287337" cy="1150938"/>
          </a:xfrm>
          <a:prstGeom prst="rightBrace">
            <a:avLst>
              <a:gd name="adj1" fmla="val 333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  <p:bldP spid="3077" grpId="0"/>
      <p:bldP spid="3078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154766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6021288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31" name="Elipsa 130"/>
          <p:cNvSpPr/>
          <p:nvPr/>
        </p:nvSpPr>
        <p:spPr>
          <a:xfrm>
            <a:off x="7380312" y="40466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2" name="TextovéPole 131"/>
          <p:cNvSpPr txBox="1"/>
          <p:nvPr/>
        </p:nvSpPr>
        <p:spPr>
          <a:xfrm>
            <a:off x="1691680" y="1124744"/>
            <a:ext cx="21602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Tělesná práce</a:t>
            </a: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3785 0.85047 " pathEditMode="relative" ptsTypes="AA">
                                      <p:cBhvr>
                                        <p:cTn id="1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31" name="Elipsa 130"/>
          <p:cNvSpPr/>
          <p:nvPr/>
        </p:nvSpPr>
        <p:spPr>
          <a:xfrm>
            <a:off x="1547664" y="623731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9" name="TextovéPole 108"/>
          <p:cNvSpPr txBox="1"/>
          <p:nvPr/>
        </p:nvSpPr>
        <p:spPr>
          <a:xfrm>
            <a:off x="1691680" y="1124744"/>
            <a:ext cx="21602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Zotavení </a:t>
            </a: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3785 -0.83982 " pathEditMode="relative" ptsTypes="AA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Komplexní ukazatele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572125"/>
          </a:xfrm>
        </p:spPr>
        <p:txBody>
          <a:bodyPr rtlCol="0">
            <a:normAutofit/>
          </a:bodyPr>
          <a:lstStyle/>
          <a:p>
            <a:pPr marL="342900" lvl="2" indent="-34290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Stejskal, P.; Šlachta, R.; Elfmark, M.; et al. Spectral analysis of heart rate variability: new evaluation method. </a:t>
            </a:r>
            <a:r>
              <a:rPr lang="en-US" sz="2000" b="1" i="1" dirty="0" err="1" smtClean="0">
                <a:solidFill>
                  <a:srgbClr val="002060"/>
                </a:solidFill>
                <a:latin typeface="Arial Narrow" pitchFamily="34" charset="0"/>
              </a:rPr>
              <a:t>Gymnica</a:t>
            </a:r>
            <a:r>
              <a:rPr lang="en-US" sz="2000" b="1" i="1" dirty="0" smtClean="0">
                <a:solidFill>
                  <a:srgbClr val="002060"/>
                </a:solidFill>
                <a:latin typeface="Arial Narrow" pitchFamily="34" charset="0"/>
              </a:rPr>
              <a:t>.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2002, vol. 32, no. 2, s. 13-18.</a:t>
            </a:r>
            <a:endParaRPr lang="cs-CZ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marL="342900" lvl="2" indent="-34290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Věkově standardizovaný celkový spektrální výkon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Komplexní ukazatel vagové aktivity (VA)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Komplexní ukazatel sympatovagové rovnováhy (SVB)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Celkové skóre SA HRV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solidFill>
                  <a:srgbClr val="002060"/>
                </a:solidFill>
              </a:rPr>
              <a:t>Rozsah -5,0 až +5,0 bodů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solidFill>
                  <a:srgbClr val="002060"/>
                </a:solidFill>
              </a:rPr>
              <a:t>Normální hodnoty -1,5 až +1,5 bodů</a:t>
            </a:r>
          </a:p>
        </p:txBody>
      </p:sp>
      <p:sp>
        <p:nvSpPr>
          <p:cNvPr id="4" name="Levá složená závorka 3"/>
          <p:cNvSpPr/>
          <p:nvPr/>
        </p:nvSpPr>
        <p:spPr>
          <a:xfrm rot="16200000">
            <a:off x="4214812" y="-142874"/>
            <a:ext cx="500063" cy="79295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620688"/>
            <a:ext cx="799288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Vztažení CS ke kalendářnímu roku</a:t>
            </a:r>
          </a:p>
          <a:p>
            <a:pPr algn="ctr"/>
            <a:r>
              <a:rPr lang="cs-CZ" sz="2400" b="1" dirty="0" smtClean="0"/>
              <a:t>=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FUNKČNÍ VĚK ANS</a:t>
            </a:r>
          </a:p>
          <a:p>
            <a:pPr algn="ctr"/>
            <a:endParaRPr lang="cs-CZ" sz="2400" b="1" dirty="0" smtClean="0"/>
          </a:p>
          <a:p>
            <a:pPr algn="ctr"/>
            <a:r>
              <a:rPr lang="cs-CZ" sz="2400" b="1" dirty="0" smtClean="0"/>
              <a:t>Ukazuje na věk, kterému odpovídá aktivita ANS</a:t>
            </a:r>
          </a:p>
          <a:p>
            <a:pPr algn="ctr"/>
            <a:endParaRPr lang="cs-CZ" sz="2400" b="1" dirty="0" smtClean="0"/>
          </a:p>
          <a:p>
            <a:pPr algn="ctr"/>
            <a:r>
              <a:rPr lang="cs-CZ" sz="2400" b="1" dirty="0" smtClean="0"/>
              <a:t>Např. CS = 2,25 bodů</a:t>
            </a:r>
          </a:p>
          <a:p>
            <a:pPr algn="ctr"/>
            <a:r>
              <a:rPr lang="cs-CZ" sz="2400" b="1" dirty="0" smtClean="0"/>
              <a:t>= 2,25 bodů nad věkovou normu</a:t>
            </a:r>
          </a:p>
          <a:p>
            <a:pPr algn="ctr"/>
            <a:r>
              <a:rPr lang="cs-CZ" sz="2400" b="1" dirty="0" smtClean="0"/>
              <a:t>= 8,5 roků</a:t>
            </a:r>
          </a:p>
          <a:p>
            <a:pPr algn="ctr"/>
            <a:endParaRPr lang="cs-CZ" sz="2400" b="1" dirty="0" smtClean="0"/>
          </a:p>
          <a:p>
            <a:pPr algn="ctr"/>
            <a:r>
              <a:rPr lang="cs-CZ" sz="2400" b="1" dirty="0" smtClean="0"/>
              <a:t>Muž 59,1 roků, CS = </a:t>
            </a:r>
            <a:r>
              <a:rPr lang="cs-CZ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2,25 bodů </a:t>
            </a:r>
            <a:endParaRPr lang="cs-CZ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Funkční věk = 59,1 – 8,5 = 50,6 roků</a:t>
            </a:r>
          </a:p>
          <a:p>
            <a:pPr algn="ctr"/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5813" y="0"/>
            <a:ext cx="7286625" cy="6715125"/>
            <a:chOff x="833" y="709"/>
            <a:chExt cx="3629" cy="3373"/>
          </a:xfrm>
        </p:grpSpPr>
        <p:pic>
          <p:nvPicPr>
            <p:cNvPr id="29701" name="Picture 2" descr="vysledky SA HRV"/>
            <p:cNvPicPr>
              <a:picLocks noChangeAspect="1" noChangeArrowheads="1"/>
            </p:cNvPicPr>
            <p:nvPr/>
          </p:nvPicPr>
          <p:blipFill>
            <a:blip r:embed="rId2" cstate="print">
              <a:lum bright="8000" contrast="14000"/>
            </a:blip>
            <a:srcRect/>
            <a:stretch>
              <a:fillRect/>
            </a:stretch>
          </p:blipFill>
          <p:spPr bwMode="auto">
            <a:xfrm>
              <a:off x="833" y="817"/>
              <a:ext cx="3629" cy="3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975" y="709"/>
              <a:ext cx="544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5" name="Elipsa 4"/>
          <p:cNvSpPr/>
          <p:nvPr/>
        </p:nvSpPr>
        <p:spPr>
          <a:xfrm>
            <a:off x="3071813" y="5357813"/>
            <a:ext cx="785812" cy="214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539750" y="0"/>
            <a:ext cx="5832475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31" name="Elipsa 130"/>
          <p:cNvSpPr/>
          <p:nvPr/>
        </p:nvSpPr>
        <p:spPr>
          <a:xfrm>
            <a:off x="5868144" y="179103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47257 0.65116 " pathEditMode="relative" ptsTypes="AA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a 111"/>
          <p:cNvSpPr/>
          <p:nvPr/>
        </p:nvSpPr>
        <p:spPr>
          <a:xfrm>
            <a:off x="1547664" y="623731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257 -0.65116 " pathEditMode="relative" ptsTypes="AA">
                                      <p:cBhvr>
                                        <p:cTn id="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2057400"/>
          </a:xfrm>
        </p:spPr>
        <p:txBody>
          <a:bodyPr/>
          <a:lstStyle/>
          <a:p>
            <a:r>
              <a:rPr lang="cs-CZ" sz="3600" b="1"/>
              <a:t>Během zotavení klesá aktivita sympatiku</a:t>
            </a:r>
            <a:br>
              <a:rPr lang="cs-CZ" sz="3600" b="1"/>
            </a:br>
            <a:r>
              <a:rPr lang="cs-CZ" sz="3600" b="1"/>
              <a:t>a stoupá aktivita vagu.</a:t>
            </a:r>
            <a:r>
              <a:rPr lang="cs-CZ"/>
              <a:t> </a:t>
            </a: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9144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685800" y="6019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2819400" y="2209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320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396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4724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>
            <a:off x="5486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6248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701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>
            <a:off x="777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52" name="Rectangle 16"/>
          <p:cNvSpPr>
            <a:spLocks noChangeArrowheads="1"/>
          </p:cNvSpPr>
          <p:nvPr/>
        </p:nvSpPr>
        <p:spPr bwMode="auto">
          <a:xfrm>
            <a:off x="38100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ZOTAVENÍ </a:t>
            </a:r>
            <a:r>
              <a:rPr lang="cs-CZ" b="0"/>
              <a:t>(hod)</a:t>
            </a:r>
            <a:endParaRPr lang="cs-CZ"/>
          </a:p>
        </p:txBody>
      </p:sp>
      <p:sp>
        <p:nvSpPr>
          <p:cNvPr id="91153" name="Rectangle 17"/>
          <p:cNvSpPr>
            <a:spLocks noChangeArrowheads="1"/>
          </p:cNvSpPr>
          <p:nvPr/>
        </p:nvSpPr>
        <p:spPr bwMode="auto">
          <a:xfrm>
            <a:off x="73914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48</a:t>
            </a:r>
          </a:p>
        </p:txBody>
      </p:sp>
      <p:sp>
        <p:nvSpPr>
          <p:cNvPr id="91154" name="Rectangle 18"/>
          <p:cNvSpPr>
            <a:spLocks noChangeArrowheads="1"/>
          </p:cNvSpPr>
          <p:nvPr/>
        </p:nvSpPr>
        <p:spPr bwMode="auto">
          <a:xfrm>
            <a:off x="670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40</a:t>
            </a:r>
          </a:p>
        </p:txBody>
      </p:sp>
      <p:sp>
        <p:nvSpPr>
          <p:cNvPr id="91155" name="Rectangle 19"/>
          <p:cNvSpPr>
            <a:spLocks noChangeArrowheads="1"/>
          </p:cNvSpPr>
          <p:nvPr/>
        </p:nvSpPr>
        <p:spPr bwMode="auto">
          <a:xfrm>
            <a:off x="594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32</a:t>
            </a:r>
          </a:p>
        </p:txBody>
      </p:sp>
      <p:sp>
        <p:nvSpPr>
          <p:cNvPr id="91156" name="Rectangle 20"/>
          <p:cNvSpPr>
            <a:spLocks noChangeArrowheads="1"/>
          </p:cNvSpPr>
          <p:nvPr/>
        </p:nvSpPr>
        <p:spPr bwMode="auto">
          <a:xfrm>
            <a:off x="518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24</a:t>
            </a:r>
          </a:p>
        </p:txBody>
      </p:sp>
      <p:sp>
        <p:nvSpPr>
          <p:cNvPr id="91157" name="Rectangle 21"/>
          <p:cNvSpPr>
            <a:spLocks noChangeArrowheads="1"/>
          </p:cNvSpPr>
          <p:nvPr/>
        </p:nvSpPr>
        <p:spPr bwMode="auto">
          <a:xfrm>
            <a:off x="4419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16</a:t>
            </a:r>
          </a:p>
        </p:txBody>
      </p: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3657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8</a:t>
            </a:r>
          </a:p>
        </p:txBody>
      </p:sp>
      <p:sp>
        <p:nvSpPr>
          <p:cNvPr id="91159" name="Rectangle 23"/>
          <p:cNvSpPr>
            <a:spLocks noChangeArrowheads="1"/>
          </p:cNvSpPr>
          <p:nvPr/>
        </p:nvSpPr>
        <p:spPr bwMode="auto">
          <a:xfrm>
            <a:off x="289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</a:t>
            </a:r>
          </a:p>
        </p:txBody>
      </p:sp>
      <p:sp>
        <p:nvSpPr>
          <p:cNvPr id="91160" name="Rectangle 24"/>
          <p:cNvSpPr>
            <a:spLocks noChangeArrowheads="1"/>
          </p:cNvSpPr>
          <p:nvPr/>
        </p:nvSpPr>
        <p:spPr bwMode="auto">
          <a:xfrm>
            <a:off x="213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1161" name="Rectangle 25"/>
          <p:cNvSpPr>
            <a:spLocks noChangeArrowheads="1"/>
          </p:cNvSpPr>
          <p:nvPr/>
        </p:nvSpPr>
        <p:spPr bwMode="auto">
          <a:xfrm>
            <a:off x="137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1164" name="Line 28"/>
          <p:cNvSpPr>
            <a:spLocks noChangeShapeType="1"/>
          </p:cNvSpPr>
          <p:nvPr/>
        </p:nvSpPr>
        <p:spPr bwMode="auto">
          <a:xfrm>
            <a:off x="1066800" y="3886200"/>
            <a:ext cx="1752600" cy="13716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65" name="Rectangle 29"/>
          <p:cNvSpPr>
            <a:spLocks noChangeArrowheads="1"/>
          </p:cNvSpPr>
          <p:nvPr/>
        </p:nvSpPr>
        <p:spPr bwMode="auto">
          <a:xfrm>
            <a:off x="2438400" y="525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1168" name="Line 32"/>
          <p:cNvSpPr>
            <a:spLocks noChangeShapeType="1"/>
          </p:cNvSpPr>
          <p:nvPr/>
        </p:nvSpPr>
        <p:spPr bwMode="auto">
          <a:xfrm flipV="1">
            <a:off x="1066800" y="3276600"/>
            <a:ext cx="1752600" cy="190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69" name="Rectangle 33"/>
          <p:cNvSpPr>
            <a:spLocks noChangeArrowheads="1"/>
          </p:cNvSpPr>
          <p:nvPr/>
        </p:nvSpPr>
        <p:spPr bwMode="auto">
          <a:xfrm>
            <a:off x="2743200" y="274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1170" name="Rectangle 34"/>
          <p:cNvSpPr>
            <a:spLocks noChangeArrowheads="1"/>
          </p:cNvSpPr>
          <p:nvPr/>
        </p:nvSpPr>
        <p:spPr bwMode="auto">
          <a:xfrm rot="-5347685">
            <a:off x="-114300" y="43053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Aktivita ANS</a:t>
            </a:r>
          </a:p>
        </p:txBody>
      </p:sp>
      <p:sp>
        <p:nvSpPr>
          <p:cNvPr id="91176" name="AutoShape 40"/>
          <p:cNvSpPr>
            <a:spLocks/>
          </p:cNvSpPr>
          <p:nvPr/>
        </p:nvSpPr>
        <p:spPr bwMode="auto">
          <a:xfrm rot="-5484628">
            <a:off x="1828800" y="532765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77" name="Rectangle 41"/>
          <p:cNvSpPr>
            <a:spLocks noChangeArrowheads="1"/>
          </p:cNvSpPr>
          <p:nvPr/>
        </p:nvSpPr>
        <p:spPr bwMode="auto">
          <a:xfrm>
            <a:off x="2286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ZÁTĚŽ</a:t>
            </a:r>
          </a:p>
        </p:txBody>
      </p:sp>
      <p:sp>
        <p:nvSpPr>
          <p:cNvPr id="91180" name="Line 44"/>
          <p:cNvSpPr>
            <a:spLocks noChangeShapeType="1"/>
          </p:cNvSpPr>
          <p:nvPr/>
        </p:nvSpPr>
        <p:spPr bwMode="auto">
          <a:xfrm>
            <a:off x="1066800" y="51816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1" name="Line 45"/>
          <p:cNvSpPr>
            <a:spLocks noChangeShapeType="1"/>
          </p:cNvSpPr>
          <p:nvPr/>
        </p:nvSpPr>
        <p:spPr bwMode="auto">
          <a:xfrm>
            <a:off x="1066800" y="38862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2" name="Line 46"/>
          <p:cNvSpPr>
            <a:spLocks noChangeShapeType="1"/>
          </p:cNvSpPr>
          <p:nvPr/>
        </p:nvSpPr>
        <p:spPr bwMode="auto">
          <a:xfrm flipV="1">
            <a:off x="2819400" y="4419600"/>
            <a:ext cx="609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3" name="Line 47"/>
          <p:cNvSpPr>
            <a:spLocks noChangeShapeType="1"/>
          </p:cNvSpPr>
          <p:nvPr/>
        </p:nvSpPr>
        <p:spPr bwMode="auto">
          <a:xfrm flipH="1">
            <a:off x="3429000" y="3962400"/>
            <a:ext cx="1752600" cy="457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4" name="Line 48"/>
          <p:cNvSpPr>
            <a:spLocks noChangeShapeType="1"/>
          </p:cNvSpPr>
          <p:nvPr/>
        </p:nvSpPr>
        <p:spPr bwMode="auto">
          <a:xfrm flipV="1">
            <a:off x="5181600" y="3810000"/>
            <a:ext cx="457200" cy="1524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5" name="Line 49"/>
          <p:cNvSpPr>
            <a:spLocks noChangeShapeType="1"/>
          </p:cNvSpPr>
          <p:nvPr/>
        </p:nvSpPr>
        <p:spPr bwMode="auto">
          <a:xfrm flipH="1" flipV="1">
            <a:off x="5638800" y="3810000"/>
            <a:ext cx="1981200" cy="76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6" name="Line 50"/>
          <p:cNvSpPr>
            <a:spLocks noChangeShapeType="1"/>
          </p:cNvSpPr>
          <p:nvPr/>
        </p:nvSpPr>
        <p:spPr bwMode="auto">
          <a:xfrm flipH="1" flipV="1">
            <a:off x="2819400" y="3276600"/>
            <a:ext cx="533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7" name="Line 51"/>
          <p:cNvSpPr>
            <a:spLocks noChangeShapeType="1"/>
          </p:cNvSpPr>
          <p:nvPr/>
        </p:nvSpPr>
        <p:spPr bwMode="auto">
          <a:xfrm>
            <a:off x="3352800" y="4267200"/>
            <a:ext cx="19050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8" name="Line 52"/>
          <p:cNvSpPr>
            <a:spLocks noChangeShapeType="1"/>
          </p:cNvSpPr>
          <p:nvPr/>
        </p:nvSpPr>
        <p:spPr bwMode="auto">
          <a:xfrm flipH="1" flipV="1">
            <a:off x="5257800" y="5105400"/>
            <a:ext cx="6096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89" name="Line 53"/>
          <p:cNvSpPr>
            <a:spLocks noChangeShapeType="1"/>
          </p:cNvSpPr>
          <p:nvPr/>
        </p:nvSpPr>
        <p:spPr bwMode="auto">
          <a:xfrm flipV="1">
            <a:off x="5867400" y="5181600"/>
            <a:ext cx="1676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90" name="Line 54"/>
          <p:cNvSpPr>
            <a:spLocks noChangeShapeType="1"/>
          </p:cNvSpPr>
          <p:nvPr/>
        </p:nvSpPr>
        <p:spPr bwMode="auto">
          <a:xfrm>
            <a:off x="1219200" y="6019800"/>
            <a:ext cx="1600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91" name="Rectangle 55"/>
          <p:cNvSpPr>
            <a:spLocks noChangeArrowheads="1"/>
          </p:cNvSpPr>
          <p:nvPr/>
        </p:nvSpPr>
        <p:spPr bwMode="auto">
          <a:xfrm>
            <a:off x="4572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1192" name="Rectangle 56"/>
          <p:cNvSpPr>
            <a:spLocks noChangeArrowheads="1"/>
          </p:cNvSpPr>
          <p:nvPr/>
        </p:nvSpPr>
        <p:spPr bwMode="auto">
          <a:xfrm>
            <a:off x="7620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1194" name="Line 58"/>
          <p:cNvSpPr>
            <a:spLocks noChangeShapeType="1"/>
          </p:cNvSpPr>
          <p:nvPr/>
        </p:nvSpPr>
        <p:spPr bwMode="auto">
          <a:xfrm>
            <a:off x="5715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95" name="Line 59"/>
          <p:cNvSpPr>
            <a:spLocks noChangeShapeType="1"/>
          </p:cNvSpPr>
          <p:nvPr/>
        </p:nvSpPr>
        <p:spPr bwMode="auto">
          <a:xfrm>
            <a:off x="2819400" y="2590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96" name="Line 60"/>
          <p:cNvSpPr>
            <a:spLocks noChangeShapeType="1"/>
          </p:cNvSpPr>
          <p:nvPr/>
        </p:nvSpPr>
        <p:spPr bwMode="auto">
          <a:xfrm>
            <a:off x="5334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97" name="Oval 61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98" name="Rectangle 62"/>
          <p:cNvSpPr>
            <a:spLocks noChangeArrowheads="1"/>
          </p:cNvSpPr>
          <p:nvPr/>
        </p:nvSpPr>
        <p:spPr bwMode="auto">
          <a:xfrm>
            <a:off x="4648200" y="1828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Doba komplexního </a:t>
            </a:r>
          </a:p>
          <a:p>
            <a:pPr algn="ctr"/>
            <a:r>
              <a:rPr lang="cs-CZ" sz="1600" b="0"/>
              <a:t>zotavení</a:t>
            </a:r>
          </a:p>
        </p:txBody>
      </p:sp>
      <p:sp>
        <p:nvSpPr>
          <p:cNvPr id="91199" name="Line 63"/>
          <p:cNvSpPr>
            <a:spLocks noChangeShapeType="1"/>
          </p:cNvSpPr>
          <p:nvPr/>
        </p:nvSpPr>
        <p:spPr bwMode="auto">
          <a:xfrm>
            <a:off x="73152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200" name="Rectangle 64"/>
          <p:cNvSpPr>
            <a:spLocks noChangeArrowheads="1"/>
          </p:cNvSpPr>
          <p:nvPr/>
        </p:nvSpPr>
        <p:spPr bwMode="auto">
          <a:xfrm>
            <a:off x="5486400" y="28194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Období</a:t>
            </a:r>
          </a:p>
          <a:p>
            <a:pPr algn="ctr"/>
            <a:r>
              <a:rPr lang="cs-CZ" sz="1600" b="0"/>
              <a:t>superkompenzace</a:t>
            </a:r>
          </a:p>
        </p:txBody>
      </p:sp>
      <p:sp>
        <p:nvSpPr>
          <p:cNvPr id="91201" name="Oval 65"/>
          <p:cNvSpPr>
            <a:spLocks noChangeArrowheads="1"/>
          </p:cNvSpPr>
          <p:nvPr/>
        </p:nvSpPr>
        <p:spPr bwMode="auto">
          <a:xfrm>
            <a:off x="7239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202" name="Line 66"/>
          <p:cNvSpPr>
            <a:spLocks noChangeShapeType="1"/>
          </p:cNvSpPr>
          <p:nvPr/>
        </p:nvSpPr>
        <p:spPr bwMode="auto">
          <a:xfrm>
            <a:off x="5715000" y="2590800"/>
            <a:ext cx="16002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203" name="Rectangle 67"/>
          <p:cNvSpPr>
            <a:spLocks noChangeArrowheads="1"/>
          </p:cNvSpPr>
          <p:nvPr/>
        </p:nvSpPr>
        <p:spPr bwMode="auto">
          <a:xfrm>
            <a:off x="5715000" y="3505200"/>
            <a:ext cx="1600200" cy="2514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204" name="Rectangle 68"/>
          <p:cNvSpPr>
            <a:spLocks noChangeArrowheads="1"/>
          </p:cNvSpPr>
          <p:nvPr/>
        </p:nvSpPr>
        <p:spPr bwMode="auto">
          <a:xfrm rot="-5400000">
            <a:off x="5334000" y="4419600"/>
            <a:ext cx="228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Optimální začátek</a:t>
            </a:r>
          </a:p>
          <a:p>
            <a:pPr algn="ctr"/>
            <a:r>
              <a:rPr lang="cs-CZ"/>
              <a:t>dalšího tréninku</a:t>
            </a:r>
            <a:endParaRPr lang="cs-CZ" b="0"/>
          </a:p>
        </p:txBody>
      </p:sp>
      <p:sp>
        <p:nvSpPr>
          <p:cNvPr id="56" name="TextovéPole 55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65" grpId="0" autoUpdateAnimBg="0"/>
      <p:bldP spid="91169" grpId="0" autoUpdateAnimBg="0"/>
      <p:bldP spid="91180" grpId="0" animBg="1"/>
      <p:bldP spid="91181" grpId="0" animBg="1"/>
      <p:bldP spid="91182" grpId="0" animBg="1"/>
      <p:bldP spid="91183" grpId="0" animBg="1"/>
      <p:bldP spid="91184" grpId="0" animBg="1"/>
      <p:bldP spid="91185" grpId="0" animBg="1"/>
      <p:bldP spid="91186" grpId="0" animBg="1"/>
      <p:bldP spid="91187" grpId="0" animBg="1"/>
      <p:bldP spid="91188" grpId="0" animBg="1"/>
      <p:bldP spid="91189" grpId="0" animBg="1"/>
      <p:bldP spid="91194" grpId="0" animBg="1"/>
      <p:bldP spid="91195" grpId="0" animBg="1"/>
      <p:bldP spid="91196" grpId="0" animBg="1"/>
      <p:bldP spid="91197" grpId="0" animBg="1"/>
      <p:bldP spid="91198" grpId="0" autoUpdateAnimBg="0"/>
      <p:bldP spid="91199" grpId="0" animBg="1"/>
      <p:bldP spid="91200" grpId="0" autoUpdateAnimBg="0"/>
      <p:bldP spid="91201" grpId="0" animBg="1"/>
      <p:bldP spid="91202" grpId="0" animBg="1"/>
      <p:bldP spid="91203" grpId="0" animBg="1"/>
      <p:bldP spid="91204" grpId="0" autoUpdateAnimBg="0"/>
      <p:bldP spid="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2057400"/>
          </a:xfrm>
        </p:spPr>
        <p:txBody>
          <a:bodyPr/>
          <a:lstStyle/>
          <a:p>
            <a:r>
              <a:rPr lang="cs-CZ" sz="3600" b="1"/>
              <a:t>Během zotavení klesá aktivita sympatiku</a:t>
            </a:r>
            <a:br>
              <a:rPr lang="cs-CZ" sz="3600" b="1"/>
            </a:br>
            <a:r>
              <a:rPr lang="cs-CZ" sz="3600" b="1"/>
              <a:t>a stoupá aktivita vagu.</a:t>
            </a:r>
            <a:r>
              <a:rPr lang="cs-CZ"/>
              <a:t> </a:t>
            </a: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9144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685800" y="6019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2819400" y="2209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320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>
            <a:off x="396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724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5486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6248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701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777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>
            <a:off x="38100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ZOTAVENÍ </a:t>
            </a:r>
            <a:r>
              <a:rPr lang="cs-CZ" b="0"/>
              <a:t>(hod)</a:t>
            </a:r>
            <a:endParaRPr lang="cs-CZ"/>
          </a:p>
        </p:txBody>
      </p:sp>
      <p:sp>
        <p:nvSpPr>
          <p:cNvPr id="92174" name="Rectangle 14"/>
          <p:cNvSpPr>
            <a:spLocks noChangeArrowheads="1"/>
          </p:cNvSpPr>
          <p:nvPr/>
        </p:nvSpPr>
        <p:spPr bwMode="auto">
          <a:xfrm>
            <a:off x="73914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48</a:t>
            </a:r>
          </a:p>
        </p:txBody>
      </p:sp>
      <p:sp>
        <p:nvSpPr>
          <p:cNvPr id="92175" name="Rectangle 15"/>
          <p:cNvSpPr>
            <a:spLocks noChangeArrowheads="1"/>
          </p:cNvSpPr>
          <p:nvPr/>
        </p:nvSpPr>
        <p:spPr bwMode="auto">
          <a:xfrm>
            <a:off x="670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40</a:t>
            </a:r>
          </a:p>
        </p:txBody>
      </p: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94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32</a:t>
            </a:r>
          </a:p>
        </p:txBody>
      </p:sp>
      <p:sp>
        <p:nvSpPr>
          <p:cNvPr id="92177" name="Rectangle 17"/>
          <p:cNvSpPr>
            <a:spLocks noChangeArrowheads="1"/>
          </p:cNvSpPr>
          <p:nvPr/>
        </p:nvSpPr>
        <p:spPr bwMode="auto">
          <a:xfrm>
            <a:off x="518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24</a:t>
            </a:r>
          </a:p>
        </p:txBody>
      </p:sp>
      <p:sp>
        <p:nvSpPr>
          <p:cNvPr id="92178" name="Rectangle 18"/>
          <p:cNvSpPr>
            <a:spLocks noChangeArrowheads="1"/>
          </p:cNvSpPr>
          <p:nvPr/>
        </p:nvSpPr>
        <p:spPr bwMode="auto">
          <a:xfrm>
            <a:off x="4419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16</a:t>
            </a:r>
          </a:p>
        </p:txBody>
      </p:sp>
      <p:sp>
        <p:nvSpPr>
          <p:cNvPr id="92179" name="Rectangle 19"/>
          <p:cNvSpPr>
            <a:spLocks noChangeArrowheads="1"/>
          </p:cNvSpPr>
          <p:nvPr/>
        </p:nvSpPr>
        <p:spPr bwMode="auto">
          <a:xfrm>
            <a:off x="3657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8</a:t>
            </a: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>
            <a:off x="289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</a:t>
            </a:r>
          </a:p>
        </p:txBody>
      </p:sp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213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2182" name="Rectangle 22"/>
          <p:cNvSpPr>
            <a:spLocks noChangeArrowheads="1"/>
          </p:cNvSpPr>
          <p:nvPr/>
        </p:nvSpPr>
        <p:spPr bwMode="auto">
          <a:xfrm>
            <a:off x="137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2183" name="Line 23"/>
          <p:cNvSpPr>
            <a:spLocks noChangeShapeType="1"/>
          </p:cNvSpPr>
          <p:nvPr/>
        </p:nvSpPr>
        <p:spPr bwMode="auto">
          <a:xfrm>
            <a:off x="1066800" y="3886200"/>
            <a:ext cx="1752600" cy="13716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84" name="Rectangle 24"/>
          <p:cNvSpPr>
            <a:spLocks noChangeArrowheads="1"/>
          </p:cNvSpPr>
          <p:nvPr/>
        </p:nvSpPr>
        <p:spPr bwMode="auto">
          <a:xfrm>
            <a:off x="2438400" y="525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2185" name="Line 25"/>
          <p:cNvSpPr>
            <a:spLocks noChangeShapeType="1"/>
          </p:cNvSpPr>
          <p:nvPr/>
        </p:nvSpPr>
        <p:spPr bwMode="auto">
          <a:xfrm flipV="1">
            <a:off x="1066800" y="3276600"/>
            <a:ext cx="1752600" cy="190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86" name="Rectangle 26"/>
          <p:cNvSpPr>
            <a:spLocks noChangeArrowheads="1"/>
          </p:cNvSpPr>
          <p:nvPr/>
        </p:nvSpPr>
        <p:spPr bwMode="auto">
          <a:xfrm>
            <a:off x="2743200" y="274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2187" name="Rectangle 27"/>
          <p:cNvSpPr>
            <a:spLocks noChangeArrowheads="1"/>
          </p:cNvSpPr>
          <p:nvPr/>
        </p:nvSpPr>
        <p:spPr bwMode="auto">
          <a:xfrm rot="-5347685">
            <a:off x="-114300" y="43053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Aktivita ANS</a:t>
            </a:r>
          </a:p>
        </p:txBody>
      </p:sp>
      <p:sp>
        <p:nvSpPr>
          <p:cNvPr id="92188" name="AutoShape 28"/>
          <p:cNvSpPr>
            <a:spLocks/>
          </p:cNvSpPr>
          <p:nvPr/>
        </p:nvSpPr>
        <p:spPr bwMode="auto">
          <a:xfrm rot="-5484628">
            <a:off x="1828800" y="532765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89" name="Rectangle 29"/>
          <p:cNvSpPr>
            <a:spLocks noChangeArrowheads="1"/>
          </p:cNvSpPr>
          <p:nvPr/>
        </p:nvSpPr>
        <p:spPr bwMode="auto">
          <a:xfrm>
            <a:off x="2286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ZÁTĚŽ</a:t>
            </a:r>
          </a:p>
        </p:txBody>
      </p:sp>
      <p:sp>
        <p:nvSpPr>
          <p:cNvPr id="92190" name="Line 30"/>
          <p:cNvSpPr>
            <a:spLocks noChangeShapeType="1"/>
          </p:cNvSpPr>
          <p:nvPr/>
        </p:nvSpPr>
        <p:spPr bwMode="auto">
          <a:xfrm>
            <a:off x="1066800" y="51816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1" name="Line 31"/>
          <p:cNvSpPr>
            <a:spLocks noChangeShapeType="1"/>
          </p:cNvSpPr>
          <p:nvPr/>
        </p:nvSpPr>
        <p:spPr bwMode="auto">
          <a:xfrm>
            <a:off x="1066800" y="38862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2" name="Line 32"/>
          <p:cNvSpPr>
            <a:spLocks noChangeShapeType="1"/>
          </p:cNvSpPr>
          <p:nvPr/>
        </p:nvSpPr>
        <p:spPr bwMode="auto">
          <a:xfrm flipV="1">
            <a:off x="2819400" y="4419600"/>
            <a:ext cx="609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3" name="Line 33"/>
          <p:cNvSpPr>
            <a:spLocks noChangeShapeType="1"/>
          </p:cNvSpPr>
          <p:nvPr/>
        </p:nvSpPr>
        <p:spPr bwMode="auto">
          <a:xfrm flipH="1">
            <a:off x="3429000" y="3962400"/>
            <a:ext cx="1752600" cy="457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4" name="Line 34"/>
          <p:cNvSpPr>
            <a:spLocks noChangeShapeType="1"/>
          </p:cNvSpPr>
          <p:nvPr/>
        </p:nvSpPr>
        <p:spPr bwMode="auto">
          <a:xfrm flipV="1">
            <a:off x="5181600" y="3810000"/>
            <a:ext cx="457200" cy="1524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5" name="Line 35"/>
          <p:cNvSpPr>
            <a:spLocks noChangeShapeType="1"/>
          </p:cNvSpPr>
          <p:nvPr/>
        </p:nvSpPr>
        <p:spPr bwMode="auto">
          <a:xfrm flipH="1" flipV="1">
            <a:off x="5638800" y="3810000"/>
            <a:ext cx="1981200" cy="76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6" name="Line 36"/>
          <p:cNvSpPr>
            <a:spLocks noChangeShapeType="1"/>
          </p:cNvSpPr>
          <p:nvPr/>
        </p:nvSpPr>
        <p:spPr bwMode="auto">
          <a:xfrm flipH="1" flipV="1">
            <a:off x="2819400" y="3276600"/>
            <a:ext cx="533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7" name="Line 37"/>
          <p:cNvSpPr>
            <a:spLocks noChangeShapeType="1"/>
          </p:cNvSpPr>
          <p:nvPr/>
        </p:nvSpPr>
        <p:spPr bwMode="auto">
          <a:xfrm>
            <a:off x="3352800" y="4267200"/>
            <a:ext cx="19050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8" name="Line 38"/>
          <p:cNvSpPr>
            <a:spLocks noChangeShapeType="1"/>
          </p:cNvSpPr>
          <p:nvPr/>
        </p:nvSpPr>
        <p:spPr bwMode="auto">
          <a:xfrm flipH="1" flipV="1">
            <a:off x="5257800" y="5105400"/>
            <a:ext cx="6096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99" name="Line 39"/>
          <p:cNvSpPr>
            <a:spLocks noChangeShapeType="1"/>
          </p:cNvSpPr>
          <p:nvPr/>
        </p:nvSpPr>
        <p:spPr bwMode="auto">
          <a:xfrm flipV="1">
            <a:off x="5867400" y="5181600"/>
            <a:ext cx="1676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200" name="Line 40"/>
          <p:cNvSpPr>
            <a:spLocks noChangeShapeType="1"/>
          </p:cNvSpPr>
          <p:nvPr/>
        </p:nvSpPr>
        <p:spPr bwMode="auto">
          <a:xfrm>
            <a:off x="1219200" y="6019800"/>
            <a:ext cx="1600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201" name="Rectangle 41"/>
          <p:cNvSpPr>
            <a:spLocks noChangeArrowheads="1"/>
          </p:cNvSpPr>
          <p:nvPr/>
        </p:nvSpPr>
        <p:spPr bwMode="auto">
          <a:xfrm>
            <a:off x="4572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2202" name="Rectangle 42"/>
          <p:cNvSpPr>
            <a:spLocks noChangeArrowheads="1"/>
          </p:cNvSpPr>
          <p:nvPr/>
        </p:nvSpPr>
        <p:spPr bwMode="auto">
          <a:xfrm>
            <a:off x="7620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2203" name="Line 43"/>
          <p:cNvSpPr>
            <a:spLocks noChangeShapeType="1"/>
          </p:cNvSpPr>
          <p:nvPr/>
        </p:nvSpPr>
        <p:spPr bwMode="auto">
          <a:xfrm>
            <a:off x="5715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204" name="Line 44"/>
          <p:cNvSpPr>
            <a:spLocks noChangeShapeType="1"/>
          </p:cNvSpPr>
          <p:nvPr/>
        </p:nvSpPr>
        <p:spPr bwMode="auto">
          <a:xfrm>
            <a:off x="2819400" y="2590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205" name="Line 45"/>
          <p:cNvSpPr>
            <a:spLocks noChangeShapeType="1"/>
          </p:cNvSpPr>
          <p:nvPr/>
        </p:nvSpPr>
        <p:spPr bwMode="auto">
          <a:xfrm>
            <a:off x="5334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206" name="Oval 46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207" name="Rectangle 47"/>
          <p:cNvSpPr>
            <a:spLocks noChangeArrowheads="1"/>
          </p:cNvSpPr>
          <p:nvPr/>
        </p:nvSpPr>
        <p:spPr bwMode="auto">
          <a:xfrm>
            <a:off x="4648200" y="1828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Doba komplexního </a:t>
            </a:r>
          </a:p>
          <a:p>
            <a:pPr algn="ctr"/>
            <a:r>
              <a:rPr lang="cs-CZ" sz="1600" b="0"/>
              <a:t>zotavení</a:t>
            </a:r>
          </a:p>
        </p:txBody>
      </p:sp>
      <p:sp>
        <p:nvSpPr>
          <p:cNvPr id="92215" name="Rectangle 55"/>
          <p:cNvSpPr>
            <a:spLocks noChangeArrowheads="1"/>
          </p:cNvSpPr>
          <p:nvPr/>
        </p:nvSpPr>
        <p:spPr bwMode="auto">
          <a:xfrm>
            <a:off x="5148064" y="3505200"/>
            <a:ext cx="381000" cy="2514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cs-CZ" b="0"/>
              <a:t>TRÉNINK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5" grpId="0" animBg="1" autoUpdateAnimBg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2057400"/>
          </a:xfrm>
        </p:spPr>
        <p:txBody>
          <a:bodyPr/>
          <a:lstStyle/>
          <a:p>
            <a:r>
              <a:rPr lang="cs-CZ" sz="3600" b="1"/>
              <a:t>Během zotavení klesá aktivita sympatiku</a:t>
            </a:r>
            <a:br>
              <a:rPr lang="cs-CZ" sz="3600" b="1"/>
            </a:br>
            <a:r>
              <a:rPr lang="cs-CZ" sz="3600" b="1"/>
              <a:t>a stoupá aktivita vagu.</a:t>
            </a:r>
            <a:r>
              <a:rPr lang="cs-CZ"/>
              <a:t> </a:t>
            </a:r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>
            <a:off x="9144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685800" y="6019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2819400" y="2209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320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96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724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5486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6248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701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777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38100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ZOTAVENÍ </a:t>
            </a:r>
            <a:r>
              <a:rPr lang="cs-CZ" b="0"/>
              <a:t>(hod)</a:t>
            </a:r>
            <a:endParaRPr lang="cs-CZ"/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73914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48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670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40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594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32</a:t>
            </a:r>
          </a:p>
        </p:txBody>
      </p:sp>
      <p:sp>
        <p:nvSpPr>
          <p:cNvPr id="93201" name="Rectangle 17"/>
          <p:cNvSpPr>
            <a:spLocks noChangeArrowheads="1"/>
          </p:cNvSpPr>
          <p:nvPr/>
        </p:nvSpPr>
        <p:spPr bwMode="auto">
          <a:xfrm>
            <a:off x="518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24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4419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16</a:t>
            </a: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3657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8</a:t>
            </a: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289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</a:t>
            </a:r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213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137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3207" name="Line 23"/>
          <p:cNvSpPr>
            <a:spLocks noChangeShapeType="1"/>
          </p:cNvSpPr>
          <p:nvPr/>
        </p:nvSpPr>
        <p:spPr bwMode="auto">
          <a:xfrm>
            <a:off x="1066800" y="3886200"/>
            <a:ext cx="1752600" cy="13716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2438400" y="525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3209" name="Line 25"/>
          <p:cNvSpPr>
            <a:spLocks noChangeShapeType="1"/>
          </p:cNvSpPr>
          <p:nvPr/>
        </p:nvSpPr>
        <p:spPr bwMode="auto">
          <a:xfrm flipV="1">
            <a:off x="1066800" y="3276600"/>
            <a:ext cx="1752600" cy="190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10" name="Rectangle 26"/>
          <p:cNvSpPr>
            <a:spLocks noChangeArrowheads="1"/>
          </p:cNvSpPr>
          <p:nvPr/>
        </p:nvSpPr>
        <p:spPr bwMode="auto">
          <a:xfrm>
            <a:off x="2743200" y="274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3211" name="Rectangle 27"/>
          <p:cNvSpPr>
            <a:spLocks noChangeArrowheads="1"/>
          </p:cNvSpPr>
          <p:nvPr/>
        </p:nvSpPr>
        <p:spPr bwMode="auto">
          <a:xfrm rot="-5347685">
            <a:off x="-114300" y="43053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Aktivita ANS</a:t>
            </a:r>
          </a:p>
        </p:txBody>
      </p:sp>
      <p:sp>
        <p:nvSpPr>
          <p:cNvPr id="93212" name="AutoShape 28"/>
          <p:cNvSpPr>
            <a:spLocks/>
          </p:cNvSpPr>
          <p:nvPr/>
        </p:nvSpPr>
        <p:spPr bwMode="auto">
          <a:xfrm rot="-5484628">
            <a:off x="1828800" y="532765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13" name="Rectangle 29"/>
          <p:cNvSpPr>
            <a:spLocks noChangeArrowheads="1"/>
          </p:cNvSpPr>
          <p:nvPr/>
        </p:nvSpPr>
        <p:spPr bwMode="auto">
          <a:xfrm>
            <a:off x="2286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ZÁTĚŽ</a:t>
            </a: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>
            <a:off x="1066800" y="51816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1066800" y="38862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 flipV="1">
            <a:off x="2819400" y="4419600"/>
            <a:ext cx="609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H="1">
            <a:off x="3429000" y="3962400"/>
            <a:ext cx="1752600" cy="457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 flipH="1" flipV="1">
            <a:off x="2819400" y="3276600"/>
            <a:ext cx="533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3352800" y="4267200"/>
            <a:ext cx="1752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>
            <a:off x="1219200" y="6019800"/>
            <a:ext cx="1600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25" name="Rectangle 41"/>
          <p:cNvSpPr>
            <a:spLocks noChangeArrowheads="1"/>
          </p:cNvSpPr>
          <p:nvPr/>
        </p:nvSpPr>
        <p:spPr bwMode="auto">
          <a:xfrm>
            <a:off x="4572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3226" name="Rectangle 42"/>
          <p:cNvSpPr>
            <a:spLocks noChangeArrowheads="1"/>
          </p:cNvSpPr>
          <p:nvPr/>
        </p:nvSpPr>
        <p:spPr bwMode="auto">
          <a:xfrm>
            <a:off x="7620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5715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>
            <a:off x="2819400" y="2590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>
            <a:off x="5334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30" name="Oval 46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4648200" y="1828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Doba komplexního </a:t>
            </a:r>
          </a:p>
          <a:p>
            <a:pPr algn="ctr"/>
            <a:r>
              <a:rPr lang="cs-CZ" sz="1600" b="0"/>
              <a:t>zotavení</a:t>
            </a:r>
          </a:p>
        </p:txBody>
      </p:sp>
      <p:sp>
        <p:nvSpPr>
          <p:cNvPr id="93233" name="Rectangle 49"/>
          <p:cNvSpPr>
            <a:spLocks noChangeArrowheads="1"/>
          </p:cNvSpPr>
          <p:nvPr/>
        </p:nvSpPr>
        <p:spPr bwMode="auto">
          <a:xfrm>
            <a:off x="5105400" y="3505200"/>
            <a:ext cx="381000" cy="2514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cs-CZ" b="0"/>
              <a:t>TRÉNINK</a:t>
            </a:r>
          </a:p>
        </p:txBody>
      </p:sp>
      <p:sp>
        <p:nvSpPr>
          <p:cNvPr id="93234" name="Line 50"/>
          <p:cNvSpPr>
            <a:spLocks noChangeShapeType="1"/>
          </p:cNvSpPr>
          <p:nvPr/>
        </p:nvSpPr>
        <p:spPr bwMode="auto">
          <a:xfrm>
            <a:off x="5105400" y="3962400"/>
            <a:ext cx="1752600" cy="13716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35" name="Line 51"/>
          <p:cNvSpPr>
            <a:spLocks noChangeShapeType="1"/>
          </p:cNvSpPr>
          <p:nvPr/>
        </p:nvSpPr>
        <p:spPr bwMode="auto">
          <a:xfrm flipV="1">
            <a:off x="5105400" y="3200400"/>
            <a:ext cx="1752600" cy="190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37" name="Line 53"/>
          <p:cNvSpPr>
            <a:spLocks noChangeShapeType="1"/>
          </p:cNvSpPr>
          <p:nvPr/>
        </p:nvSpPr>
        <p:spPr bwMode="auto">
          <a:xfrm flipV="1">
            <a:off x="2819400" y="3200400"/>
            <a:ext cx="5105400" cy="76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238" name="Line 54"/>
          <p:cNvSpPr>
            <a:spLocks noChangeShapeType="1"/>
          </p:cNvSpPr>
          <p:nvPr/>
        </p:nvSpPr>
        <p:spPr bwMode="auto">
          <a:xfrm>
            <a:off x="2819400" y="5257800"/>
            <a:ext cx="5181600" cy="1524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34" grpId="0" animBg="1"/>
      <p:bldP spid="93235" grpId="0" animBg="1"/>
      <p:bldP spid="93237" grpId="0" animBg="1"/>
      <p:bldP spid="93238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JK3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6537"/>
            <a:ext cx="7200900" cy="6621463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03848" y="116632"/>
            <a:ext cx="1728192" cy="6741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28194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 dirty="0"/>
              <a:t>Nedostatečné zotavení</a:t>
            </a:r>
          </a:p>
          <a:p>
            <a:pPr algn="ctr"/>
            <a:r>
              <a:rPr lang="cs-CZ" sz="2400" dirty="0"/>
              <a:t>(vzhledem k objemu a intenzitě tréninku) </a:t>
            </a:r>
          </a:p>
          <a:p>
            <a:pPr algn="ctr"/>
            <a:r>
              <a:rPr lang="cs-CZ" sz="2800" dirty="0"/>
              <a:t>(čili předčasný začátek tréninku)</a:t>
            </a:r>
          </a:p>
          <a:p>
            <a:pPr algn="ctr"/>
            <a:r>
              <a:rPr lang="cs-CZ" sz="3200" dirty="0"/>
              <a:t>vede k </a:t>
            </a:r>
            <a:r>
              <a:rPr lang="cs-CZ" sz="3200" b="1" dirty="0"/>
              <a:t>trvale zvýšené aktivitě sympatiku</a:t>
            </a:r>
          </a:p>
          <a:p>
            <a:pPr algn="ctr"/>
            <a:r>
              <a:rPr lang="cs-CZ" sz="3200" b="1" dirty="0"/>
              <a:t>a k redukované aktivitě vagu</a:t>
            </a:r>
            <a:endParaRPr lang="cs-CZ" sz="3600" b="1" dirty="0"/>
          </a:p>
        </p:txBody>
      </p:sp>
      <p:sp>
        <p:nvSpPr>
          <p:cNvPr id="94211" name="Line 3"/>
          <p:cNvSpPr>
            <a:spLocks noChangeShapeType="1"/>
          </p:cNvSpPr>
          <p:nvPr/>
        </p:nvSpPr>
        <p:spPr bwMode="auto">
          <a:xfrm>
            <a:off x="9144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685800" y="6019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 rot="-5347685">
            <a:off x="-114300" y="43053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Aktivita ANS</a:t>
            </a: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886200" y="61722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Tréninkové dny</a:t>
            </a: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1066800" y="3886200"/>
            <a:ext cx="68580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V="1">
            <a:off x="1066800" y="4038600"/>
            <a:ext cx="670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4218" name="Oval 10"/>
          <p:cNvSpPr>
            <a:spLocks noChangeArrowheads="1"/>
          </p:cNvSpPr>
          <p:nvPr/>
        </p:nvSpPr>
        <p:spPr bwMode="auto">
          <a:xfrm>
            <a:off x="5334000" y="42672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5943600" y="48006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cs-CZ" b="0"/>
              <a:t>Přetrénování</a:t>
            </a:r>
          </a:p>
          <a:p>
            <a:r>
              <a:rPr lang="cs-CZ" b="0"/>
              <a:t>a ztráta sportovní formy</a:t>
            </a:r>
          </a:p>
        </p:txBody>
      </p:sp>
      <p:cxnSp>
        <p:nvCxnSpPr>
          <p:cNvPr id="94220" name="AutoShape 12"/>
          <p:cNvCxnSpPr>
            <a:cxnSpLocks noChangeShapeType="1"/>
            <a:stCxn id="94218" idx="4"/>
            <a:endCxn id="94219" idx="1"/>
          </p:cNvCxnSpPr>
          <p:nvPr/>
        </p:nvCxnSpPr>
        <p:spPr bwMode="auto">
          <a:xfrm rot="16200000" flipH="1">
            <a:off x="5410200" y="4648200"/>
            <a:ext cx="609600" cy="45720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lg" len="med"/>
          </a:ln>
          <a:effectLst/>
        </p:spPr>
      </p:cxnSp>
      <p:sp>
        <p:nvSpPr>
          <p:cNvPr id="94221" name="Rectangle 13"/>
          <p:cNvSpPr>
            <a:spLocks noChangeArrowheads="1"/>
          </p:cNvSpPr>
          <p:nvPr/>
        </p:nvSpPr>
        <p:spPr bwMode="auto">
          <a:xfrm>
            <a:off x="4572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7620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 animBg="1" autoUpdateAnimBg="0" advAuto="0"/>
      <p:bldP spid="94211" grpId="0" animBg="1"/>
      <p:bldP spid="94212" grpId="0" animBg="1"/>
      <p:bldP spid="94213" grpId="0" autoUpdateAnimBg="0"/>
      <p:bldP spid="94214" grpId="0" autoUpdateAnimBg="0"/>
      <p:bldP spid="94216" grpId="0" animBg="1"/>
      <p:bldP spid="94217" grpId="0" animBg="1"/>
      <p:bldP spid="94218" grpId="0" animBg="1"/>
      <p:bldP spid="94219" grpId="0" autoUpdateAnimBg="0"/>
      <p:bldP spid="94221" grpId="0" autoUpdateAnimBg="0"/>
      <p:bldP spid="94222" grpId="0" autoUpdateAnimBg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752600"/>
          </a:xfrm>
          <a:gradFill rotWithShape="0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r>
              <a:rPr lang="cs-CZ" sz="2800" b="1" dirty="0"/>
              <a:t>Pozdní začátek tréninku</a:t>
            </a:r>
            <a:br>
              <a:rPr lang="cs-CZ" sz="2800" b="1" dirty="0"/>
            </a:br>
            <a:r>
              <a:rPr lang="cs-CZ" sz="2800" b="1" dirty="0"/>
              <a:t>(vzhledem k superkompenzaci)</a:t>
            </a:r>
            <a:br>
              <a:rPr lang="cs-CZ" sz="2800" b="1" dirty="0"/>
            </a:br>
            <a:r>
              <a:rPr lang="cs-CZ" sz="2800" b="1" dirty="0"/>
              <a:t>nevede k optimálnímu zvýšení </a:t>
            </a:r>
            <a:r>
              <a:rPr lang="cs-CZ" sz="2800" b="1" dirty="0" smtClean="0"/>
              <a:t>trénované schopnosti</a:t>
            </a:r>
            <a:endParaRPr lang="cs-CZ" dirty="0"/>
          </a:p>
        </p:txBody>
      </p:sp>
      <p:sp>
        <p:nvSpPr>
          <p:cNvPr id="95235" name="Line 3"/>
          <p:cNvSpPr>
            <a:spLocks noChangeShapeType="1"/>
          </p:cNvSpPr>
          <p:nvPr/>
        </p:nvSpPr>
        <p:spPr bwMode="auto">
          <a:xfrm>
            <a:off x="9144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685800" y="6019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2819400" y="2209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320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>
            <a:off x="396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>
            <a:off x="4724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5486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6248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>
            <a:off x="701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44" name="Line 12"/>
          <p:cNvSpPr>
            <a:spLocks noChangeShapeType="1"/>
          </p:cNvSpPr>
          <p:nvPr/>
        </p:nvSpPr>
        <p:spPr bwMode="auto">
          <a:xfrm>
            <a:off x="777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38100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ZOTAVENÍ </a:t>
            </a:r>
            <a:r>
              <a:rPr lang="cs-CZ" b="0"/>
              <a:t>(hod)</a:t>
            </a:r>
            <a:endParaRPr lang="cs-CZ"/>
          </a:p>
        </p:txBody>
      </p:sp>
      <p:sp>
        <p:nvSpPr>
          <p:cNvPr id="95246" name="Rectangle 14"/>
          <p:cNvSpPr>
            <a:spLocks noChangeArrowheads="1"/>
          </p:cNvSpPr>
          <p:nvPr/>
        </p:nvSpPr>
        <p:spPr bwMode="auto">
          <a:xfrm>
            <a:off x="73914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48</a:t>
            </a:r>
          </a:p>
        </p:txBody>
      </p:sp>
      <p:sp>
        <p:nvSpPr>
          <p:cNvPr id="95247" name="Rectangle 15"/>
          <p:cNvSpPr>
            <a:spLocks noChangeArrowheads="1"/>
          </p:cNvSpPr>
          <p:nvPr/>
        </p:nvSpPr>
        <p:spPr bwMode="auto">
          <a:xfrm>
            <a:off x="670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40</a:t>
            </a:r>
          </a:p>
        </p:txBody>
      </p:sp>
      <p:sp>
        <p:nvSpPr>
          <p:cNvPr id="95248" name="Rectangle 16"/>
          <p:cNvSpPr>
            <a:spLocks noChangeArrowheads="1"/>
          </p:cNvSpPr>
          <p:nvPr/>
        </p:nvSpPr>
        <p:spPr bwMode="auto">
          <a:xfrm>
            <a:off x="594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32</a:t>
            </a:r>
          </a:p>
        </p:txBody>
      </p:sp>
      <p:sp>
        <p:nvSpPr>
          <p:cNvPr id="95249" name="Rectangle 17"/>
          <p:cNvSpPr>
            <a:spLocks noChangeArrowheads="1"/>
          </p:cNvSpPr>
          <p:nvPr/>
        </p:nvSpPr>
        <p:spPr bwMode="auto">
          <a:xfrm>
            <a:off x="518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24</a:t>
            </a:r>
          </a:p>
        </p:txBody>
      </p:sp>
      <p:sp>
        <p:nvSpPr>
          <p:cNvPr id="95250" name="Rectangle 18"/>
          <p:cNvSpPr>
            <a:spLocks noChangeArrowheads="1"/>
          </p:cNvSpPr>
          <p:nvPr/>
        </p:nvSpPr>
        <p:spPr bwMode="auto">
          <a:xfrm>
            <a:off x="4419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16</a:t>
            </a:r>
          </a:p>
        </p:txBody>
      </p:sp>
      <p:sp>
        <p:nvSpPr>
          <p:cNvPr id="95251" name="Rectangle 19"/>
          <p:cNvSpPr>
            <a:spLocks noChangeArrowheads="1"/>
          </p:cNvSpPr>
          <p:nvPr/>
        </p:nvSpPr>
        <p:spPr bwMode="auto">
          <a:xfrm>
            <a:off x="3657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8</a:t>
            </a:r>
          </a:p>
        </p:txBody>
      </p:sp>
      <p:sp>
        <p:nvSpPr>
          <p:cNvPr id="95252" name="Rectangle 20"/>
          <p:cNvSpPr>
            <a:spLocks noChangeArrowheads="1"/>
          </p:cNvSpPr>
          <p:nvPr/>
        </p:nvSpPr>
        <p:spPr bwMode="auto">
          <a:xfrm>
            <a:off x="289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</a:t>
            </a:r>
          </a:p>
        </p:txBody>
      </p:sp>
      <p:sp>
        <p:nvSpPr>
          <p:cNvPr id="95253" name="Rectangle 21"/>
          <p:cNvSpPr>
            <a:spLocks noChangeArrowheads="1"/>
          </p:cNvSpPr>
          <p:nvPr/>
        </p:nvSpPr>
        <p:spPr bwMode="auto">
          <a:xfrm>
            <a:off x="213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5254" name="Rectangle 22"/>
          <p:cNvSpPr>
            <a:spLocks noChangeArrowheads="1"/>
          </p:cNvSpPr>
          <p:nvPr/>
        </p:nvSpPr>
        <p:spPr bwMode="auto">
          <a:xfrm>
            <a:off x="137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5255" name="Line 23"/>
          <p:cNvSpPr>
            <a:spLocks noChangeShapeType="1"/>
          </p:cNvSpPr>
          <p:nvPr/>
        </p:nvSpPr>
        <p:spPr bwMode="auto">
          <a:xfrm>
            <a:off x="1066800" y="3886200"/>
            <a:ext cx="1752600" cy="13716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56" name="Rectangle 24"/>
          <p:cNvSpPr>
            <a:spLocks noChangeArrowheads="1"/>
          </p:cNvSpPr>
          <p:nvPr/>
        </p:nvSpPr>
        <p:spPr bwMode="auto">
          <a:xfrm>
            <a:off x="2438400" y="525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5257" name="Line 25"/>
          <p:cNvSpPr>
            <a:spLocks noChangeShapeType="1"/>
          </p:cNvSpPr>
          <p:nvPr/>
        </p:nvSpPr>
        <p:spPr bwMode="auto">
          <a:xfrm flipV="1">
            <a:off x="1066800" y="3276600"/>
            <a:ext cx="1752600" cy="190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58" name="Rectangle 26"/>
          <p:cNvSpPr>
            <a:spLocks noChangeArrowheads="1"/>
          </p:cNvSpPr>
          <p:nvPr/>
        </p:nvSpPr>
        <p:spPr bwMode="auto">
          <a:xfrm>
            <a:off x="2743200" y="274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5259" name="Rectangle 27"/>
          <p:cNvSpPr>
            <a:spLocks noChangeArrowheads="1"/>
          </p:cNvSpPr>
          <p:nvPr/>
        </p:nvSpPr>
        <p:spPr bwMode="auto">
          <a:xfrm rot="-5347685">
            <a:off x="-114300" y="43053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Aktivita ANS</a:t>
            </a:r>
          </a:p>
        </p:txBody>
      </p:sp>
      <p:sp>
        <p:nvSpPr>
          <p:cNvPr id="95260" name="AutoShape 28"/>
          <p:cNvSpPr>
            <a:spLocks/>
          </p:cNvSpPr>
          <p:nvPr/>
        </p:nvSpPr>
        <p:spPr bwMode="auto">
          <a:xfrm rot="-5484628">
            <a:off x="1828800" y="532765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1" name="Rectangle 29"/>
          <p:cNvSpPr>
            <a:spLocks noChangeArrowheads="1"/>
          </p:cNvSpPr>
          <p:nvPr/>
        </p:nvSpPr>
        <p:spPr bwMode="auto">
          <a:xfrm>
            <a:off x="2286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ZÁTĚŽ</a:t>
            </a:r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>
            <a:off x="1066800" y="51816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>
            <a:off x="1066800" y="38862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4" name="Line 32"/>
          <p:cNvSpPr>
            <a:spLocks noChangeShapeType="1"/>
          </p:cNvSpPr>
          <p:nvPr/>
        </p:nvSpPr>
        <p:spPr bwMode="auto">
          <a:xfrm flipV="1">
            <a:off x="2819400" y="4419600"/>
            <a:ext cx="609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5" name="Line 33"/>
          <p:cNvSpPr>
            <a:spLocks noChangeShapeType="1"/>
          </p:cNvSpPr>
          <p:nvPr/>
        </p:nvSpPr>
        <p:spPr bwMode="auto">
          <a:xfrm flipH="1">
            <a:off x="3429000" y="3962400"/>
            <a:ext cx="1752600" cy="457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6" name="Line 34"/>
          <p:cNvSpPr>
            <a:spLocks noChangeShapeType="1"/>
          </p:cNvSpPr>
          <p:nvPr/>
        </p:nvSpPr>
        <p:spPr bwMode="auto">
          <a:xfrm flipV="1">
            <a:off x="5181600" y="3810000"/>
            <a:ext cx="457200" cy="1524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7" name="Line 35"/>
          <p:cNvSpPr>
            <a:spLocks noChangeShapeType="1"/>
          </p:cNvSpPr>
          <p:nvPr/>
        </p:nvSpPr>
        <p:spPr bwMode="auto">
          <a:xfrm flipH="1" flipV="1">
            <a:off x="5638800" y="3810000"/>
            <a:ext cx="1981200" cy="76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8" name="Line 36"/>
          <p:cNvSpPr>
            <a:spLocks noChangeShapeType="1"/>
          </p:cNvSpPr>
          <p:nvPr/>
        </p:nvSpPr>
        <p:spPr bwMode="auto">
          <a:xfrm flipH="1" flipV="1">
            <a:off x="2819400" y="3276600"/>
            <a:ext cx="533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69" name="Line 37"/>
          <p:cNvSpPr>
            <a:spLocks noChangeShapeType="1"/>
          </p:cNvSpPr>
          <p:nvPr/>
        </p:nvSpPr>
        <p:spPr bwMode="auto">
          <a:xfrm>
            <a:off x="3352800" y="4267200"/>
            <a:ext cx="19050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0" name="Line 38"/>
          <p:cNvSpPr>
            <a:spLocks noChangeShapeType="1"/>
          </p:cNvSpPr>
          <p:nvPr/>
        </p:nvSpPr>
        <p:spPr bwMode="auto">
          <a:xfrm flipH="1" flipV="1">
            <a:off x="5257800" y="5105400"/>
            <a:ext cx="6096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1" name="Line 39"/>
          <p:cNvSpPr>
            <a:spLocks noChangeShapeType="1"/>
          </p:cNvSpPr>
          <p:nvPr/>
        </p:nvSpPr>
        <p:spPr bwMode="auto">
          <a:xfrm flipV="1">
            <a:off x="5867400" y="5181600"/>
            <a:ext cx="1676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2" name="Line 40"/>
          <p:cNvSpPr>
            <a:spLocks noChangeShapeType="1"/>
          </p:cNvSpPr>
          <p:nvPr/>
        </p:nvSpPr>
        <p:spPr bwMode="auto">
          <a:xfrm>
            <a:off x="1219200" y="6019800"/>
            <a:ext cx="1600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3" name="Rectangle 41"/>
          <p:cNvSpPr>
            <a:spLocks noChangeArrowheads="1"/>
          </p:cNvSpPr>
          <p:nvPr/>
        </p:nvSpPr>
        <p:spPr bwMode="auto">
          <a:xfrm>
            <a:off x="4572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5274" name="Rectangle 42"/>
          <p:cNvSpPr>
            <a:spLocks noChangeArrowheads="1"/>
          </p:cNvSpPr>
          <p:nvPr/>
        </p:nvSpPr>
        <p:spPr bwMode="auto">
          <a:xfrm>
            <a:off x="7620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5275" name="Line 43"/>
          <p:cNvSpPr>
            <a:spLocks noChangeShapeType="1"/>
          </p:cNvSpPr>
          <p:nvPr/>
        </p:nvSpPr>
        <p:spPr bwMode="auto">
          <a:xfrm>
            <a:off x="5715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6" name="Line 44"/>
          <p:cNvSpPr>
            <a:spLocks noChangeShapeType="1"/>
          </p:cNvSpPr>
          <p:nvPr/>
        </p:nvSpPr>
        <p:spPr bwMode="auto">
          <a:xfrm>
            <a:off x="2819400" y="2590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7" name="Line 45"/>
          <p:cNvSpPr>
            <a:spLocks noChangeShapeType="1"/>
          </p:cNvSpPr>
          <p:nvPr/>
        </p:nvSpPr>
        <p:spPr bwMode="auto">
          <a:xfrm>
            <a:off x="5334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8" name="Oval 46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79" name="Rectangle 47"/>
          <p:cNvSpPr>
            <a:spLocks noChangeArrowheads="1"/>
          </p:cNvSpPr>
          <p:nvPr/>
        </p:nvSpPr>
        <p:spPr bwMode="auto">
          <a:xfrm>
            <a:off x="4648200" y="1828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Doba komplexního </a:t>
            </a:r>
          </a:p>
          <a:p>
            <a:pPr algn="ctr"/>
            <a:r>
              <a:rPr lang="cs-CZ" sz="1600" b="0"/>
              <a:t>zotavení</a:t>
            </a:r>
          </a:p>
        </p:txBody>
      </p:sp>
      <p:sp>
        <p:nvSpPr>
          <p:cNvPr id="95280" name="Line 48"/>
          <p:cNvSpPr>
            <a:spLocks noChangeShapeType="1"/>
          </p:cNvSpPr>
          <p:nvPr/>
        </p:nvSpPr>
        <p:spPr bwMode="auto">
          <a:xfrm>
            <a:off x="73152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81" name="Rectangle 49"/>
          <p:cNvSpPr>
            <a:spLocks noChangeArrowheads="1"/>
          </p:cNvSpPr>
          <p:nvPr/>
        </p:nvSpPr>
        <p:spPr bwMode="auto">
          <a:xfrm>
            <a:off x="5486400" y="28194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Období</a:t>
            </a:r>
          </a:p>
          <a:p>
            <a:pPr algn="ctr"/>
            <a:r>
              <a:rPr lang="cs-CZ" sz="1600" b="0"/>
              <a:t>superkompenzace</a:t>
            </a:r>
          </a:p>
        </p:txBody>
      </p:sp>
      <p:sp>
        <p:nvSpPr>
          <p:cNvPr id="95282" name="Oval 50"/>
          <p:cNvSpPr>
            <a:spLocks noChangeArrowheads="1"/>
          </p:cNvSpPr>
          <p:nvPr/>
        </p:nvSpPr>
        <p:spPr bwMode="auto">
          <a:xfrm>
            <a:off x="7239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83" name="Line 51"/>
          <p:cNvSpPr>
            <a:spLocks noChangeShapeType="1"/>
          </p:cNvSpPr>
          <p:nvPr/>
        </p:nvSpPr>
        <p:spPr bwMode="auto">
          <a:xfrm>
            <a:off x="5715000" y="2590800"/>
            <a:ext cx="16002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86" name="Rectangle 54"/>
          <p:cNvSpPr>
            <a:spLocks noChangeArrowheads="1"/>
          </p:cNvSpPr>
          <p:nvPr/>
        </p:nvSpPr>
        <p:spPr bwMode="auto">
          <a:xfrm>
            <a:off x="7848600" y="3505200"/>
            <a:ext cx="381000" cy="2514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cs-CZ" b="0"/>
              <a:t>TRÉNINK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build="p" animBg="1" autoUpdateAnimBg="0" advAuto="0"/>
      <p:bldP spid="95286" grpId="0" animBg="1" autoUpdateAnimBg="0"/>
      <p:bldP spid="5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noFill/>
        </p:spPr>
        <p:txBody>
          <a:bodyPr/>
          <a:lstStyle/>
          <a:p>
            <a:r>
              <a:rPr lang="cs-CZ" sz="2800" b="1"/>
              <a:t>Správná metodika testování aktivity ANS umožní určit</a:t>
            </a:r>
            <a:endParaRPr lang="cs-CZ"/>
          </a:p>
        </p:txBody>
      </p:sp>
      <p:sp>
        <p:nvSpPr>
          <p:cNvPr id="96259" name="Line 3"/>
          <p:cNvSpPr>
            <a:spLocks noChangeShapeType="1"/>
          </p:cNvSpPr>
          <p:nvPr/>
        </p:nvSpPr>
        <p:spPr bwMode="auto">
          <a:xfrm>
            <a:off x="9144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685800" y="6019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>
            <a:off x="2819400" y="2209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>
            <a:off x="320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396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724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>
            <a:off x="5486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6248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7" name="Line 11"/>
          <p:cNvSpPr>
            <a:spLocks noChangeShapeType="1"/>
          </p:cNvSpPr>
          <p:nvPr/>
        </p:nvSpPr>
        <p:spPr bwMode="auto">
          <a:xfrm>
            <a:off x="7010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>
            <a:off x="77724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38100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ZOTAVENÍ </a:t>
            </a:r>
            <a:r>
              <a:rPr lang="cs-CZ" b="0"/>
              <a:t>(hod)</a:t>
            </a:r>
            <a:endParaRPr lang="cs-CZ"/>
          </a:p>
        </p:txBody>
      </p:sp>
      <p:sp>
        <p:nvSpPr>
          <p:cNvPr id="96270" name="Rectangle 14"/>
          <p:cNvSpPr>
            <a:spLocks noChangeArrowheads="1"/>
          </p:cNvSpPr>
          <p:nvPr/>
        </p:nvSpPr>
        <p:spPr bwMode="auto">
          <a:xfrm>
            <a:off x="73914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48</a:t>
            </a: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670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40</a:t>
            </a:r>
          </a:p>
        </p:txBody>
      </p:sp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594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32</a:t>
            </a:r>
          </a:p>
        </p:txBody>
      </p:sp>
      <p:sp>
        <p:nvSpPr>
          <p:cNvPr id="96273" name="Rectangle 17"/>
          <p:cNvSpPr>
            <a:spLocks noChangeArrowheads="1"/>
          </p:cNvSpPr>
          <p:nvPr/>
        </p:nvSpPr>
        <p:spPr bwMode="auto">
          <a:xfrm>
            <a:off x="518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24</a:t>
            </a:r>
          </a:p>
        </p:txBody>
      </p:sp>
      <p:sp>
        <p:nvSpPr>
          <p:cNvPr id="96274" name="Rectangle 18"/>
          <p:cNvSpPr>
            <a:spLocks noChangeArrowheads="1"/>
          </p:cNvSpPr>
          <p:nvPr/>
        </p:nvSpPr>
        <p:spPr bwMode="auto">
          <a:xfrm>
            <a:off x="4419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16</a:t>
            </a:r>
          </a:p>
        </p:txBody>
      </p:sp>
      <p:sp>
        <p:nvSpPr>
          <p:cNvPr id="96275" name="Rectangle 19"/>
          <p:cNvSpPr>
            <a:spLocks noChangeArrowheads="1"/>
          </p:cNvSpPr>
          <p:nvPr/>
        </p:nvSpPr>
        <p:spPr bwMode="auto">
          <a:xfrm>
            <a:off x="3657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8</a:t>
            </a:r>
          </a:p>
        </p:txBody>
      </p:sp>
      <p:sp>
        <p:nvSpPr>
          <p:cNvPr id="96276" name="Rectangle 20"/>
          <p:cNvSpPr>
            <a:spLocks noChangeArrowheads="1"/>
          </p:cNvSpPr>
          <p:nvPr/>
        </p:nvSpPr>
        <p:spPr bwMode="auto">
          <a:xfrm>
            <a:off x="2895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2</a:t>
            </a:r>
          </a:p>
        </p:txBody>
      </p:sp>
      <p:sp>
        <p:nvSpPr>
          <p:cNvPr id="96277" name="Rectangle 21"/>
          <p:cNvSpPr>
            <a:spLocks noChangeArrowheads="1"/>
          </p:cNvSpPr>
          <p:nvPr/>
        </p:nvSpPr>
        <p:spPr bwMode="auto">
          <a:xfrm>
            <a:off x="2133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1371600" y="6096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0"/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1066800" y="3886200"/>
            <a:ext cx="1752600" cy="13716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2438400" y="525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6281" name="Line 25"/>
          <p:cNvSpPr>
            <a:spLocks noChangeShapeType="1"/>
          </p:cNvSpPr>
          <p:nvPr/>
        </p:nvSpPr>
        <p:spPr bwMode="auto">
          <a:xfrm flipV="1">
            <a:off x="1066800" y="3276600"/>
            <a:ext cx="1752600" cy="190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82" name="Rectangle 26"/>
          <p:cNvSpPr>
            <a:spLocks noChangeArrowheads="1"/>
          </p:cNvSpPr>
          <p:nvPr/>
        </p:nvSpPr>
        <p:spPr bwMode="auto">
          <a:xfrm>
            <a:off x="2743200" y="274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6283" name="Rectangle 27"/>
          <p:cNvSpPr>
            <a:spLocks noChangeArrowheads="1"/>
          </p:cNvSpPr>
          <p:nvPr/>
        </p:nvSpPr>
        <p:spPr bwMode="auto">
          <a:xfrm rot="-5347685">
            <a:off x="-114300" y="43053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Aktivita ANS</a:t>
            </a:r>
          </a:p>
        </p:txBody>
      </p:sp>
      <p:sp>
        <p:nvSpPr>
          <p:cNvPr id="96284" name="AutoShape 28"/>
          <p:cNvSpPr>
            <a:spLocks/>
          </p:cNvSpPr>
          <p:nvPr/>
        </p:nvSpPr>
        <p:spPr bwMode="auto">
          <a:xfrm rot="-5484628">
            <a:off x="1828800" y="532765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85" name="Rectangle 29"/>
          <p:cNvSpPr>
            <a:spLocks noChangeArrowheads="1"/>
          </p:cNvSpPr>
          <p:nvPr/>
        </p:nvSpPr>
        <p:spPr bwMode="auto">
          <a:xfrm>
            <a:off x="2286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/>
              <a:t>ZÁTĚŽ</a:t>
            </a:r>
          </a:p>
        </p:txBody>
      </p:sp>
      <p:sp>
        <p:nvSpPr>
          <p:cNvPr id="96286" name="Line 30"/>
          <p:cNvSpPr>
            <a:spLocks noChangeShapeType="1"/>
          </p:cNvSpPr>
          <p:nvPr/>
        </p:nvSpPr>
        <p:spPr bwMode="auto">
          <a:xfrm>
            <a:off x="1066800" y="51816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87" name="Line 31"/>
          <p:cNvSpPr>
            <a:spLocks noChangeShapeType="1"/>
          </p:cNvSpPr>
          <p:nvPr/>
        </p:nvSpPr>
        <p:spPr bwMode="auto">
          <a:xfrm>
            <a:off x="1066800" y="3886200"/>
            <a:ext cx="6781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88" name="Line 32"/>
          <p:cNvSpPr>
            <a:spLocks noChangeShapeType="1"/>
          </p:cNvSpPr>
          <p:nvPr/>
        </p:nvSpPr>
        <p:spPr bwMode="auto">
          <a:xfrm flipV="1">
            <a:off x="2819400" y="4419600"/>
            <a:ext cx="609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89" name="Line 33"/>
          <p:cNvSpPr>
            <a:spLocks noChangeShapeType="1"/>
          </p:cNvSpPr>
          <p:nvPr/>
        </p:nvSpPr>
        <p:spPr bwMode="auto">
          <a:xfrm flipH="1">
            <a:off x="3429000" y="3962400"/>
            <a:ext cx="1752600" cy="457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0" name="Line 34"/>
          <p:cNvSpPr>
            <a:spLocks noChangeShapeType="1"/>
          </p:cNvSpPr>
          <p:nvPr/>
        </p:nvSpPr>
        <p:spPr bwMode="auto">
          <a:xfrm flipV="1">
            <a:off x="5181600" y="3810000"/>
            <a:ext cx="457200" cy="1524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1" name="Line 35"/>
          <p:cNvSpPr>
            <a:spLocks noChangeShapeType="1"/>
          </p:cNvSpPr>
          <p:nvPr/>
        </p:nvSpPr>
        <p:spPr bwMode="auto">
          <a:xfrm flipH="1" flipV="1">
            <a:off x="5638800" y="3810000"/>
            <a:ext cx="1981200" cy="76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2" name="Line 36"/>
          <p:cNvSpPr>
            <a:spLocks noChangeShapeType="1"/>
          </p:cNvSpPr>
          <p:nvPr/>
        </p:nvSpPr>
        <p:spPr bwMode="auto">
          <a:xfrm flipH="1" flipV="1">
            <a:off x="2819400" y="3276600"/>
            <a:ext cx="533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3" name="Line 37"/>
          <p:cNvSpPr>
            <a:spLocks noChangeShapeType="1"/>
          </p:cNvSpPr>
          <p:nvPr/>
        </p:nvSpPr>
        <p:spPr bwMode="auto">
          <a:xfrm>
            <a:off x="3352800" y="4267200"/>
            <a:ext cx="19050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4" name="Line 38"/>
          <p:cNvSpPr>
            <a:spLocks noChangeShapeType="1"/>
          </p:cNvSpPr>
          <p:nvPr/>
        </p:nvSpPr>
        <p:spPr bwMode="auto">
          <a:xfrm flipH="1" flipV="1">
            <a:off x="5257800" y="5105400"/>
            <a:ext cx="6096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5" name="Line 39"/>
          <p:cNvSpPr>
            <a:spLocks noChangeShapeType="1"/>
          </p:cNvSpPr>
          <p:nvPr/>
        </p:nvSpPr>
        <p:spPr bwMode="auto">
          <a:xfrm flipV="1">
            <a:off x="5867400" y="5181600"/>
            <a:ext cx="1676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6" name="Line 40"/>
          <p:cNvSpPr>
            <a:spLocks noChangeShapeType="1"/>
          </p:cNvSpPr>
          <p:nvPr/>
        </p:nvSpPr>
        <p:spPr bwMode="auto">
          <a:xfrm>
            <a:off x="1219200" y="6019800"/>
            <a:ext cx="1600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97" name="Rectangle 41"/>
          <p:cNvSpPr>
            <a:spLocks noChangeArrowheads="1"/>
          </p:cNvSpPr>
          <p:nvPr/>
        </p:nvSpPr>
        <p:spPr bwMode="auto">
          <a:xfrm>
            <a:off x="4572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vagus</a:t>
            </a:r>
          </a:p>
        </p:txBody>
      </p:sp>
      <p:sp>
        <p:nvSpPr>
          <p:cNvPr id="96298" name="Rectangle 42"/>
          <p:cNvSpPr>
            <a:spLocks noChangeArrowheads="1"/>
          </p:cNvSpPr>
          <p:nvPr/>
        </p:nvSpPr>
        <p:spPr bwMode="auto">
          <a:xfrm>
            <a:off x="7620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0"/>
              <a:t>sympatikus</a:t>
            </a:r>
          </a:p>
        </p:txBody>
      </p:sp>
      <p:sp>
        <p:nvSpPr>
          <p:cNvPr id="96299" name="Line 43"/>
          <p:cNvSpPr>
            <a:spLocks noChangeShapeType="1"/>
          </p:cNvSpPr>
          <p:nvPr/>
        </p:nvSpPr>
        <p:spPr bwMode="auto">
          <a:xfrm>
            <a:off x="5715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0" name="Line 44"/>
          <p:cNvSpPr>
            <a:spLocks noChangeShapeType="1"/>
          </p:cNvSpPr>
          <p:nvPr/>
        </p:nvSpPr>
        <p:spPr bwMode="auto">
          <a:xfrm>
            <a:off x="2819400" y="2590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1" name="Line 45"/>
          <p:cNvSpPr>
            <a:spLocks noChangeShapeType="1"/>
          </p:cNvSpPr>
          <p:nvPr/>
        </p:nvSpPr>
        <p:spPr bwMode="auto">
          <a:xfrm>
            <a:off x="53340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2" name="Oval 46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3" name="Rectangle 47"/>
          <p:cNvSpPr>
            <a:spLocks noChangeArrowheads="1"/>
          </p:cNvSpPr>
          <p:nvPr/>
        </p:nvSpPr>
        <p:spPr bwMode="auto">
          <a:xfrm>
            <a:off x="4648200" y="1828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Doba komplexního </a:t>
            </a:r>
          </a:p>
          <a:p>
            <a:pPr algn="ctr"/>
            <a:r>
              <a:rPr lang="cs-CZ" sz="1600" b="0"/>
              <a:t>zotavení</a:t>
            </a:r>
          </a:p>
        </p:txBody>
      </p:sp>
      <p:sp>
        <p:nvSpPr>
          <p:cNvPr id="96304" name="Line 48"/>
          <p:cNvSpPr>
            <a:spLocks noChangeShapeType="1"/>
          </p:cNvSpPr>
          <p:nvPr/>
        </p:nvSpPr>
        <p:spPr bwMode="auto">
          <a:xfrm>
            <a:off x="7315200" y="2590800"/>
            <a:ext cx="0" cy="37338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5" name="Rectangle 49"/>
          <p:cNvSpPr>
            <a:spLocks noChangeArrowheads="1"/>
          </p:cNvSpPr>
          <p:nvPr/>
        </p:nvSpPr>
        <p:spPr bwMode="auto">
          <a:xfrm>
            <a:off x="5486400" y="28194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1600" b="0"/>
              <a:t>Období</a:t>
            </a:r>
          </a:p>
          <a:p>
            <a:pPr algn="ctr"/>
            <a:r>
              <a:rPr lang="cs-CZ" sz="1600" b="0"/>
              <a:t>superkompenzace</a:t>
            </a:r>
          </a:p>
        </p:txBody>
      </p:sp>
      <p:sp>
        <p:nvSpPr>
          <p:cNvPr id="96306" name="Oval 50"/>
          <p:cNvSpPr>
            <a:spLocks noChangeArrowheads="1"/>
          </p:cNvSpPr>
          <p:nvPr/>
        </p:nvSpPr>
        <p:spPr bwMode="auto">
          <a:xfrm>
            <a:off x="7239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7" name="Line 51"/>
          <p:cNvSpPr>
            <a:spLocks noChangeShapeType="1"/>
          </p:cNvSpPr>
          <p:nvPr/>
        </p:nvSpPr>
        <p:spPr bwMode="auto">
          <a:xfrm>
            <a:off x="5715000" y="2590800"/>
            <a:ext cx="16002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308" name="Rectangle 52"/>
          <p:cNvSpPr>
            <a:spLocks noChangeArrowheads="1"/>
          </p:cNvSpPr>
          <p:nvPr/>
        </p:nvSpPr>
        <p:spPr bwMode="auto">
          <a:xfrm>
            <a:off x="6248400" y="3505200"/>
            <a:ext cx="381000" cy="2514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cs-CZ" b="0"/>
              <a:t>TRÉNINK</a:t>
            </a:r>
          </a:p>
        </p:txBody>
      </p:sp>
      <p:sp>
        <p:nvSpPr>
          <p:cNvPr id="96309" name="Rectangle 53"/>
          <p:cNvSpPr>
            <a:spLocks noChangeArrowheads="1"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cs-CZ" sz="2800">
                <a:solidFill>
                  <a:schemeClr val="tx2"/>
                </a:solidFill>
              </a:rPr>
              <a:t> optimální začátek tréninku</a:t>
            </a:r>
            <a:r>
              <a:rPr lang="cs-CZ" sz="4400" b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6310" name="Rectangle 54"/>
          <p:cNvSpPr>
            <a:spLocks noChangeArrowheads="1"/>
          </p:cNvSpPr>
          <p:nvPr/>
        </p:nvSpPr>
        <p:spPr bwMode="auto">
          <a:xfrm>
            <a:off x="0" y="1295400"/>
            <a:ext cx="9144000" cy="5334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cs-CZ" sz="2800">
                <a:solidFill>
                  <a:schemeClr val="tx2"/>
                </a:solidFill>
              </a:rPr>
              <a:t> optimální objem a tréninkovou intenzitu</a:t>
            </a:r>
            <a:r>
              <a:rPr lang="cs-CZ" sz="4400" b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6311" name="Rectangle 55"/>
          <p:cNvSpPr>
            <a:spLocks noChangeArrowheads="1"/>
          </p:cNvSpPr>
          <p:nvPr/>
        </p:nvSpPr>
        <p:spPr bwMode="auto">
          <a:xfrm>
            <a:off x="0" y="1981200"/>
            <a:ext cx="9144000" cy="53340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cs-CZ" sz="2800">
                <a:solidFill>
                  <a:schemeClr val="tx2"/>
                </a:solidFill>
              </a:rPr>
              <a:t> optimální regeneraci </a:t>
            </a:r>
            <a:r>
              <a:rPr lang="cs-CZ" sz="2800" b="0">
                <a:solidFill>
                  <a:schemeClr val="tx2"/>
                </a:solidFill>
              </a:rPr>
              <a:t>(vzhledem k objemu a intenzitě)</a:t>
            </a:r>
            <a:r>
              <a:rPr lang="cs-CZ" sz="4400" b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6312" name="Rectangle 56"/>
          <p:cNvSpPr>
            <a:spLocks noChangeArrowheads="1"/>
          </p:cNvSpPr>
          <p:nvPr/>
        </p:nvSpPr>
        <p:spPr bwMode="auto">
          <a:xfrm>
            <a:off x="6248400" y="3505200"/>
            <a:ext cx="381000" cy="25146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cs-CZ" b="0"/>
              <a:t>TRÉNINK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6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utoUpdateAnimBg="0"/>
      <p:bldP spid="96308" grpId="0" animBg="1" autoUpdateAnimBg="0"/>
      <p:bldP spid="96309" grpId="0" animBg="1" autoUpdateAnimBg="0"/>
      <p:bldP spid="96310" grpId="0" animBg="1" autoUpdateAnimBg="0"/>
      <p:bldP spid="96311" grpId="0" animBg="1" autoUpdateAnimBg="0"/>
      <p:bldP spid="96312" grpId="0" animBg="1" autoUpdateAnimBg="0"/>
      <p:bldP spid="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/>
          <p:nvPr/>
        </p:nvGraphicFramePr>
        <p:xfrm>
          <a:off x="1115616" y="1556792"/>
          <a:ext cx="7416824" cy="461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043608" y="54868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Průběh zotavení po intenzivním tréninku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pisek se šipkou doprava 5"/>
          <p:cNvSpPr/>
          <p:nvPr/>
        </p:nvSpPr>
        <p:spPr>
          <a:xfrm>
            <a:off x="5364088" y="2780928"/>
            <a:ext cx="3240360" cy="648072"/>
          </a:xfrm>
          <a:prstGeom prst="rightArrowCallou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Začátek dalšího intenzivního tréninku</a:t>
            </a:r>
            <a:endParaRPr lang="cs-CZ" sz="1400" b="1" dirty="0"/>
          </a:p>
        </p:txBody>
      </p:sp>
      <p:sp>
        <p:nvSpPr>
          <p:cNvPr id="7" name="Obdélník 6"/>
          <p:cNvSpPr/>
          <p:nvPr/>
        </p:nvSpPr>
        <p:spPr>
          <a:xfrm>
            <a:off x="5364088" y="1916832"/>
            <a:ext cx="1224136" cy="288032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 smtClean="0"/>
              <a:t>Superkompenzace</a:t>
            </a:r>
            <a:endParaRPr lang="cs-CZ" sz="105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236296" y="587727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cs-CZ" sz="1400" b="1" dirty="0" smtClean="0"/>
              <a:t>hod.</a:t>
            </a:r>
            <a:endParaRPr lang="cs-CZ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31" name="Elipsa 130"/>
          <p:cNvSpPr/>
          <p:nvPr/>
        </p:nvSpPr>
        <p:spPr>
          <a:xfrm>
            <a:off x="5868144" y="179103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47257 0.65116 " pathEditMode="relative" ptsTypes="AA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a 111"/>
          <p:cNvSpPr/>
          <p:nvPr/>
        </p:nvSpPr>
        <p:spPr>
          <a:xfrm>
            <a:off x="1547664" y="623731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TextovéPole 112"/>
          <p:cNvSpPr txBox="1"/>
          <p:nvPr/>
        </p:nvSpPr>
        <p:spPr>
          <a:xfrm>
            <a:off x="1763688" y="620688"/>
            <a:ext cx="49685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Optimální </a:t>
            </a:r>
            <a:r>
              <a:rPr lang="cs-CZ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</a:t>
            </a:r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tréninku a regenerace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56302 -0.677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-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PŘETÍŽENÍ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SYNDROM PŘETRÉNOVÁNÍ</a:t>
            </a:r>
          </a:p>
        </p:txBody>
      </p:sp>
      <p:pic>
        <p:nvPicPr>
          <p:cNvPr id="573442" name="Picture 2" descr="Výsledek obrázku pro p&amp;rcaron;etrénová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08920"/>
            <a:ext cx="7246643" cy="3376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a 111"/>
          <p:cNvSpPr/>
          <p:nvPr/>
        </p:nvSpPr>
        <p:spPr>
          <a:xfrm>
            <a:off x="1547664" y="623731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TextovéPole 112"/>
          <p:cNvSpPr txBox="1"/>
          <p:nvPr/>
        </p:nvSpPr>
        <p:spPr>
          <a:xfrm>
            <a:off x="2555776" y="2924944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Přetížení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35034 -0.425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a 111"/>
          <p:cNvSpPr/>
          <p:nvPr/>
        </p:nvSpPr>
        <p:spPr>
          <a:xfrm>
            <a:off x="4716016" y="335699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13" name="Elipsa 112"/>
          <p:cNvSpPr/>
          <p:nvPr/>
        </p:nvSpPr>
        <p:spPr>
          <a:xfrm>
            <a:off x="4283968" y="357301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115" name="Elipsa 114"/>
          <p:cNvSpPr/>
          <p:nvPr/>
        </p:nvSpPr>
        <p:spPr>
          <a:xfrm>
            <a:off x="3923928" y="378904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116" name="Elipsa 115"/>
          <p:cNvSpPr/>
          <p:nvPr/>
        </p:nvSpPr>
        <p:spPr>
          <a:xfrm>
            <a:off x="3635896" y="407707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117" name="Elipsa 116"/>
          <p:cNvSpPr/>
          <p:nvPr/>
        </p:nvSpPr>
        <p:spPr>
          <a:xfrm>
            <a:off x="3491880" y="436510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118" name="Elipsa 117"/>
          <p:cNvSpPr/>
          <p:nvPr/>
        </p:nvSpPr>
        <p:spPr>
          <a:xfrm>
            <a:off x="3419872" y="47251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19" name="TextovéPole 118"/>
          <p:cNvSpPr txBox="1"/>
          <p:nvPr/>
        </p:nvSpPr>
        <p:spPr>
          <a:xfrm>
            <a:off x="1403648" y="2492896"/>
            <a:ext cx="44644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 přetrénovaní (sympatický typ)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Elipsa 120"/>
          <p:cNvSpPr/>
          <p:nvPr/>
        </p:nvSpPr>
        <p:spPr>
          <a:xfrm>
            <a:off x="2771800" y="544522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7</a:t>
            </a:r>
            <a:endParaRPr lang="cs-CZ" dirty="0"/>
          </a:p>
        </p:txBody>
      </p:sp>
      <p:sp>
        <p:nvSpPr>
          <p:cNvPr id="122" name="Elipsa 121"/>
          <p:cNvSpPr/>
          <p:nvPr/>
        </p:nvSpPr>
        <p:spPr>
          <a:xfrm>
            <a:off x="2267744" y="551723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123" name="Elipsa 122"/>
          <p:cNvSpPr/>
          <p:nvPr/>
        </p:nvSpPr>
        <p:spPr>
          <a:xfrm>
            <a:off x="2483768" y="5301208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9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a 111"/>
          <p:cNvSpPr/>
          <p:nvPr/>
        </p:nvSpPr>
        <p:spPr>
          <a:xfrm>
            <a:off x="4716016" y="335699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13" name="Elipsa 112"/>
          <p:cNvSpPr/>
          <p:nvPr/>
        </p:nvSpPr>
        <p:spPr>
          <a:xfrm>
            <a:off x="4283968" y="357301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115" name="Elipsa 114"/>
          <p:cNvSpPr/>
          <p:nvPr/>
        </p:nvSpPr>
        <p:spPr>
          <a:xfrm>
            <a:off x="3923928" y="378904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116" name="Elipsa 115"/>
          <p:cNvSpPr/>
          <p:nvPr/>
        </p:nvSpPr>
        <p:spPr>
          <a:xfrm>
            <a:off x="3635896" y="407707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117" name="Elipsa 116"/>
          <p:cNvSpPr/>
          <p:nvPr/>
        </p:nvSpPr>
        <p:spPr>
          <a:xfrm>
            <a:off x="3491880" y="436510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118" name="Elipsa 117"/>
          <p:cNvSpPr/>
          <p:nvPr/>
        </p:nvSpPr>
        <p:spPr>
          <a:xfrm>
            <a:off x="3419872" y="47251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19" name="TextovéPole 118"/>
          <p:cNvSpPr txBox="1"/>
          <p:nvPr/>
        </p:nvSpPr>
        <p:spPr>
          <a:xfrm>
            <a:off x="1403648" y="2492896"/>
            <a:ext cx="44644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 přetrénovaní (vagový typ)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Elipsa 120"/>
          <p:cNvSpPr/>
          <p:nvPr/>
        </p:nvSpPr>
        <p:spPr>
          <a:xfrm>
            <a:off x="2915816" y="3861048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7</a:t>
            </a:r>
            <a:endParaRPr lang="cs-CZ" dirty="0"/>
          </a:p>
        </p:txBody>
      </p:sp>
      <p:sp>
        <p:nvSpPr>
          <p:cNvPr id="122" name="Elipsa 121"/>
          <p:cNvSpPr/>
          <p:nvPr/>
        </p:nvSpPr>
        <p:spPr>
          <a:xfrm>
            <a:off x="2555776" y="321297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123" name="Elipsa 122"/>
          <p:cNvSpPr/>
          <p:nvPr/>
        </p:nvSpPr>
        <p:spPr>
          <a:xfrm>
            <a:off x="2411760" y="198884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9</a:t>
            </a:r>
            <a:endParaRPr lang="cs-CZ" dirty="0"/>
          </a:p>
        </p:txBody>
      </p:sp>
      <p:sp>
        <p:nvSpPr>
          <p:cNvPr id="120" name="Elipsa 119"/>
          <p:cNvSpPr/>
          <p:nvPr/>
        </p:nvSpPr>
        <p:spPr>
          <a:xfrm>
            <a:off x="2267744" y="148478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  <p:sp>
        <p:nvSpPr>
          <p:cNvPr id="124" name="Elipsa 123"/>
          <p:cNvSpPr/>
          <p:nvPr/>
        </p:nvSpPr>
        <p:spPr>
          <a:xfrm>
            <a:off x="2339752" y="119675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  <p:sp>
        <p:nvSpPr>
          <p:cNvPr id="125" name="Elipsa 124"/>
          <p:cNvSpPr/>
          <p:nvPr/>
        </p:nvSpPr>
        <p:spPr>
          <a:xfrm>
            <a:off x="1907704" y="11247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1" grpId="0" animBg="1"/>
      <p:bldP spid="122" grpId="0" animBg="1"/>
      <p:bldP spid="123" grpId="0" animBg="1"/>
      <p:bldP spid="120" grpId="0" animBg="1"/>
      <p:bldP spid="124" grpId="0" animBg="1"/>
      <p:bldP spid="1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4963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sz="2000" b="1" dirty="0" smtClean="0"/>
              <a:t>Aktivita </a:t>
            </a:r>
            <a:r>
              <a:rPr lang="cs-CZ" sz="2000" b="1" dirty="0"/>
              <a:t>ANS klesá </a:t>
            </a:r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  <a:buFontTx/>
              <a:buChar char="•"/>
            </a:pPr>
            <a:r>
              <a:rPr lang="cs-CZ" sz="2000" b="1" dirty="0"/>
              <a:t> s </a:t>
            </a:r>
            <a:r>
              <a:rPr lang="cs-CZ" sz="2000" b="1" dirty="0" smtClean="0"/>
              <a:t>věkem </a:t>
            </a:r>
            <a:endParaRPr lang="cs-CZ" sz="2000" b="1" dirty="0"/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  <a:buFontTx/>
              <a:buChar char="•"/>
            </a:pPr>
            <a:r>
              <a:rPr lang="cs-CZ" sz="2000" b="1" dirty="0"/>
              <a:t> při zhoršení zdravotního </a:t>
            </a:r>
            <a:r>
              <a:rPr lang="cs-CZ" sz="2000" b="1" dirty="0" smtClean="0"/>
              <a:t>stavu</a:t>
            </a:r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  <a:buFontTx/>
              <a:buChar char="•"/>
            </a:pPr>
            <a:r>
              <a:rPr lang="cs-CZ" sz="2000" b="1" dirty="0" smtClean="0"/>
              <a:t>při chronickém psychickém stresu</a:t>
            </a:r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endParaRPr lang="cs-CZ" sz="2000" b="1" dirty="0" smtClean="0"/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r>
              <a:rPr lang="cs-CZ" sz="2000" b="1" dirty="0" smtClean="0"/>
              <a:t>Aktivita ANS při fyzické zátěži klesá, po jejím skončení stoupá</a:t>
            </a:r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r>
              <a:rPr lang="cs-CZ" sz="2000" b="1" dirty="0" smtClean="0"/>
              <a:t>v závislosti na</a:t>
            </a:r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  <a:buFont typeface="Arial" pitchFamily="34" charset="0"/>
              <a:buChar char="•"/>
            </a:pPr>
            <a:r>
              <a:rPr lang="cs-CZ" sz="2000" b="1" dirty="0" smtClean="0"/>
              <a:t> relativní intenzitě zatížení</a:t>
            </a:r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</a:pPr>
            <a:r>
              <a:rPr lang="cs-CZ" sz="2000" dirty="0" smtClean="0"/>
              <a:t>  (čím vyšší intenzita,tím větší pokles a tím pomalejší návrat)</a:t>
            </a:r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  <a:buFont typeface="Arial" pitchFamily="34" charset="0"/>
              <a:buChar char="•"/>
            </a:pPr>
            <a:r>
              <a:rPr lang="cs-CZ" sz="2000" b="1" dirty="0" smtClean="0"/>
              <a:t> tělesné zdatnosti </a:t>
            </a:r>
          </a:p>
          <a:p>
            <a:pPr>
              <a:lnSpc>
                <a:spcPct val="130000"/>
              </a:lnSpc>
              <a:buClr>
                <a:srgbClr val="FF0000"/>
              </a:buClr>
              <a:buSzPct val="135000"/>
            </a:pPr>
            <a:r>
              <a:rPr lang="cs-CZ" sz="2000" dirty="0" smtClean="0"/>
              <a:t>  (čím vyšší zdatnost, tím menší pokles a tím rychlejší návrat)</a:t>
            </a:r>
          </a:p>
          <a:p>
            <a:pPr algn="ctr">
              <a:lnSpc>
                <a:spcPct val="130000"/>
              </a:lnSpc>
              <a:buClr>
                <a:srgbClr val="FF0000"/>
              </a:buClr>
              <a:buSzPct val="135000"/>
            </a:pPr>
            <a:endParaRPr 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908720"/>
            <a:ext cx="8352928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TĚŽKÁ FORMA (vagová) 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cs-CZ" sz="2000" b="1" dirty="0" smtClean="0"/>
              <a:t>přetrvávající ↓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sportovní výkonnosti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cs-CZ" sz="2000" b="1" dirty="0" smtClean="0"/>
              <a:t>velká únava, apatie, změněná nálada, snížená </a:t>
            </a:r>
            <a:r>
              <a:rPr lang="cs-CZ" sz="2000" b="1" dirty="0" err="1" smtClean="0"/>
              <a:t>motivovatelnost</a:t>
            </a:r>
            <a:endParaRPr lang="cs-CZ" sz="2000" b="1" dirty="0" smtClean="0"/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cs-CZ" sz="2000" b="1" dirty="0" smtClean="0"/>
              <a:t>snížená obranyschopnost proti infekci 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cs-CZ" sz="2000" b="1" dirty="0" smtClean="0"/>
              <a:t>postižení reprodukčních funkcí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cs-CZ" sz="2000" b="1" dirty="0" smtClean="0"/>
              <a:t>pocit vyhoření (vyhasnutí)</a:t>
            </a:r>
          </a:p>
          <a:p>
            <a:pPr marL="357188" marR="0" lvl="1" indent="15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 PŘETRÉNOVÁNÍ</a:t>
            </a:r>
            <a:endParaRPr lang="cs-CZ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C:\Dokumenty\7\00\CLIPART\Society\Household\FIREPLC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005124"/>
            <a:ext cx="3488035" cy="369418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58235" y="5085184"/>
            <a:ext cx="914399" cy="7920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56895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Aminokyselinová dysbalance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sz="2000" b="1" dirty="0" smtClean="0"/>
              <a:t>(v krvi ↑ tryptofanu, ↓ větvených aminokyselin)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sz="2000" b="1" dirty="0" smtClean="0"/>
              <a:t>v mozku ↑  tryptofanu a </a:t>
            </a: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serotonin = únava</a:t>
            </a:r>
          </a:p>
          <a:p>
            <a:pPr algn="ctr">
              <a:buFontTx/>
              <a:buNone/>
            </a:pPr>
            <a:r>
              <a:rPr lang="cs-CZ" sz="2000" b="1" dirty="0" smtClean="0"/>
              <a:t>Zpočátku trvalá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stimulace osy HHN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cs-CZ" sz="2000" b="1" dirty="0" smtClean="0"/>
              <a:t>↑ produkce CRH → ↑ produkce ACTH → ↑ produkce kortizolu (v klidu)</a:t>
            </a:r>
          </a:p>
          <a:p>
            <a:pPr algn="ctr">
              <a:buFontTx/>
              <a:buNone/>
            </a:pPr>
            <a:r>
              <a:rPr lang="cs-CZ" sz="2000" b="1" dirty="0" smtClean="0"/>
              <a:t>Později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vyčerpání produkce osy HHN 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cs-CZ" sz="2000" b="1" dirty="0" smtClean="0"/>
              <a:t>↓ maximální produkce CRH, ACTH a kortizolu</a:t>
            </a:r>
          </a:p>
          <a:p>
            <a:pPr algn="ctr">
              <a:buFontTx/>
              <a:buNone/>
            </a:pPr>
            <a:r>
              <a:rPr lang="cs-CZ" sz="2000" b="1" dirty="0" smtClean="0"/>
              <a:t>u rozvinutého syndromu ↓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kortizolu v klidu 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růstový hormon </a:t>
            </a:r>
            <a:r>
              <a:rPr lang="cs-CZ" sz="2000" b="1" dirty="0" smtClean="0"/>
              <a:t>↑ v klidu, ↓ maximální produkce</a:t>
            </a:r>
          </a:p>
          <a:p>
            <a:pPr lvl="1" algn="ctr"/>
            <a:r>
              <a:rPr lang="cs-CZ" sz="2000" b="1" dirty="0" smtClean="0"/>
              <a:t>Později ↓ produkce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TSH a T3 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ct val="90000"/>
              </a:lnSpc>
            </a:pPr>
            <a:r>
              <a:rPr lang="cs-CZ" sz="2000" b="1" dirty="0" smtClean="0"/>
              <a:t>↓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testosteron/kortizol</a:t>
            </a:r>
            <a:r>
              <a:rPr lang="cs-CZ" sz="2000" b="1" dirty="0" smtClean="0"/>
              <a:t> při maximální zátěži  </a:t>
            </a:r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↓ noční produkce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katecholaminů</a:t>
            </a:r>
            <a:r>
              <a:rPr lang="cs-CZ" sz="2000" b="1" dirty="0" smtClean="0"/>
              <a:t>, ↓ adrenalinu při maximální práci, ↓ noradrenalinu při submaximální práci, ↑ katecholaminy/kortizol </a:t>
            </a:r>
          </a:p>
          <a:p>
            <a:pPr algn="ctr">
              <a:lnSpc>
                <a:spcPct val="130000"/>
              </a:lnSpc>
            </a:pPr>
            <a:r>
              <a:rPr lang="cs-CZ" sz="2000" b="1" dirty="0" smtClean="0"/>
              <a:t>Plasma: ↑ močové kyseliny a ↑ kreatin-kinázy </a:t>
            </a:r>
          </a:p>
          <a:p>
            <a:pPr algn="ctr">
              <a:lnSpc>
                <a:spcPct val="90000"/>
              </a:lnSpc>
            </a:pPr>
            <a:r>
              <a:rPr lang="cs-CZ" sz="2000" b="1" dirty="0" smtClean="0"/>
              <a:t> ↓ svalových a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jaterních zásob glykogenu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000" b="1" dirty="0" smtClean="0"/>
              <a:t>↓ dráždivosti svalů</a:t>
            </a:r>
          </a:p>
          <a:p>
            <a:pPr algn="ctr"/>
            <a:r>
              <a:rPr lang="cs-CZ" sz="2000" b="1" dirty="0" smtClean="0"/>
              <a:t>zhoršení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imunologických funkcí</a:t>
            </a:r>
            <a:endParaRPr lang="cs-CZ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endParaRPr lang="cs-CZ" sz="2000" b="1" dirty="0" smtClean="0"/>
          </a:p>
          <a:p>
            <a:pPr lvl="1"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cxnSp>
        <p:nvCxnSpPr>
          <p:cNvPr id="111" name="Přímá spojovací čára 110"/>
          <p:cNvCxnSpPr>
            <a:endCxn id="5215" idx="1"/>
          </p:cNvCxnSpPr>
          <p:nvPr/>
        </p:nvCxnSpPr>
        <p:spPr>
          <a:xfrm flipV="1">
            <a:off x="4572000" y="1905000"/>
            <a:ext cx="1828800" cy="118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čára 113"/>
          <p:cNvCxnSpPr/>
          <p:nvPr/>
        </p:nvCxnSpPr>
        <p:spPr>
          <a:xfrm>
            <a:off x="5967046" y="1313874"/>
            <a:ext cx="0" cy="2088232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a 111"/>
          <p:cNvSpPr/>
          <p:nvPr/>
        </p:nvSpPr>
        <p:spPr>
          <a:xfrm>
            <a:off x="5868144" y="177281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17" name="Elipsa 116"/>
          <p:cNvSpPr/>
          <p:nvPr/>
        </p:nvSpPr>
        <p:spPr>
          <a:xfrm>
            <a:off x="2339752" y="6021288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9</a:t>
            </a:r>
            <a:endParaRPr lang="cs-CZ" dirty="0"/>
          </a:p>
        </p:txBody>
      </p:sp>
      <p:sp>
        <p:nvSpPr>
          <p:cNvPr id="118" name="Elipsa 117"/>
          <p:cNvSpPr/>
          <p:nvPr/>
        </p:nvSpPr>
        <p:spPr>
          <a:xfrm>
            <a:off x="2267744" y="620688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  <p:sp>
        <p:nvSpPr>
          <p:cNvPr id="119" name="TextovéPole 118"/>
          <p:cNvSpPr txBox="1"/>
          <p:nvPr/>
        </p:nvSpPr>
        <p:spPr>
          <a:xfrm>
            <a:off x="2699792" y="764704"/>
            <a:ext cx="39604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Důsledek opakovaného tréninkového přetížení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1" name="Přímá spojovací šipka 120"/>
          <p:cNvCxnSpPr>
            <a:stCxn id="112" idx="3"/>
          </p:cNvCxnSpPr>
          <p:nvPr/>
        </p:nvCxnSpPr>
        <p:spPr>
          <a:xfrm flipH="1" flipV="1">
            <a:off x="2555776" y="764704"/>
            <a:ext cx="3344004" cy="1192500"/>
          </a:xfrm>
          <a:prstGeom prst="straightConnector1">
            <a:avLst/>
          </a:prstGeom>
          <a:ln w="12700">
            <a:solidFill>
              <a:srgbClr val="C0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H="1">
            <a:off x="2555776" y="1988840"/>
            <a:ext cx="3312368" cy="4032448"/>
          </a:xfrm>
          <a:prstGeom prst="straightConnector1">
            <a:avLst/>
          </a:prstGeom>
          <a:ln w="12700">
            <a:solidFill>
              <a:srgbClr val="C0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18" name="TextovéPole 117"/>
          <p:cNvSpPr txBox="1"/>
          <p:nvPr/>
        </p:nvSpPr>
        <p:spPr>
          <a:xfrm>
            <a:off x="1547664" y="476672"/>
            <a:ext cx="4824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Manipulace s tréninkovou intenzitou a kvalitou regenerace umožňuje optimalizovat aktivitu ANS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6300192" y="191683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Redukce intenzity </a:t>
            </a:r>
          </a:p>
          <a:p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zkvalitnění regenerace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4" name="Přímá spojovací šipka 113"/>
          <p:cNvCxnSpPr/>
          <p:nvPr/>
        </p:nvCxnSpPr>
        <p:spPr>
          <a:xfrm flipV="1">
            <a:off x="1547664" y="404664"/>
            <a:ext cx="6048672" cy="60486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ovací šipka 111"/>
          <p:cNvCxnSpPr/>
          <p:nvPr/>
        </p:nvCxnSpPr>
        <p:spPr>
          <a:xfrm flipV="1">
            <a:off x="7623230" y="413629"/>
            <a:ext cx="0" cy="6048672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ovací šipka 115"/>
          <p:cNvCxnSpPr/>
          <p:nvPr/>
        </p:nvCxnSpPr>
        <p:spPr>
          <a:xfrm>
            <a:off x="1475656" y="377770"/>
            <a:ext cx="6120680" cy="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18" name="TextovéPole 117"/>
          <p:cNvSpPr txBox="1"/>
          <p:nvPr/>
        </p:nvSpPr>
        <p:spPr>
          <a:xfrm>
            <a:off x="1547664" y="476672"/>
            <a:ext cx="4824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Manipulace s tréninkovou intenzitou a kvalitou regenerace umožňuje optimalizovat aktivitu ANS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6300192" y="191683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Zvýšení intenzity </a:t>
            </a:r>
          </a:p>
          <a:p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adekvátního zlepšení regenerace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1" name="Přímá spojovací šipka 110"/>
          <p:cNvCxnSpPr/>
          <p:nvPr/>
        </p:nvCxnSpPr>
        <p:spPr>
          <a:xfrm flipH="1">
            <a:off x="1475656" y="476672"/>
            <a:ext cx="6048672" cy="60486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ovací šipka 111"/>
          <p:cNvCxnSpPr/>
          <p:nvPr/>
        </p:nvCxnSpPr>
        <p:spPr>
          <a:xfrm>
            <a:off x="7632485" y="404664"/>
            <a:ext cx="0" cy="6048673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Přímá spojovací šipka 112"/>
          <p:cNvCxnSpPr/>
          <p:nvPr/>
        </p:nvCxnSpPr>
        <p:spPr>
          <a:xfrm flipH="1">
            <a:off x="1484620" y="395699"/>
            <a:ext cx="6120680" cy="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11" name="Elipsa 110"/>
          <p:cNvSpPr/>
          <p:nvPr/>
        </p:nvSpPr>
        <p:spPr>
          <a:xfrm>
            <a:off x="5436096" y="249289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12" name="Elipsa 111"/>
          <p:cNvSpPr/>
          <p:nvPr/>
        </p:nvSpPr>
        <p:spPr>
          <a:xfrm>
            <a:off x="5868144" y="227687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113" name="Elipsa 112"/>
          <p:cNvSpPr/>
          <p:nvPr/>
        </p:nvSpPr>
        <p:spPr>
          <a:xfrm>
            <a:off x="6084168" y="256490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114" name="Elipsa 113"/>
          <p:cNvSpPr/>
          <p:nvPr/>
        </p:nvSpPr>
        <p:spPr>
          <a:xfrm>
            <a:off x="5580112" y="29249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115" name="Elipsa 114"/>
          <p:cNvSpPr/>
          <p:nvPr/>
        </p:nvSpPr>
        <p:spPr>
          <a:xfrm>
            <a:off x="5868144" y="2780928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116" name="Elipsa 115"/>
          <p:cNvSpPr/>
          <p:nvPr/>
        </p:nvSpPr>
        <p:spPr>
          <a:xfrm>
            <a:off x="3995936" y="393305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17" name="Elipsa 116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7</a:t>
            </a:r>
            <a:endParaRPr lang="cs-CZ" dirty="0"/>
          </a:p>
        </p:txBody>
      </p:sp>
      <p:sp>
        <p:nvSpPr>
          <p:cNvPr id="118" name="Elipsa 117"/>
          <p:cNvSpPr/>
          <p:nvPr/>
        </p:nvSpPr>
        <p:spPr>
          <a:xfrm>
            <a:off x="5220072" y="342900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119" name="Elipsa 118"/>
          <p:cNvSpPr/>
          <p:nvPr/>
        </p:nvSpPr>
        <p:spPr>
          <a:xfrm>
            <a:off x="5868144" y="306896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9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HRV A JEJÍ VYUŽITÍ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OPTIMALIZACI TRÉNINKU</a:t>
            </a:r>
          </a:p>
        </p:txBody>
      </p:sp>
      <p:pic>
        <p:nvPicPr>
          <p:cNvPr id="576514" name="Picture 2" descr="Výsledek obrázku pro spektrální analýza variability srde&amp;ccaron;ní frekvence a s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5600700" cy="522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066800" y="2590800"/>
            <a:ext cx="609600" cy="3657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2133600" y="2209800"/>
            <a:ext cx="609600" cy="4038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3200400" y="2895600"/>
            <a:ext cx="6096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4419600" y="2590800"/>
            <a:ext cx="609600" cy="3657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5715000" y="1143000"/>
            <a:ext cx="6096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228600" y="12192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Funkční věk ANS</a:t>
            </a:r>
            <a:endParaRPr lang="cs-CZ" sz="2400"/>
          </a:p>
        </p:txBody>
      </p:sp>
      <p:sp>
        <p:nvSpPr>
          <p:cNvPr id="167946" name="Line 10"/>
          <p:cNvSpPr>
            <a:spLocks noChangeShapeType="1"/>
          </p:cNvSpPr>
          <p:nvPr/>
        </p:nvSpPr>
        <p:spPr bwMode="auto">
          <a:xfrm>
            <a:off x="609600" y="2667000"/>
            <a:ext cx="74676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7948" name="Rectangle 12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9900"/>
                </a:solidFill>
              </a:rPr>
              <a:t>x</a:t>
            </a:r>
            <a:endParaRPr lang="cs-CZ" sz="2400">
              <a:solidFill>
                <a:srgbClr val="FF99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CC"/>
                </a:solidFill>
              </a:rPr>
              <a:t>+SD</a:t>
            </a:r>
            <a:endParaRPr lang="cs-CZ" sz="2400" b="1">
              <a:solidFill>
                <a:srgbClr val="FFFFCC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CC"/>
                </a:solidFill>
              </a:rPr>
              <a:t>-SD</a:t>
            </a:r>
          </a:p>
        </p:txBody>
      </p:sp>
      <p:sp>
        <p:nvSpPr>
          <p:cNvPr id="167951" name="AutoShape 15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>
              <a:solidFill>
                <a:srgbClr val="FFFFCC"/>
              </a:solidFill>
            </a:endParaRPr>
          </a:p>
        </p:txBody>
      </p:sp>
      <p:sp>
        <p:nvSpPr>
          <p:cNvPr id="167952" name="Rectangle 16"/>
          <p:cNvSpPr>
            <a:spLocks noChangeArrowheads="1"/>
          </p:cNvSpPr>
          <p:nvPr/>
        </p:nvSpPr>
        <p:spPr bwMode="auto">
          <a:xfrm>
            <a:off x="23622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600" b="1">
                <a:solidFill>
                  <a:srgbClr val="FFFF00"/>
                </a:solidFill>
              </a:rPr>
              <a:t>PRVNÍ FÁZE</a:t>
            </a:r>
            <a:r>
              <a:rPr lang="cs-CZ" sz="3200" b="1">
                <a:solidFill>
                  <a:srgbClr val="FFFF00"/>
                </a:solidFill>
              </a:rPr>
              <a:t> (4 - 10 TRÉNINKŮ)</a:t>
            </a:r>
            <a:endParaRPr lang="cs-CZ" sz="3200" b="1">
              <a:solidFill>
                <a:schemeClr val="tx2"/>
              </a:solidFill>
            </a:endParaRPr>
          </a:p>
        </p:txBody>
      </p:sp>
      <p:sp>
        <p:nvSpPr>
          <p:cNvPr id="167953" name="Rectangle 17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67954" name="Rectangle 18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67955" name="Rectangle 19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67956" name="Rectangle 20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67957" name="Rectangle 21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2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nimBg="1"/>
      <p:bldP spid="167940" grpId="0" animBg="1"/>
      <p:bldP spid="167941" grpId="0" animBg="1"/>
      <p:bldP spid="167942" grpId="0" animBg="1"/>
      <p:bldP spid="167943" grpId="0" animBg="1"/>
      <p:bldP spid="167946" grpId="0" animBg="1"/>
      <p:bldP spid="167947" grpId="0" animBg="1"/>
      <p:bldP spid="167948" grpId="0" autoUpdateAnimBg="0"/>
      <p:bldP spid="167949" grpId="0" autoUpdateAnimBg="0"/>
      <p:bldP spid="167950" grpId="0" autoUpdateAnimBg="0"/>
      <p:bldP spid="167951" grpId="0" animBg="1" autoUpdateAnimBg="0"/>
      <p:bldP spid="167952" grpId="0" autoUpdateAnimBg="0"/>
      <p:bldP spid="167953" grpId="0" autoUpdateAnimBg="0"/>
      <p:bldP spid="167954" grpId="0" autoUpdateAnimBg="0"/>
      <p:bldP spid="167955" grpId="0" autoUpdateAnimBg="0"/>
      <p:bldP spid="167956" grpId="0" autoUpdateAnimBg="0"/>
      <p:bldP spid="16795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8963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9900"/>
                </a:solidFill>
              </a:rPr>
              <a:t>x</a:t>
            </a:r>
            <a:endParaRPr lang="cs-CZ" sz="2400">
              <a:solidFill>
                <a:srgbClr val="FF9900"/>
              </a:solidFill>
            </a:endParaRP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CC"/>
                </a:solidFill>
              </a:rPr>
              <a:t>+SD</a:t>
            </a:r>
            <a:endParaRPr lang="cs-CZ" sz="2400" b="1">
              <a:solidFill>
                <a:srgbClr val="FFFFCC"/>
              </a:solidFill>
            </a:endParaRPr>
          </a:p>
        </p:txBody>
      </p:sp>
      <p:sp>
        <p:nvSpPr>
          <p:cNvPr id="168968" name="Rectangle 8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CC"/>
                </a:solidFill>
              </a:rPr>
              <a:t>-SD</a:t>
            </a:r>
          </a:p>
        </p:txBody>
      </p:sp>
      <p:sp>
        <p:nvSpPr>
          <p:cNvPr id="168969" name="AutoShape 9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23622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600" b="1">
                <a:solidFill>
                  <a:srgbClr val="FFFF00"/>
                </a:solidFill>
              </a:rPr>
              <a:t>PRVNÍ FÁZE</a:t>
            </a:r>
            <a:r>
              <a:rPr lang="cs-CZ" sz="3200" b="1">
                <a:solidFill>
                  <a:srgbClr val="FFFF00"/>
                </a:solidFill>
              </a:rPr>
              <a:t> (4 - 10 TRÉNINKŮ)</a:t>
            </a:r>
          </a:p>
        </p:txBody>
      </p:sp>
      <p:sp>
        <p:nvSpPr>
          <p:cNvPr id="168971" name="Rectangle 11"/>
          <p:cNvSpPr>
            <a:spLocks noChangeArrowheads="1"/>
          </p:cNvSpPr>
          <p:nvPr/>
        </p:nvSpPr>
        <p:spPr bwMode="auto">
          <a:xfrm>
            <a:off x="990600" y="22860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1">
                <a:solidFill>
                  <a:srgbClr val="FFFF00"/>
                </a:solidFill>
              </a:rPr>
              <a:t>PÁSMO OPTIMÁLNÍHO TRÉNINKU</a:t>
            </a:r>
            <a:endParaRPr lang="cs-CZ" sz="2400">
              <a:solidFill>
                <a:srgbClr val="FFFF00"/>
              </a:solidFill>
            </a:endParaRP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228600" y="5334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Funkční věk ANS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87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9900"/>
                </a:solidFill>
              </a:rPr>
              <a:t>x</a:t>
            </a:r>
            <a:endParaRPr lang="cs-CZ" sz="2400">
              <a:solidFill>
                <a:srgbClr val="FF9900"/>
              </a:solidFill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CC"/>
                </a:solidFill>
              </a:rPr>
              <a:t>+SD</a:t>
            </a:r>
            <a:endParaRPr lang="cs-CZ" sz="2400" b="1">
              <a:solidFill>
                <a:srgbClr val="FFFFCC"/>
              </a:solidFill>
            </a:endParaRP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CC"/>
                </a:solidFill>
              </a:rPr>
              <a:t>-SD</a:t>
            </a:r>
          </a:p>
        </p:txBody>
      </p:sp>
      <p:sp>
        <p:nvSpPr>
          <p:cNvPr id="169993" name="AutoShape 9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23622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600" b="1">
                <a:solidFill>
                  <a:srgbClr val="FFFF00"/>
                </a:solidFill>
              </a:rPr>
              <a:t>DRUHÁ FÁZE</a:t>
            </a:r>
            <a:endParaRPr lang="cs-CZ" sz="3200" b="1">
              <a:solidFill>
                <a:srgbClr val="FFFF00"/>
              </a:solidFill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1066800" y="2209800"/>
            <a:ext cx="609600" cy="4038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2057400" y="2438400"/>
            <a:ext cx="6096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3200400" y="2971800"/>
            <a:ext cx="6096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98" name="Rectangle 14"/>
          <p:cNvSpPr>
            <a:spLocks noChangeArrowheads="1"/>
          </p:cNvSpPr>
          <p:nvPr/>
        </p:nvSpPr>
        <p:spPr bwMode="auto">
          <a:xfrm>
            <a:off x="4495800" y="3124200"/>
            <a:ext cx="609600" cy="3124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9999" name="Rectangle 15"/>
          <p:cNvSpPr>
            <a:spLocks noChangeArrowheads="1"/>
          </p:cNvSpPr>
          <p:nvPr/>
        </p:nvSpPr>
        <p:spPr bwMode="auto">
          <a:xfrm>
            <a:off x="5715000" y="2438400"/>
            <a:ext cx="6096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0000" name="Rectangle 16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70001" name="Rectangle 17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70002" name="Rectangle 18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rgbClr val="FFFF00"/>
                </a:solidFill>
              </a:rPr>
              <a:t>8</a:t>
            </a:r>
            <a:endParaRPr lang="cs-CZ" sz="2400">
              <a:solidFill>
                <a:schemeClr val="tx2"/>
              </a:solidFill>
            </a:endParaRPr>
          </a:p>
        </p:txBody>
      </p:sp>
      <p:sp>
        <p:nvSpPr>
          <p:cNvPr id="170003" name="Rectangle 19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rgbClr val="FFFF00"/>
                </a:solidFill>
              </a:rPr>
              <a:t>9</a:t>
            </a:r>
            <a:endParaRPr lang="cs-CZ" sz="2400">
              <a:solidFill>
                <a:schemeClr val="tx2"/>
              </a:solidFill>
            </a:endParaRPr>
          </a:p>
        </p:txBody>
      </p:sp>
      <p:sp>
        <p:nvSpPr>
          <p:cNvPr id="170004" name="Rectangle 20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rgbClr val="FFFF00"/>
                </a:solidFill>
              </a:rPr>
              <a:t>10</a:t>
            </a:r>
            <a:endParaRPr lang="cs-CZ" sz="2400">
              <a:solidFill>
                <a:schemeClr val="tx2"/>
              </a:solidFill>
            </a:endParaRPr>
          </a:p>
        </p:txBody>
      </p:sp>
      <p:sp>
        <p:nvSpPr>
          <p:cNvPr id="170005" name="Rectangle 21"/>
          <p:cNvSpPr>
            <a:spLocks noChangeArrowheads="1"/>
          </p:cNvSpPr>
          <p:nvPr/>
        </p:nvSpPr>
        <p:spPr bwMode="auto">
          <a:xfrm>
            <a:off x="228600" y="3810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Funkční věk ANS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9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5" grpId="0" animBg="1"/>
      <p:bldP spid="169996" grpId="0" animBg="1"/>
      <p:bldP spid="169997" grpId="0" animBg="1"/>
      <p:bldP spid="169998" grpId="0" animBg="1"/>
      <p:bldP spid="169999" grpId="0" animBg="1"/>
      <p:bldP spid="170000" grpId="0" autoUpdateAnimBg="0"/>
      <p:bldP spid="170001" grpId="0" autoUpdateAnimBg="0"/>
      <p:bldP spid="170002" grpId="0" autoUpdateAnimBg="0"/>
      <p:bldP spid="170003" grpId="0" autoUpdateAnimBg="0"/>
      <p:bldP spid="17000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Aktivita ANS pod výrazným vlivem dědičnosti,</a:t>
            </a:r>
          </a:p>
          <a:p>
            <a:pPr algn="ctr"/>
            <a:r>
              <a:rPr lang="cs-CZ" b="1" dirty="0" smtClean="0"/>
              <a:t>která vysvětluje podstatnou část variací aktivity ANS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Hledání jedinců s přirozeně vysokou aktivitou ANS</a:t>
            </a:r>
          </a:p>
          <a:p>
            <a:pPr algn="ctr"/>
            <a:r>
              <a:rPr lang="cs-CZ" b="1" dirty="0" smtClean="0"/>
              <a:t>=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 efektivní využití vysoké funkční kapacity jednotlivých systémů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 efektivní využití limitujících předpokladů (dispozic, schopností)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 vysoký stupeň adaptability organismu na fyzický a psychický stres</a:t>
            </a:r>
          </a:p>
          <a:p>
            <a:endParaRPr lang="cs-CZ" dirty="0" smtClean="0"/>
          </a:p>
        </p:txBody>
      </p:sp>
      <p:pic>
        <p:nvPicPr>
          <p:cNvPr id="48130" name="Picture 2" descr="http://img.docstoccdn.com/thumb/orig/1117760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96952"/>
            <a:ext cx="4706429" cy="352839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11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9900"/>
                </a:solidFill>
              </a:rPr>
              <a:t>x</a:t>
            </a:r>
            <a:endParaRPr lang="cs-CZ" sz="2400">
              <a:solidFill>
                <a:srgbClr val="FF9900"/>
              </a:solidFill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-SD</a:t>
            </a:r>
          </a:p>
        </p:txBody>
      </p:sp>
      <p:sp>
        <p:nvSpPr>
          <p:cNvPr id="171017" name="AutoShape 9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23622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600" b="1">
                <a:solidFill>
                  <a:srgbClr val="FFFF00"/>
                </a:solidFill>
              </a:rPr>
              <a:t>DRUHÁ FÁZE</a:t>
            </a:r>
            <a:endParaRPr lang="cs-CZ" sz="3200" b="1">
              <a:solidFill>
                <a:srgbClr val="FFFF00"/>
              </a:solidFill>
            </a:endParaRPr>
          </a:p>
        </p:txBody>
      </p:sp>
      <p:sp>
        <p:nvSpPr>
          <p:cNvPr id="171019" name="Rectangle 11"/>
          <p:cNvSpPr>
            <a:spLocks noChangeArrowheads="1"/>
          </p:cNvSpPr>
          <p:nvPr/>
        </p:nvSpPr>
        <p:spPr bwMode="auto">
          <a:xfrm>
            <a:off x="1066800" y="2209800"/>
            <a:ext cx="609600" cy="403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2057400" y="2438400"/>
            <a:ext cx="6096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3200400" y="2971800"/>
            <a:ext cx="6096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4495800" y="3124200"/>
            <a:ext cx="609600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5715000" y="2438400"/>
            <a:ext cx="6096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1025" name="Rectangle 17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7</a:t>
            </a:r>
            <a:endParaRPr lang="cs-CZ" sz="2400"/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71027" name="Rectangle 19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914400" y="1143000"/>
            <a:ext cx="8229600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rgbClr val="FFFFFF"/>
                </a:solidFill>
              </a:rPr>
              <a:t>ZACHOVÁNÍ PLÁNOVANÉHO TRÉNINKU</a:t>
            </a:r>
            <a:endParaRPr lang="cs-CZ" sz="2400">
              <a:solidFill>
                <a:srgbClr val="FF99FF"/>
              </a:solidFill>
            </a:endParaRPr>
          </a:p>
        </p:txBody>
      </p:sp>
      <p:sp>
        <p:nvSpPr>
          <p:cNvPr id="171030" name="Rectangle 22"/>
          <p:cNvSpPr>
            <a:spLocks noChangeArrowheads="1"/>
          </p:cNvSpPr>
          <p:nvPr/>
        </p:nvSpPr>
        <p:spPr bwMode="auto">
          <a:xfrm>
            <a:off x="1066800" y="4267200"/>
            <a:ext cx="52578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TRÉNINK JE OPTIMÁLNÍ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228600" y="4572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Funkční věk ANS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animBg="1" autoUpdateAnimBg="0"/>
      <p:bldP spid="171030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35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bg2"/>
                </a:solidFill>
              </a:rPr>
              <a:t>x</a:t>
            </a:r>
            <a:endParaRPr lang="cs-CZ" sz="2400">
              <a:solidFill>
                <a:schemeClr val="bg2"/>
              </a:solidFill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-SD</a:t>
            </a:r>
          </a:p>
        </p:txBody>
      </p:sp>
      <p:sp>
        <p:nvSpPr>
          <p:cNvPr id="172040" name="AutoShape 8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1066800" y="457200"/>
            <a:ext cx="609600" cy="579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2057400" y="533400"/>
            <a:ext cx="609600" cy="571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3200400" y="1066800"/>
            <a:ext cx="609600" cy="518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4495800" y="1752600"/>
            <a:ext cx="609600" cy="449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5715000" y="2438400"/>
            <a:ext cx="6096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7</a:t>
            </a:r>
            <a:endParaRPr lang="cs-CZ" sz="2400"/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72049" name="Rectangle 17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72051" name="Rectangle 19"/>
          <p:cNvSpPr>
            <a:spLocks noChangeArrowheads="1"/>
          </p:cNvSpPr>
          <p:nvPr/>
        </p:nvSpPr>
        <p:spPr bwMode="auto">
          <a:xfrm>
            <a:off x="609600" y="685800"/>
            <a:ext cx="7010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52" name="Rectangle 20"/>
          <p:cNvSpPr>
            <a:spLocks noChangeArrowheads="1"/>
          </p:cNvSpPr>
          <p:nvPr/>
        </p:nvSpPr>
        <p:spPr bwMode="auto">
          <a:xfrm>
            <a:off x="7848600" y="457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1066800" y="457200"/>
            <a:ext cx="609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2054" name="Rectangle 22"/>
          <p:cNvSpPr>
            <a:spLocks noChangeArrowheads="1"/>
          </p:cNvSpPr>
          <p:nvPr/>
        </p:nvSpPr>
        <p:spPr bwMode="auto">
          <a:xfrm>
            <a:off x="2057400" y="533400"/>
            <a:ext cx="609600" cy="152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1" grpId="0" animBg="1"/>
      <p:bldP spid="172042" grpId="0" animBg="1"/>
      <p:bldP spid="172043" grpId="0" animBg="1"/>
      <p:bldP spid="172044" grpId="0" animBg="1"/>
      <p:bldP spid="172045" grpId="0" animBg="1"/>
      <p:bldP spid="172047" grpId="0" autoUpdateAnimBg="0"/>
      <p:bldP spid="172048" grpId="0" autoUpdateAnimBg="0"/>
      <p:bldP spid="172049" grpId="0" autoUpdateAnimBg="0"/>
      <p:bldP spid="172050" grpId="0" autoUpdateAnimBg="0"/>
      <p:bldP spid="172051" grpId="0" animBg="1"/>
      <p:bldP spid="172052" grpId="0" autoUpdateAnimBg="0"/>
      <p:bldP spid="172053" grpId="0" animBg="1"/>
      <p:bldP spid="17205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59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bg2"/>
                </a:solidFill>
              </a:rPr>
              <a:t>x</a:t>
            </a:r>
            <a:endParaRPr lang="cs-CZ" sz="2400">
              <a:solidFill>
                <a:schemeClr val="bg2"/>
              </a:solidFill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-SD</a:t>
            </a:r>
          </a:p>
        </p:txBody>
      </p:sp>
      <p:sp>
        <p:nvSpPr>
          <p:cNvPr id="173064" name="AutoShape 8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066800" y="457200"/>
            <a:ext cx="609600" cy="579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2057400" y="533400"/>
            <a:ext cx="609600" cy="571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>
            <a:off x="3200400" y="1066800"/>
            <a:ext cx="609600" cy="518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4495800" y="1752600"/>
            <a:ext cx="609600" cy="449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715000" y="2438400"/>
            <a:ext cx="6096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3071" name="Rectangle 15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7</a:t>
            </a:r>
            <a:endParaRPr lang="cs-CZ" sz="2400"/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73073" name="Rectangle 17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73075" name="Rectangle 19"/>
          <p:cNvSpPr>
            <a:spLocks noChangeArrowheads="1"/>
          </p:cNvSpPr>
          <p:nvPr/>
        </p:nvSpPr>
        <p:spPr bwMode="auto">
          <a:xfrm>
            <a:off x="609600" y="685800"/>
            <a:ext cx="7010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76" name="Rectangle 20"/>
          <p:cNvSpPr>
            <a:spLocks noChangeArrowheads="1"/>
          </p:cNvSpPr>
          <p:nvPr/>
        </p:nvSpPr>
        <p:spPr bwMode="auto">
          <a:xfrm>
            <a:off x="7848600" y="457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0" y="1143000"/>
            <a:ext cx="9134475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1">
                <a:solidFill>
                  <a:srgbClr val="FFFFFF"/>
                </a:solidFill>
              </a:rPr>
              <a:t>PŘERUŠENÍ TRÉNINKU, INTENZIVNÍ REGENERACE</a:t>
            </a:r>
            <a:endParaRPr lang="cs-CZ" sz="2400">
              <a:solidFill>
                <a:srgbClr val="FF99FF"/>
              </a:solidFill>
            </a:endParaRPr>
          </a:p>
        </p:txBody>
      </p:sp>
      <p:sp>
        <p:nvSpPr>
          <p:cNvPr id="173078" name="Rectangle 22"/>
          <p:cNvSpPr>
            <a:spLocks noChangeArrowheads="1"/>
          </p:cNvSpPr>
          <p:nvPr/>
        </p:nvSpPr>
        <p:spPr bwMode="auto">
          <a:xfrm>
            <a:off x="1066800" y="457200"/>
            <a:ext cx="609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79" name="Rectangle 23"/>
          <p:cNvSpPr>
            <a:spLocks noChangeArrowheads="1"/>
          </p:cNvSpPr>
          <p:nvPr/>
        </p:nvSpPr>
        <p:spPr bwMode="auto">
          <a:xfrm>
            <a:off x="2057400" y="533400"/>
            <a:ext cx="609600" cy="152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295275" y="4191000"/>
            <a:ext cx="88392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NEPŘIMĚŘENĚ </a:t>
            </a:r>
            <a:r>
              <a:rPr lang="cs-CZ" sz="3200" b="1" dirty="0" smtClean="0">
                <a:solidFill>
                  <a:schemeClr val="bg1"/>
                </a:solidFill>
              </a:rPr>
              <a:t>VYSOKÁ INTENZITA TRÉNINKU 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7" grpId="0" animBg="1" autoUpdateAnimBg="0"/>
      <p:bldP spid="173080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83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bg2"/>
                </a:solidFill>
              </a:rPr>
              <a:t>x</a:t>
            </a:r>
            <a:endParaRPr lang="cs-CZ" sz="2400">
              <a:solidFill>
                <a:schemeClr val="bg2"/>
              </a:solidFill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-SD</a:t>
            </a:r>
          </a:p>
        </p:txBody>
      </p:sp>
      <p:sp>
        <p:nvSpPr>
          <p:cNvPr id="174089" name="AutoShape 9"/>
          <p:cNvSpPr>
            <a:spLocks/>
          </p:cNvSpPr>
          <p:nvPr/>
        </p:nvSpPr>
        <p:spPr bwMode="auto">
          <a:xfrm>
            <a:off x="7668344" y="198884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23622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600" b="1">
                <a:solidFill>
                  <a:schemeClr val="tx2"/>
                </a:solidFill>
              </a:rPr>
              <a:t>DRUHÁ FÁZE</a:t>
            </a:r>
            <a:endParaRPr lang="cs-CZ" sz="3200" b="1">
              <a:solidFill>
                <a:schemeClr val="tx2"/>
              </a:solidFill>
            </a:endParaRPr>
          </a:p>
        </p:txBody>
      </p:sp>
      <p:sp>
        <p:nvSpPr>
          <p:cNvPr id="174091" name="Rectangle 11"/>
          <p:cNvSpPr>
            <a:spLocks noChangeArrowheads="1"/>
          </p:cNvSpPr>
          <p:nvPr/>
        </p:nvSpPr>
        <p:spPr bwMode="auto">
          <a:xfrm>
            <a:off x="1066800" y="3581400"/>
            <a:ext cx="6096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2057400" y="3505200"/>
            <a:ext cx="609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3200400" y="3505200"/>
            <a:ext cx="609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4495800" y="2286000"/>
            <a:ext cx="609600" cy="396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5715000" y="2667000"/>
            <a:ext cx="609600" cy="3581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4097" name="Rectangle 17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7</a:t>
            </a:r>
            <a:endParaRPr lang="cs-CZ" sz="2400"/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74099" name="Rectangle 19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74100" name="Rectangle 20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228600" y="3810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Funkční věk ANS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 animBg="1"/>
      <p:bldP spid="174092" grpId="0" animBg="1"/>
      <p:bldP spid="174093" grpId="0" animBg="1"/>
      <p:bldP spid="174094" grpId="0" animBg="1"/>
      <p:bldP spid="174095" grpId="0" animBg="1"/>
      <p:bldP spid="174096" grpId="0" autoUpdateAnimBg="0"/>
      <p:bldP spid="174097" grpId="0" autoUpdateAnimBg="0"/>
      <p:bldP spid="174098" grpId="0" autoUpdateAnimBg="0"/>
      <p:bldP spid="174099" grpId="0" autoUpdateAnimBg="0"/>
      <p:bldP spid="174100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Line 2"/>
          <p:cNvSpPr>
            <a:spLocks noChangeShapeType="1"/>
          </p:cNvSpPr>
          <p:nvPr/>
        </p:nvSpPr>
        <p:spPr bwMode="auto">
          <a:xfrm>
            <a:off x="457200" y="6248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07" name="Line 3"/>
          <p:cNvSpPr>
            <a:spLocks noChangeShapeType="1"/>
          </p:cNvSpPr>
          <p:nvPr/>
        </p:nvSpPr>
        <p:spPr bwMode="auto">
          <a:xfrm flipV="1">
            <a:off x="609600" y="9144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09600" y="1981200"/>
            <a:ext cx="7010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9248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bg2"/>
                </a:solidFill>
              </a:rPr>
              <a:t>x</a:t>
            </a:r>
            <a:endParaRPr lang="cs-CZ" sz="2400">
              <a:solidFill>
                <a:schemeClr val="bg2"/>
              </a:solidFill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78486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7848600" y="3048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-SD</a:t>
            </a:r>
          </a:p>
        </p:txBody>
      </p:sp>
      <p:sp>
        <p:nvSpPr>
          <p:cNvPr id="175113" name="AutoShape 9"/>
          <p:cNvSpPr>
            <a:spLocks/>
          </p:cNvSpPr>
          <p:nvPr/>
        </p:nvSpPr>
        <p:spPr bwMode="auto">
          <a:xfrm>
            <a:off x="7620000" y="19812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23622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600" b="1">
                <a:solidFill>
                  <a:schemeClr val="tx2"/>
                </a:solidFill>
              </a:rPr>
              <a:t>DRUHÁ FÁZE</a:t>
            </a:r>
            <a:endParaRPr lang="cs-CZ" sz="3200" b="1">
              <a:solidFill>
                <a:schemeClr val="tx2"/>
              </a:solidFill>
            </a:endParaRP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1066800" y="3581400"/>
            <a:ext cx="6096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2057400" y="3505200"/>
            <a:ext cx="609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200400" y="3505200"/>
            <a:ext cx="609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4495800" y="2286000"/>
            <a:ext cx="609600" cy="396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5715000" y="2667000"/>
            <a:ext cx="609600" cy="3581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1143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5121" name="Rectangle 17"/>
          <p:cNvSpPr>
            <a:spLocks noChangeArrowheads="1"/>
          </p:cNvSpPr>
          <p:nvPr/>
        </p:nvSpPr>
        <p:spPr bwMode="auto">
          <a:xfrm>
            <a:off x="22098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7</a:t>
            </a:r>
            <a:endParaRPr lang="cs-CZ" sz="2400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2766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45720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75124" name="Rectangle 20"/>
          <p:cNvSpPr>
            <a:spLocks noChangeArrowheads="1"/>
          </p:cNvSpPr>
          <p:nvPr/>
        </p:nvSpPr>
        <p:spPr bwMode="auto">
          <a:xfrm>
            <a:off x="5791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848600" y="457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/>
              <a:t>+SD</a:t>
            </a:r>
            <a:endParaRPr lang="cs-CZ" sz="2400" b="1"/>
          </a:p>
        </p:txBody>
      </p:sp>
      <p:sp>
        <p:nvSpPr>
          <p:cNvPr id="175126" name="Rectangle 22"/>
          <p:cNvSpPr>
            <a:spLocks noChangeArrowheads="1"/>
          </p:cNvSpPr>
          <p:nvPr/>
        </p:nvSpPr>
        <p:spPr bwMode="auto">
          <a:xfrm>
            <a:off x="0" y="1143000"/>
            <a:ext cx="9134475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ZINTENZIVNĚNÍ TRÉNINKU, ZVĚTŠENÍ OBJEMU TRÉNINKU</a:t>
            </a:r>
            <a:endParaRPr lang="cs-CZ" sz="2400">
              <a:solidFill>
                <a:srgbClr val="FF99FF"/>
              </a:solidFill>
            </a:endParaRPr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295275" y="4191000"/>
            <a:ext cx="88392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TRÉNINK JE MÁLO INTENZIVNÍ </a:t>
            </a:r>
            <a:r>
              <a:rPr lang="cs-CZ" sz="4400" b="1" dirty="0" smtClean="0">
                <a:solidFill>
                  <a:schemeClr val="bg1"/>
                </a:solidFill>
              </a:rPr>
              <a:t> 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28600" y="3810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rgbClr val="FFFFFF"/>
                </a:solidFill>
              </a:rPr>
              <a:t>Funkční věk ANS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6" grpId="0" animBg="1" autoUpdateAnimBg="0"/>
      <p:bldP spid="175127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Object 2"/>
          <p:cNvGraphicFramePr>
            <a:graphicFrameLocks noChangeAspect="1"/>
          </p:cNvGraphicFramePr>
          <p:nvPr/>
        </p:nvGraphicFramePr>
        <p:xfrm>
          <a:off x="3200400" y="4267200"/>
          <a:ext cx="2133600" cy="1600200"/>
        </p:xfrm>
        <a:graphic>
          <a:graphicData uri="http://schemas.openxmlformats.org/presentationml/2006/ole">
            <p:oleObj spid="_x0000_s136194" name="Paint Shop Pro Image" r:id="rId3" imgW="6243902" imgH="4682927" progId="">
              <p:embed/>
            </p:oleObj>
          </a:graphicData>
        </a:graphic>
      </p:graphicFrame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381000" y="1371600"/>
          <a:ext cx="2041525" cy="1531938"/>
        </p:xfrm>
        <a:graphic>
          <a:graphicData uri="http://schemas.openxmlformats.org/presentationml/2006/ole">
            <p:oleObj spid="_x0000_s136195" name="Paint Shop Pro Image" r:id="rId4" imgW="6243902" imgH="4682927" progId="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5943600" y="1371600"/>
          <a:ext cx="2141538" cy="1606550"/>
        </p:xfrm>
        <a:graphic>
          <a:graphicData uri="http://schemas.openxmlformats.org/presentationml/2006/ole">
            <p:oleObj spid="_x0000_s136196" name="Paint Shop Pro Image" r:id="rId5" imgW="6243902" imgH="4682927" progId="">
              <p:embed/>
            </p:oleObj>
          </a:graphicData>
        </a:graphic>
      </p:graphicFrame>
      <p:graphicFrame>
        <p:nvGraphicFramePr>
          <p:cNvPr id="186373" name="Object 5"/>
          <p:cNvGraphicFramePr>
            <a:graphicFrameLocks noChangeAspect="1"/>
          </p:cNvGraphicFramePr>
          <p:nvPr/>
        </p:nvGraphicFramePr>
        <p:xfrm>
          <a:off x="3048000" y="1371600"/>
          <a:ext cx="2127250" cy="1595438"/>
        </p:xfrm>
        <a:graphic>
          <a:graphicData uri="http://schemas.openxmlformats.org/presentationml/2006/ole">
            <p:oleObj spid="_x0000_s136197" name="Paint Shop Pro Image" r:id="rId6" imgW="6243902" imgH="4682927" progId="">
              <p:embed/>
            </p:oleObj>
          </a:graphicData>
        </a:graphic>
      </p:graphicFrame>
      <p:graphicFrame>
        <p:nvGraphicFramePr>
          <p:cNvPr id="186374" name="Object 6"/>
          <p:cNvGraphicFramePr>
            <a:graphicFrameLocks noChangeAspect="1"/>
          </p:cNvGraphicFramePr>
          <p:nvPr/>
        </p:nvGraphicFramePr>
        <p:xfrm>
          <a:off x="457200" y="4267200"/>
          <a:ext cx="2127250" cy="1595438"/>
        </p:xfrm>
        <a:graphic>
          <a:graphicData uri="http://schemas.openxmlformats.org/presentationml/2006/ole">
            <p:oleObj spid="_x0000_s136198" name="Paint Shop Pro Image" r:id="rId7" imgW="6243902" imgH="4682927" progId="">
              <p:embed/>
            </p:oleObj>
          </a:graphicData>
        </a:graphic>
      </p:graphicFrame>
      <p:graphicFrame>
        <p:nvGraphicFramePr>
          <p:cNvPr id="186375" name="Object 7"/>
          <p:cNvGraphicFramePr>
            <a:graphicFrameLocks noChangeAspect="1"/>
          </p:cNvGraphicFramePr>
          <p:nvPr/>
        </p:nvGraphicFramePr>
        <p:xfrm>
          <a:off x="6019800" y="4267200"/>
          <a:ext cx="2057400" cy="1541463"/>
        </p:xfrm>
        <a:graphic>
          <a:graphicData uri="http://schemas.openxmlformats.org/presentationml/2006/ole">
            <p:oleObj spid="_x0000_s136199" name="Paint Shop Pro Image" r:id="rId8" imgW="6243902" imgH="4682927" progId="">
              <p:embed/>
            </p:oleObj>
          </a:graphicData>
        </a:graphic>
      </p:graphicFrame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533400" y="838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15 roků</a:t>
            </a:r>
            <a:endParaRPr lang="cs-CZ" sz="2400"/>
          </a:p>
        </p:txBody>
      </p:sp>
      <p:sp>
        <p:nvSpPr>
          <p:cNvPr id="186377" name="Rectangle 9"/>
          <p:cNvSpPr>
            <a:spLocks noChangeArrowheads="1"/>
          </p:cNvSpPr>
          <p:nvPr/>
        </p:nvSpPr>
        <p:spPr bwMode="auto">
          <a:xfrm>
            <a:off x="3124200" y="838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16 roků</a:t>
            </a:r>
            <a:endParaRPr lang="cs-CZ" sz="2400"/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6019800" y="838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13 roků</a:t>
            </a: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5334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18 roků</a:t>
            </a:r>
            <a:endParaRPr lang="cs-CZ" sz="2400"/>
          </a:p>
        </p:txBody>
      </p:sp>
      <p:sp>
        <p:nvSpPr>
          <p:cNvPr id="186380" name="Rectangle 12"/>
          <p:cNvSpPr>
            <a:spLocks noChangeArrowheads="1"/>
          </p:cNvSpPr>
          <p:nvPr/>
        </p:nvSpPr>
        <p:spPr bwMode="auto">
          <a:xfrm>
            <a:off x="32004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13 roků</a:t>
            </a:r>
            <a:endParaRPr lang="cs-CZ" sz="2400"/>
          </a:p>
        </p:txBody>
      </p:sp>
      <p:sp>
        <p:nvSpPr>
          <p:cNvPr id="186381" name="Rectangle 13"/>
          <p:cNvSpPr>
            <a:spLocks noChangeArrowheads="1"/>
          </p:cNvSpPr>
          <p:nvPr/>
        </p:nvSpPr>
        <p:spPr bwMode="auto">
          <a:xfrm>
            <a:off x="60198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28 roků</a:t>
            </a:r>
            <a:endParaRPr lang="cs-CZ" sz="2400"/>
          </a:p>
        </p:txBody>
      </p:sp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533400" y="0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accent2"/>
                </a:solidFill>
              </a:rPr>
              <a:t>Opakování tréninku tak dlouho ...</a:t>
            </a:r>
            <a:endParaRPr lang="cs-CZ" sz="2400" b="1">
              <a:solidFill>
                <a:schemeClr val="accent2"/>
              </a:solidFill>
            </a:endParaRPr>
          </a:p>
        </p:txBody>
      </p:sp>
      <p:sp>
        <p:nvSpPr>
          <p:cNvPr id="186383" name="Rectangle 15"/>
          <p:cNvSpPr>
            <a:spLocks noChangeArrowheads="1"/>
          </p:cNvSpPr>
          <p:nvPr/>
        </p:nvSpPr>
        <p:spPr bwMode="auto">
          <a:xfrm>
            <a:off x="609600" y="57912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accent2"/>
                </a:solidFill>
              </a:rPr>
              <a:t>dokud nedojde k menšímu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6" grpId="0" autoUpdateAnimBg="0"/>
      <p:bldP spid="186377" grpId="0" autoUpdateAnimBg="0"/>
      <p:bldP spid="186378" grpId="0" autoUpdateAnimBg="0"/>
      <p:bldP spid="186379" grpId="0" autoUpdateAnimBg="0"/>
      <p:bldP spid="186380" grpId="0" autoUpdateAnimBg="0"/>
      <p:bldP spid="186381" grpId="0" autoUpdateAnimBg="0"/>
      <p:bldP spid="186382" grpId="0" autoUpdateAnimBg="0"/>
      <p:bldP spid="186383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394" name="Object 2"/>
          <p:cNvGraphicFramePr>
            <a:graphicFrameLocks noChangeAspect="1"/>
          </p:cNvGraphicFramePr>
          <p:nvPr/>
        </p:nvGraphicFramePr>
        <p:xfrm>
          <a:off x="3200400" y="4267200"/>
          <a:ext cx="2133600" cy="1600200"/>
        </p:xfrm>
        <a:graphic>
          <a:graphicData uri="http://schemas.openxmlformats.org/presentationml/2006/ole">
            <p:oleObj spid="_x0000_s137218" name="Paint Shop Pro Image" r:id="rId3" imgW="6243902" imgH="4682927" progId="">
              <p:embed/>
            </p:oleObj>
          </a:graphicData>
        </a:graphic>
      </p:graphicFrame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381000" y="1371600"/>
          <a:ext cx="2041525" cy="1531938"/>
        </p:xfrm>
        <a:graphic>
          <a:graphicData uri="http://schemas.openxmlformats.org/presentationml/2006/ole">
            <p:oleObj spid="_x0000_s137219" name="Paint Shop Pro Image" r:id="rId4" imgW="6243902" imgH="4682927" progId="">
              <p:embed/>
            </p:oleObj>
          </a:graphicData>
        </a:graphic>
      </p:graphicFrame>
      <p:graphicFrame>
        <p:nvGraphicFramePr>
          <p:cNvPr id="187396" name="Object 4"/>
          <p:cNvGraphicFramePr>
            <a:graphicFrameLocks noChangeAspect="1"/>
          </p:cNvGraphicFramePr>
          <p:nvPr/>
        </p:nvGraphicFramePr>
        <p:xfrm>
          <a:off x="5943600" y="1371600"/>
          <a:ext cx="2141538" cy="1606550"/>
        </p:xfrm>
        <a:graphic>
          <a:graphicData uri="http://schemas.openxmlformats.org/presentationml/2006/ole">
            <p:oleObj spid="_x0000_s137220" name="Paint Shop Pro Image" r:id="rId5" imgW="6243902" imgH="4682927" progId="">
              <p:embed/>
            </p:oleObj>
          </a:graphicData>
        </a:graphic>
      </p:graphicFrame>
      <p:graphicFrame>
        <p:nvGraphicFramePr>
          <p:cNvPr id="187397" name="Object 5"/>
          <p:cNvGraphicFramePr>
            <a:graphicFrameLocks noChangeAspect="1"/>
          </p:cNvGraphicFramePr>
          <p:nvPr/>
        </p:nvGraphicFramePr>
        <p:xfrm>
          <a:off x="3048000" y="1371600"/>
          <a:ext cx="2127250" cy="1595438"/>
        </p:xfrm>
        <a:graphic>
          <a:graphicData uri="http://schemas.openxmlformats.org/presentationml/2006/ole">
            <p:oleObj spid="_x0000_s137221" name="Paint Shop Pro Image" r:id="rId6" imgW="6243902" imgH="4682927" progId="">
              <p:embed/>
            </p:oleObj>
          </a:graphicData>
        </a:graphic>
      </p:graphicFrame>
      <p:graphicFrame>
        <p:nvGraphicFramePr>
          <p:cNvPr id="187398" name="Object 6"/>
          <p:cNvGraphicFramePr>
            <a:graphicFrameLocks noChangeAspect="1"/>
          </p:cNvGraphicFramePr>
          <p:nvPr/>
        </p:nvGraphicFramePr>
        <p:xfrm>
          <a:off x="457200" y="4267200"/>
          <a:ext cx="2127250" cy="1595438"/>
        </p:xfrm>
        <a:graphic>
          <a:graphicData uri="http://schemas.openxmlformats.org/presentationml/2006/ole">
            <p:oleObj spid="_x0000_s137222" name="Paint Shop Pro Image" r:id="rId7" imgW="6243902" imgH="4682927" progId="">
              <p:embed/>
            </p:oleObj>
          </a:graphicData>
        </a:graphic>
      </p:graphicFrame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533400" y="838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15 roků</a:t>
            </a:r>
            <a:endParaRPr lang="cs-CZ" sz="2400"/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124200" y="838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16 roků</a:t>
            </a:r>
            <a:endParaRPr lang="cs-CZ" sz="2400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6019800" y="838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13 roků</a:t>
            </a:r>
          </a:p>
        </p:txBody>
      </p:sp>
      <p:sp>
        <p:nvSpPr>
          <p:cNvPr id="187402" name="Rectangle 10"/>
          <p:cNvSpPr>
            <a:spLocks noChangeArrowheads="1"/>
          </p:cNvSpPr>
          <p:nvPr/>
        </p:nvSpPr>
        <p:spPr bwMode="auto">
          <a:xfrm>
            <a:off x="5334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18 roků</a:t>
            </a:r>
            <a:endParaRPr lang="cs-CZ" sz="2400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32004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13 roků</a:t>
            </a:r>
            <a:endParaRPr lang="cs-CZ" sz="2400"/>
          </a:p>
        </p:txBody>
      </p:sp>
      <p:sp>
        <p:nvSpPr>
          <p:cNvPr id="187404" name="Rectangle 12"/>
          <p:cNvSpPr>
            <a:spLocks noChangeArrowheads="1"/>
          </p:cNvSpPr>
          <p:nvPr/>
        </p:nvSpPr>
        <p:spPr bwMode="auto">
          <a:xfrm>
            <a:off x="60198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= 57 roků</a:t>
            </a:r>
            <a:endParaRPr lang="cs-CZ" sz="2400"/>
          </a:p>
        </p:txBody>
      </p:sp>
      <p:graphicFrame>
        <p:nvGraphicFramePr>
          <p:cNvPr id="187405" name="Object 13"/>
          <p:cNvGraphicFramePr>
            <a:graphicFrameLocks noChangeAspect="1"/>
          </p:cNvGraphicFramePr>
          <p:nvPr/>
        </p:nvGraphicFramePr>
        <p:xfrm>
          <a:off x="5791200" y="4267200"/>
          <a:ext cx="2133600" cy="1600200"/>
        </p:xfrm>
        <a:graphic>
          <a:graphicData uri="http://schemas.openxmlformats.org/presentationml/2006/ole">
            <p:oleObj spid="_x0000_s137223" name="Paint Shop Pro Image" r:id="rId8" imgW="6243902" imgH="4682927" progId="">
              <p:embed/>
            </p:oleObj>
          </a:graphicData>
        </a:graphic>
      </p:graphicFrame>
      <p:sp>
        <p:nvSpPr>
          <p:cNvPr id="187406" name="Rectangle 14"/>
          <p:cNvSpPr>
            <a:spLocks noChangeArrowheads="1"/>
          </p:cNvSpPr>
          <p:nvPr/>
        </p:nvSpPr>
        <p:spPr bwMode="auto">
          <a:xfrm>
            <a:off x="533400" y="0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accent2"/>
                </a:solidFill>
              </a:rPr>
              <a:t>Opakování tréninku tak dlouho ...</a:t>
            </a:r>
            <a:endParaRPr lang="cs-CZ" sz="2400" b="1">
              <a:solidFill>
                <a:schemeClr val="accent2"/>
              </a:solidFill>
            </a:endParaRPr>
          </a:p>
        </p:txBody>
      </p:sp>
      <p:sp>
        <p:nvSpPr>
          <p:cNvPr id="187407" name="Rectangle 15"/>
          <p:cNvSpPr>
            <a:spLocks noChangeArrowheads="1"/>
          </p:cNvSpPr>
          <p:nvPr/>
        </p:nvSpPr>
        <p:spPr bwMode="auto">
          <a:xfrm>
            <a:off x="609600" y="57912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accent2"/>
                </a:solidFill>
              </a:rPr>
              <a:t>… či většímu vzestupu funkčního věku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4" grpId="0" autoUpdateAnimBg="0"/>
      <p:bldP spid="187407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18" name="Object 2"/>
          <p:cNvGraphicFramePr>
            <a:graphicFrameLocks noChangeAspect="1"/>
          </p:cNvGraphicFramePr>
          <p:nvPr/>
        </p:nvGraphicFramePr>
        <p:xfrm>
          <a:off x="3581400" y="0"/>
          <a:ext cx="5562600" cy="4171950"/>
        </p:xfrm>
        <a:graphic>
          <a:graphicData uri="http://schemas.openxmlformats.org/presentationml/2006/ole">
            <p:oleObj spid="_x0000_s138242" name="Paint Shop Pro Image" r:id="rId3" imgW="6243902" imgH="4682927" progId="">
              <p:embed/>
            </p:oleObj>
          </a:graphicData>
        </a:graphic>
      </p:graphicFrame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762000" y="3810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ANS = 57 roků</a:t>
            </a:r>
            <a:endParaRPr lang="cs-CZ" sz="2400"/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838200" y="3733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FV ANS = 15 roků</a:t>
            </a:r>
            <a:endParaRPr lang="cs-CZ" sz="2400"/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381000" y="4495800"/>
          <a:ext cx="2667000" cy="2001838"/>
        </p:xfrm>
        <a:graphic>
          <a:graphicData uri="http://schemas.openxmlformats.org/presentationml/2006/ole">
            <p:oleObj spid="_x0000_s138243" name="Paint Shop Pro Image" r:id="rId4" imgW="6243902" imgH="4682927" progId="">
              <p:embed/>
            </p:oleObj>
          </a:graphicData>
        </a:graphic>
      </p:graphicFrame>
      <p:sp>
        <p:nvSpPr>
          <p:cNvPr id="188422" name="AutoShape 6"/>
          <p:cNvSpPr>
            <a:spLocks noChangeArrowheads="1"/>
          </p:cNvSpPr>
          <p:nvPr/>
        </p:nvSpPr>
        <p:spPr bwMode="auto">
          <a:xfrm rot="-2179250">
            <a:off x="2746375" y="4664075"/>
            <a:ext cx="2911475" cy="446088"/>
          </a:xfrm>
          <a:prstGeom prst="leftRightArrow">
            <a:avLst>
              <a:gd name="adj1" fmla="val 50000"/>
              <a:gd name="adj2" fmla="val 1305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8423" name="AutoShape 7"/>
          <p:cNvSpPr>
            <a:spLocks noChangeArrowheads="1"/>
          </p:cNvSpPr>
          <p:nvPr/>
        </p:nvSpPr>
        <p:spPr bwMode="auto">
          <a:xfrm>
            <a:off x="1295400" y="1295400"/>
            <a:ext cx="685800" cy="2362200"/>
          </a:xfrm>
          <a:prstGeom prst="upArrow">
            <a:avLst>
              <a:gd name="adj1" fmla="val 50000"/>
              <a:gd name="adj2" fmla="val 8611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8424" name="Freeform 8"/>
          <p:cNvSpPr>
            <a:spLocks/>
          </p:cNvSpPr>
          <p:nvPr/>
        </p:nvSpPr>
        <p:spPr bwMode="auto">
          <a:xfrm>
            <a:off x="6873875" y="515938"/>
            <a:ext cx="263525" cy="307975"/>
          </a:xfrm>
          <a:custGeom>
            <a:avLst/>
            <a:gdLst/>
            <a:ahLst/>
            <a:cxnLst>
              <a:cxn ang="0">
                <a:pos x="331" y="172"/>
              </a:cxn>
              <a:cxn ang="0">
                <a:pos x="324" y="201"/>
              </a:cxn>
              <a:cxn ang="0">
                <a:pos x="319" y="232"/>
              </a:cxn>
              <a:cxn ang="0">
                <a:pos x="313" y="263"/>
              </a:cxn>
              <a:cxn ang="0">
                <a:pos x="308" y="294"/>
              </a:cxn>
              <a:cxn ang="0">
                <a:pos x="297" y="322"/>
              </a:cxn>
              <a:cxn ang="0">
                <a:pos x="281" y="346"/>
              </a:cxn>
              <a:cxn ang="0">
                <a:pos x="259" y="366"/>
              </a:cxn>
              <a:cxn ang="0">
                <a:pos x="230" y="383"/>
              </a:cxn>
              <a:cxn ang="0">
                <a:pos x="194" y="388"/>
              </a:cxn>
              <a:cxn ang="0">
                <a:pos x="164" y="387"/>
              </a:cxn>
              <a:cxn ang="0">
                <a:pos x="134" y="375"/>
              </a:cxn>
              <a:cxn ang="0">
                <a:pos x="110" y="361"/>
              </a:cxn>
              <a:cxn ang="0">
                <a:pos x="86" y="341"/>
              </a:cxn>
              <a:cxn ang="0">
                <a:pos x="65" y="320"/>
              </a:cxn>
              <a:cxn ang="0">
                <a:pos x="43" y="296"/>
              </a:cxn>
              <a:cxn ang="0">
                <a:pos x="26" y="275"/>
              </a:cxn>
              <a:cxn ang="0">
                <a:pos x="9" y="247"/>
              </a:cxn>
              <a:cxn ang="0">
                <a:pos x="3" y="219"/>
              </a:cxn>
              <a:cxn ang="0">
                <a:pos x="0" y="188"/>
              </a:cxn>
              <a:cxn ang="0">
                <a:pos x="1" y="159"/>
              </a:cxn>
              <a:cxn ang="0">
                <a:pos x="4" y="127"/>
              </a:cxn>
              <a:cxn ang="0">
                <a:pos x="14" y="96"/>
              </a:cxn>
              <a:cxn ang="0">
                <a:pos x="22" y="67"/>
              </a:cxn>
              <a:cxn ang="0">
                <a:pos x="32" y="44"/>
              </a:cxn>
              <a:cxn ang="0">
                <a:pos x="48" y="29"/>
              </a:cxn>
              <a:cxn ang="0">
                <a:pos x="68" y="19"/>
              </a:cxn>
              <a:cxn ang="0">
                <a:pos x="87" y="11"/>
              </a:cxn>
              <a:cxn ang="0">
                <a:pos x="107" y="6"/>
              </a:cxn>
              <a:cxn ang="0">
                <a:pos x="126" y="2"/>
              </a:cxn>
              <a:cxn ang="0">
                <a:pos x="146" y="0"/>
              </a:cxn>
              <a:cxn ang="0">
                <a:pos x="165" y="0"/>
              </a:cxn>
              <a:cxn ang="0">
                <a:pos x="185" y="0"/>
              </a:cxn>
              <a:cxn ang="0">
                <a:pos x="217" y="2"/>
              </a:cxn>
              <a:cxn ang="0">
                <a:pos x="245" y="15"/>
              </a:cxn>
              <a:cxn ang="0">
                <a:pos x="266" y="34"/>
              </a:cxn>
              <a:cxn ang="0">
                <a:pos x="284" y="58"/>
              </a:cxn>
              <a:cxn ang="0">
                <a:pos x="295" y="86"/>
              </a:cxn>
              <a:cxn ang="0">
                <a:pos x="308" y="115"/>
              </a:cxn>
              <a:cxn ang="0">
                <a:pos x="318" y="143"/>
              </a:cxn>
              <a:cxn ang="0">
                <a:pos x="331" y="172"/>
              </a:cxn>
            </a:cxnLst>
            <a:rect l="0" t="0" r="r" b="b"/>
            <a:pathLst>
              <a:path w="331" h="388">
                <a:moveTo>
                  <a:pt x="331" y="172"/>
                </a:moveTo>
                <a:lnTo>
                  <a:pt x="324" y="201"/>
                </a:lnTo>
                <a:lnTo>
                  <a:pt x="319" y="232"/>
                </a:lnTo>
                <a:lnTo>
                  <a:pt x="313" y="263"/>
                </a:lnTo>
                <a:lnTo>
                  <a:pt x="308" y="294"/>
                </a:lnTo>
                <a:lnTo>
                  <a:pt x="297" y="322"/>
                </a:lnTo>
                <a:lnTo>
                  <a:pt x="281" y="346"/>
                </a:lnTo>
                <a:lnTo>
                  <a:pt x="259" y="366"/>
                </a:lnTo>
                <a:lnTo>
                  <a:pt x="230" y="383"/>
                </a:lnTo>
                <a:lnTo>
                  <a:pt x="194" y="388"/>
                </a:lnTo>
                <a:lnTo>
                  <a:pt x="164" y="387"/>
                </a:lnTo>
                <a:lnTo>
                  <a:pt x="134" y="375"/>
                </a:lnTo>
                <a:lnTo>
                  <a:pt x="110" y="361"/>
                </a:lnTo>
                <a:lnTo>
                  <a:pt x="86" y="341"/>
                </a:lnTo>
                <a:lnTo>
                  <a:pt x="65" y="320"/>
                </a:lnTo>
                <a:lnTo>
                  <a:pt x="43" y="296"/>
                </a:lnTo>
                <a:lnTo>
                  <a:pt x="26" y="275"/>
                </a:lnTo>
                <a:lnTo>
                  <a:pt x="9" y="247"/>
                </a:lnTo>
                <a:lnTo>
                  <a:pt x="3" y="219"/>
                </a:lnTo>
                <a:lnTo>
                  <a:pt x="0" y="188"/>
                </a:lnTo>
                <a:lnTo>
                  <a:pt x="1" y="159"/>
                </a:lnTo>
                <a:lnTo>
                  <a:pt x="4" y="127"/>
                </a:lnTo>
                <a:lnTo>
                  <a:pt x="14" y="96"/>
                </a:lnTo>
                <a:lnTo>
                  <a:pt x="22" y="67"/>
                </a:lnTo>
                <a:lnTo>
                  <a:pt x="32" y="44"/>
                </a:lnTo>
                <a:lnTo>
                  <a:pt x="48" y="29"/>
                </a:lnTo>
                <a:lnTo>
                  <a:pt x="68" y="19"/>
                </a:lnTo>
                <a:lnTo>
                  <a:pt x="87" y="11"/>
                </a:lnTo>
                <a:lnTo>
                  <a:pt x="107" y="6"/>
                </a:lnTo>
                <a:lnTo>
                  <a:pt x="126" y="2"/>
                </a:lnTo>
                <a:lnTo>
                  <a:pt x="146" y="0"/>
                </a:lnTo>
                <a:lnTo>
                  <a:pt x="165" y="0"/>
                </a:lnTo>
                <a:lnTo>
                  <a:pt x="185" y="0"/>
                </a:lnTo>
                <a:lnTo>
                  <a:pt x="217" y="2"/>
                </a:lnTo>
                <a:lnTo>
                  <a:pt x="245" y="15"/>
                </a:lnTo>
                <a:lnTo>
                  <a:pt x="266" y="34"/>
                </a:lnTo>
                <a:lnTo>
                  <a:pt x="284" y="58"/>
                </a:lnTo>
                <a:lnTo>
                  <a:pt x="295" y="86"/>
                </a:lnTo>
                <a:lnTo>
                  <a:pt x="308" y="115"/>
                </a:lnTo>
                <a:lnTo>
                  <a:pt x="318" y="143"/>
                </a:lnTo>
                <a:lnTo>
                  <a:pt x="331" y="172"/>
                </a:lnTo>
                <a:close/>
              </a:path>
            </a:pathLst>
          </a:custGeom>
          <a:solidFill>
            <a:srgbClr val="FFFFFF"/>
          </a:solidFill>
          <a:ln w="158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88425" name="Picture 9" descr="C:\Dokumenty\7\00\Clipart1\SIGNS\ORGSTAS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0"/>
            <a:ext cx="3976688" cy="6965950"/>
          </a:xfrm>
          <a:prstGeom prst="rect">
            <a:avLst/>
          </a:prstGeom>
          <a:noFill/>
        </p:spPr>
      </p:pic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5334000" y="2057400"/>
            <a:ext cx="1676400" cy="838200"/>
          </a:xfrm>
          <a:prstGeom prst="rect">
            <a:avLst/>
          </a:prstGeom>
          <a:noFill/>
          <a:ln w="1588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4400" b="1"/>
              <a:t>STOP!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autoUpdateAnimBg="0"/>
      <p:bldP spid="188420" grpId="0" autoUpdateAnimBg="0"/>
      <p:bldP spid="188422" grpId="0" animBg="1"/>
      <p:bldP spid="188423" grpId="0" animBg="1"/>
      <p:bldP spid="188426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Line 2"/>
          <p:cNvSpPr>
            <a:spLocks noChangeShapeType="1"/>
          </p:cNvSpPr>
          <p:nvPr/>
        </p:nvSpPr>
        <p:spPr bwMode="auto">
          <a:xfrm>
            <a:off x="914400" y="6096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31" name="Line 3"/>
          <p:cNvSpPr>
            <a:spLocks noChangeShapeType="1"/>
          </p:cNvSpPr>
          <p:nvPr/>
        </p:nvSpPr>
        <p:spPr bwMode="auto">
          <a:xfrm>
            <a:off x="533400" y="5791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4800600" y="762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latin typeface="Arial Black" pitchFamily="34" charset="0"/>
              </a:rPr>
              <a:t>FV = k</a:t>
            </a:r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>
            <a:off x="914400" y="4267200"/>
            <a:ext cx="7239000" cy="0"/>
          </a:xfrm>
          <a:prstGeom prst="line">
            <a:avLst/>
          </a:prstGeom>
          <a:noFill/>
          <a:ln w="9525" cap="rnd">
            <a:solidFill>
              <a:srgbClr val="FF00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0" y="40386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/>
              <a:t>100</a:t>
            </a: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0" y="3810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TR</a:t>
            </a:r>
          </a:p>
          <a:p>
            <a:pPr algn="ctr"/>
            <a:r>
              <a:rPr lang="cs-CZ" sz="2400" b="1"/>
              <a:t>(%)</a:t>
            </a:r>
            <a:endParaRPr lang="cs-CZ" sz="2400"/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>
            <a:off x="914400" y="2743200"/>
            <a:ext cx="7239000" cy="0"/>
          </a:xfrm>
          <a:prstGeom prst="line">
            <a:avLst/>
          </a:prstGeom>
          <a:noFill/>
          <a:ln w="9525" cap="rnd">
            <a:solidFill>
              <a:srgbClr val="FF00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37" name="Rectangle 9"/>
          <p:cNvSpPr>
            <a:spLocks noChangeArrowheads="1"/>
          </p:cNvSpPr>
          <p:nvPr/>
        </p:nvSpPr>
        <p:spPr bwMode="auto">
          <a:xfrm>
            <a:off x="0" y="2590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/>
              <a:t>200</a:t>
            </a:r>
          </a:p>
        </p:txBody>
      </p:sp>
      <p:sp>
        <p:nvSpPr>
          <p:cNvPr id="201738" name="Oval 10"/>
          <p:cNvSpPr>
            <a:spLocks noChangeArrowheads="1"/>
          </p:cNvSpPr>
          <p:nvPr/>
        </p:nvSpPr>
        <p:spPr bwMode="auto">
          <a:xfrm>
            <a:off x="9906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39" name="Oval 11"/>
          <p:cNvSpPr>
            <a:spLocks noChangeArrowheads="1"/>
          </p:cNvSpPr>
          <p:nvPr/>
        </p:nvSpPr>
        <p:spPr bwMode="auto">
          <a:xfrm>
            <a:off x="114300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0" name="Oval 12"/>
          <p:cNvSpPr>
            <a:spLocks noChangeArrowheads="1"/>
          </p:cNvSpPr>
          <p:nvPr/>
        </p:nvSpPr>
        <p:spPr bwMode="auto">
          <a:xfrm>
            <a:off x="12954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1" name="Oval 13"/>
          <p:cNvSpPr>
            <a:spLocks noChangeArrowheads="1"/>
          </p:cNvSpPr>
          <p:nvPr/>
        </p:nvSpPr>
        <p:spPr bwMode="auto">
          <a:xfrm>
            <a:off x="1447800" y="3886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2" name="Oval 14"/>
          <p:cNvSpPr>
            <a:spLocks noChangeArrowheads="1"/>
          </p:cNvSpPr>
          <p:nvPr/>
        </p:nvSpPr>
        <p:spPr bwMode="auto">
          <a:xfrm>
            <a:off x="16002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3" name="Oval 15"/>
          <p:cNvSpPr>
            <a:spLocks noChangeArrowheads="1"/>
          </p:cNvSpPr>
          <p:nvPr/>
        </p:nvSpPr>
        <p:spPr bwMode="auto">
          <a:xfrm>
            <a:off x="17526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4" name="Oval 16"/>
          <p:cNvSpPr>
            <a:spLocks noChangeArrowheads="1"/>
          </p:cNvSpPr>
          <p:nvPr/>
        </p:nvSpPr>
        <p:spPr bwMode="auto">
          <a:xfrm>
            <a:off x="19050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5" name="Oval 17"/>
          <p:cNvSpPr>
            <a:spLocks noChangeArrowheads="1"/>
          </p:cNvSpPr>
          <p:nvPr/>
        </p:nvSpPr>
        <p:spPr bwMode="auto">
          <a:xfrm>
            <a:off x="20574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746" name="Oval 18"/>
          <p:cNvSpPr>
            <a:spLocks noChangeArrowheads="1"/>
          </p:cNvSpPr>
          <p:nvPr/>
        </p:nvSpPr>
        <p:spPr bwMode="auto">
          <a:xfrm>
            <a:off x="2209800" y="35814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47" name="Oval 19"/>
          <p:cNvSpPr>
            <a:spLocks noChangeArrowheads="1"/>
          </p:cNvSpPr>
          <p:nvPr/>
        </p:nvSpPr>
        <p:spPr bwMode="auto">
          <a:xfrm>
            <a:off x="23622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48" name="Oval 20"/>
          <p:cNvSpPr>
            <a:spLocks noChangeArrowheads="1"/>
          </p:cNvSpPr>
          <p:nvPr/>
        </p:nvSpPr>
        <p:spPr bwMode="auto">
          <a:xfrm>
            <a:off x="2514600" y="38862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 b="1"/>
          </a:p>
        </p:txBody>
      </p:sp>
      <p:sp>
        <p:nvSpPr>
          <p:cNvPr id="201749" name="Oval 21"/>
          <p:cNvSpPr>
            <a:spLocks noChangeArrowheads="1"/>
          </p:cNvSpPr>
          <p:nvPr/>
        </p:nvSpPr>
        <p:spPr bwMode="auto">
          <a:xfrm>
            <a:off x="2667000" y="40386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0" name="Oval 22"/>
          <p:cNvSpPr>
            <a:spLocks noChangeArrowheads="1"/>
          </p:cNvSpPr>
          <p:nvPr/>
        </p:nvSpPr>
        <p:spPr bwMode="auto">
          <a:xfrm>
            <a:off x="28194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1" name="Oval 23"/>
          <p:cNvSpPr>
            <a:spLocks noChangeArrowheads="1"/>
          </p:cNvSpPr>
          <p:nvPr/>
        </p:nvSpPr>
        <p:spPr bwMode="auto">
          <a:xfrm>
            <a:off x="29718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2" name="Oval 24"/>
          <p:cNvSpPr>
            <a:spLocks noChangeArrowheads="1"/>
          </p:cNvSpPr>
          <p:nvPr/>
        </p:nvSpPr>
        <p:spPr bwMode="auto">
          <a:xfrm>
            <a:off x="31242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3" name="Oval 25"/>
          <p:cNvSpPr>
            <a:spLocks noChangeArrowheads="1"/>
          </p:cNvSpPr>
          <p:nvPr/>
        </p:nvSpPr>
        <p:spPr bwMode="auto">
          <a:xfrm>
            <a:off x="3276600" y="5029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4" name="Oval 26"/>
          <p:cNvSpPr>
            <a:spLocks noChangeArrowheads="1"/>
          </p:cNvSpPr>
          <p:nvPr/>
        </p:nvSpPr>
        <p:spPr bwMode="auto">
          <a:xfrm>
            <a:off x="3429000" y="4191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5" name="Oval 27"/>
          <p:cNvSpPr>
            <a:spLocks noChangeArrowheads="1"/>
          </p:cNvSpPr>
          <p:nvPr/>
        </p:nvSpPr>
        <p:spPr bwMode="auto">
          <a:xfrm>
            <a:off x="35814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6" name="Oval 28"/>
          <p:cNvSpPr>
            <a:spLocks noChangeArrowheads="1"/>
          </p:cNvSpPr>
          <p:nvPr/>
        </p:nvSpPr>
        <p:spPr bwMode="auto">
          <a:xfrm>
            <a:off x="3733800" y="3810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7" name="Oval 29"/>
          <p:cNvSpPr>
            <a:spLocks noChangeArrowheads="1"/>
          </p:cNvSpPr>
          <p:nvPr/>
        </p:nvSpPr>
        <p:spPr bwMode="auto">
          <a:xfrm>
            <a:off x="3886200" y="3505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8" name="Oval 30"/>
          <p:cNvSpPr>
            <a:spLocks noChangeArrowheads="1"/>
          </p:cNvSpPr>
          <p:nvPr/>
        </p:nvSpPr>
        <p:spPr bwMode="auto">
          <a:xfrm>
            <a:off x="4038600" y="3200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59" name="Oval 31"/>
          <p:cNvSpPr>
            <a:spLocks noChangeArrowheads="1"/>
          </p:cNvSpPr>
          <p:nvPr/>
        </p:nvSpPr>
        <p:spPr bwMode="auto">
          <a:xfrm>
            <a:off x="4191000" y="2971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0" name="Oval 32"/>
          <p:cNvSpPr>
            <a:spLocks noChangeArrowheads="1"/>
          </p:cNvSpPr>
          <p:nvPr/>
        </p:nvSpPr>
        <p:spPr bwMode="auto">
          <a:xfrm>
            <a:off x="4343400" y="2667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1" name="Oval 33"/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2" name="Oval 34"/>
          <p:cNvSpPr>
            <a:spLocks noChangeArrowheads="1"/>
          </p:cNvSpPr>
          <p:nvPr/>
        </p:nvSpPr>
        <p:spPr bwMode="auto">
          <a:xfrm>
            <a:off x="4648200" y="2971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3" name="Oval 35"/>
          <p:cNvSpPr>
            <a:spLocks noChangeArrowheads="1"/>
          </p:cNvSpPr>
          <p:nvPr/>
        </p:nvSpPr>
        <p:spPr bwMode="auto">
          <a:xfrm>
            <a:off x="4800600" y="41910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4" name="Oval 36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5" name="Oval 37"/>
          <p:cNvSpPr>
            <a:spLocks noChangeArrowheads="1"/>
          </p:cNvSpPr>
          <p:nvPr/>
        </p:nvSpPr>
        <p:spPr bwMode="auto">
          <a:xfrm>
            <a:off x="51054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6" name="Oval 38"/>
          <p:cNvSpPr>
            <a:spLocks noChangeArrowheads="1"/>
          </p:cNvSpPr>
          <p:nvPr/>
        </p:nvSpPr>
        <p:spPr bwMode="auto">
          <a:xfrm>
            <a:off x="5257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7" name="Oval 39"/>
          <p:cNvSpPr>
            <a:spLocks noChangeArrowheads="1"/>
          </p:cNvSpPr>
          <p:nvPr/>
        </p:nvSpPr>
        <p:spPr bwMode="auto">
          <a:xfrm>
            <a:off x="54102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8" name="Oval 40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69" name="Oval 41"/>
          <p:cNvSpPr>
            <a:spLocks noChangeArrowheads="1"/>
          </p:cNvSpPr>
          <p:nvPr/>
        </p:nvSpPr>
        <p:spPr bwMode="auto">
          <a:xfrm>
            <a:off x="57150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0" name="Oval 42"/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1" name="Oval 43"/>
          <p:cNvSpPr>
            <a:spLocks noChangeArrowheads="1"/>
          </p:cNvSpPr>
          <p:nvPr/>
        </p:nvSpPr>
        <p:spPr bwMode="auto">
          <a:xfrm>
            <a:off x="6019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2" name="Oval 44"/>
          <p:cNvSpPr>
            <a:spLocks noChangeArrowheads="1"/>
          </p:cNvSpPr>
          <p:nvPr/>
        </p:nvSpPr>
        <p:spPr bwMode="auto">
          <a:xfrm>
            <a:off x="6172200" y="41910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3" name="Oval 45"/>
          <p:cNvSpPr>
            <a:spLocks noChangeArrowheads="1"/>
          </p:cNvSpPr>
          <p:nvPr/>
        </p:nvSpPr>
        <p:spPr bwMode="auto">
          <a:xfrm>
            <a:off x="6324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4" name="Oval 46"/>
          <p:cNvSpPr>
            <a:spLocks noChangeArrowheads="1"/>
          </p:cNvSpPr>
          <p:nvPr/>
        </p:nvSpPr>
        <p:spPr bwMode="auto">
          <a:xfrm>
            <a:off x="64770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5" name="Oval 47"/>
          <p:cNvSpPr>
            <a:spLocks noChangeArrowheads="1"/>
          </p:cNvSpPr>
          <p:nvPr/>
        </p:nvSpPr>
        <p:spPr bwMode="auto">
          <a:xfrm>
            <a:off x="66294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6" name="Oval 48"/>
          <p:cNvSpPr>
            <a:spLocks noChangeArrowheads="1"/>
          </p:cNvSpPr>
          <p:nvPr/>
        </p:nvSpPr>
        <p:spPr bwMode="auto">
          <a:xfrm>
            <a:off x="67818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7" name="Oval 49"/>
          <p:cNvSpPr>
            <a:spLocks noChangeArrowheads="1"/>
          </p:cNvSpPr>
          <p:nvPr/>
        </p:nvSpPr>
        <p:spPr bwMode="auto">
          <a:xfrm>
            <a:off x="69342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8" name="Oval 50"/>
          <p:cNvSpPr>
            <a:spLocks noChangeArrowheads="1"/>
          </p:cNvSpPr>
          <p:nvPr/>
        </p:nvSpPr>
        <p:spPr bwMode="auto">
          <a:xfrm>
            <a:off x="7086600" y="46482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79" name="Oval 51"/>
          <p:cNvSpPr>
            <a:spLocks noChangeArrowheads="1"/>
          </p:cNvSpPr>
          <p:nvPr/>
        </p:nvSpPr>
        <p:spPr bwMode="auto">
          <a:xfrm>
            <a:off x="72390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0" name="Oval 52"/>
          <p:cNvSpPr>
            <a:spLocks noChangeArrowheads="1"/>
          </p:cNvSpPr>
          <p:nvPr/>
        </p:nvSpPr>
        <p:spPr bwMode="auto">
          <a:xfrm>
            <a:off x="73914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1" name="Oval 53"/>
          <p:cNvSpPr>
            <a:spLocks noChangeArrowheads="1"/>
          </p:cNvSpPr>
          <p:nvPr/>
        </p:nvSpPr>
        <p:spPr bwMode="auto">
          <a:xfrm>
            <a:off x="75438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2" name="Oval 54"/>
          <p:cNvSpPr>
            <a:spLocks noChangeArrowheads="1"/>
          </p:cNvSpPr>
          <p:nvPr/>
        </p:nvSpPr>
        <p:spPr bwMode="auto">
          <a:xfrm>
            <a:off x="76962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3" name="Oval 55"/>
          <p:cNvSpPr>
            <a:spLocks noChangeArrowheads="1"/>
          </p:cNvSpPr>
          <p:nvPr/>
        </p:nvSpPr>
        <p:spPr bwMode="auto">
          <a:xfrm>
            <a:off x="78486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4" name="Oval 56"/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5" name="Oval 57"/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6" name="Oval 58"/>
          <p:cNvSpPr>
            <a:spLocks noChangeArrowheads="1"/>
          </p:cNvSpPr>
          <p:nvPr/>
        </p:nvSpPr>
        <p:spPr bwMode="auto">
          <a:xfrm>
            <a:off x="8305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7" name="Oval 59"/>
          <p:cNvSpPr>
            <a:spLocks noChangeArrowheads="1"/>
          </p:cNvSpPr>
          <p:nvPr/>
        </p:nvSpPr>
        <p:spPr bwMode="auto">
          <a:xfrm>
            <a:off x="84582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8" name="Oval 60"/>
          <p:cNvSpPr>
            <a:spLocks noChangeArrowheads="1"/>
          </p:cNvSpPr>
          <p:nvPr/>
        </p:nvSpPr>
        <p:spPr bwMode="auto">
          <a:xfrm>
            <a:off x="7391400" y="13716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89" name="Rectangle 61"/>
          <p:cNvSpPr>
            <a:spLocks noChangeArrowheads="1"/>
          </p:cNvSpPr>
          <p:nvPr/>
        </p:nvSpPr>
        <p:spPr bwMode="auto">
          <a:xfrm>
            <a:off x="6400800" y="1295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</a:t>
            </a:r>
            <a:endParaRPr lang="cs-CZ" sz="2400" b="1"/>
          </a:p>
        </p:txBody>
      </p:sp>
      <p:sp>
        <p:nvSpPr>
          <p:cNvPr id="201790" name="Rectangle 62"/>
          <p:cNvSpPr>
            <a:spLocks noChangeArrowheads="1"/>
          </p:cNvSpPr>
          <p:nvPr/>
        </p:nvSpPr>
        <p:spPr bwMode="auto">
          <a:xfrm>
            <a:off x="6400800" y="1828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</a:t>
            </a:r>
            <a:endParaRPr lang="cs-CZ" sz="2400" b="1"/>
          </a:p>
        </p:txBody>
      </p:sp>
      <p:sp>
        <p:nvSpPr>
          <p:cNvPr id="201791" name="Rectangle 63"/>
          <p:cNvSpPr>
            <a:spLocks noChangeArrowheads="1"/>
          </p:cNvSpPr>
          <p:nvPr/>
        </p:nvSpPr>
        <p:spPr bwMode="auto">
          <a:xfrm>
            <a:off x="6400800" y="2286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</a:t>
            </a:r>
          </a:p>
        </p:txBody>
      </p:sp>
      <p:sp>
        <p:nvSpPr>
          <p:cNvPr id="201792" name="Oval 64"/>
          <p:cNvSpPr>
            <a:spLocks noChangeArrowheads="1"/>
          </p:cNvSpPr>
          <p:nvPr/>
        </p:nvSpPr>
        <p:spPr bwMode="auto">
          <a:xfrm>
            <a:off x="7391400" y="182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93" name="Oval 65"/>
          <p:cNvSpPr>
            <a:spLocks noChangeArrowheads="1"/>
          </p:cNvSpPr>
          <p:nvPr/>
        </p:nvSpPr>
        <p:spPr bwMode="auto">
          <a:xfrm>
            <a:off x="7391400" y="228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94" name="Oval 66"/>
          <p:cNvSpPr>
            <a:spLocks noChangeArrowheads="1"/>
          </p:cNvSpPr>
          <p:nvPr/>
        </p:nvSpPr>
        <p:spPr bwMode="auto">
          <a:xfrm>
            <a:off x="7391400" y="91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1795" name="Rectangle 67"/>
          <p:cNvSpPr>
            <a:spLocks noChangeArrowheads="1"/>
          </p:cNvSpPr>
          <p:nvPr/>
        </p:nvSpPr>
        <p:spPr bwMode="auto">
          <a:xfrm>
            <a:off x="6400800" y="762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-</a:t>
            </a:r>
          </a:p>
        </p:txBody>
      </p:sp>
      <p:sp>
        <p:nvSpPr>
          <p:cNvPr id="201800" name="Rectangle 72"/>
          <p:cNvSpPr>
            <a:spLocks noChangeArrowheads="1"/>
          </p:cNvSpPr>
          <p:nvPr/>
        </p:nvSpPr>
        <p:spPr bwMode="auto">
          <a:xfrm>
            <a:off x="1066800" y="4267200"/>
            <a:ext cx="228600" cy="1524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1" name="Rectangle 73"/>
          <p:cNvSpPr>
            <a:spLocks noChangeArrowheads="1"/>
          </p:cNvSpPr>
          <p:nvPr/>
        </p:nvSpPr>
        <p:spPr bwMode="auto">
          <a:xfrm>
            <a:off x="2362200" y="4114800"/>
            <a:ext cx="228600" cy="1676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2" name="Rectangle 74"/>
          <p:cNvSpPr>
            <a:spLocks noChangeArrowheads="1"/>
          </p:cNvSpPr>
          <p:nvPr/>
        </p:nvSpPr>
        <p:spPr bwMode="auto">
          <a:xfrm>
            <a:off x="3429000" y="4343400"/>
            <a:ext cx="228600" cy="14478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3" name="Rectangle 75"/>
          <p:cNvSpPr>
            <a:spLocks noChangeArrowheads="1"/>
          </p:cNvSpPr>
          <p:nvPr/>
        </p:nvSpPr>
        <p:spPr bwMode="auto">
          <a:xfrm>
            <a:off x="4114800" y="3886200"/>
            <a:ext cx="228600" cy="1905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4" name="Rectangle 76"/>
          <p:cNvSpPr>
            <a:spLocks noChangeArrowheads="1"/>
          </p:cNvSpPr>
          <p:nvPr/>
        </p:nvSpPr>
        <p:spPr bwMode="auto">
          <a:xfrm>
            <a:off x="4724400" y="3733800"/>
            <a:ext cx="228600" cy="2057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5" name="Rectangle 77"/>
          <p:cNvSpPr>
            <a:spLocks noChangeArrowheads="1"/>
          </p:cNvSpPr>
          <p:nvPr/>
        </p:nvSpPr>
        <p:spPr bwMode="auto">
          <a:xfrm>
            <a:off x="5029200" y="3886200"/>
            <a:ext cx="228600" cy="1905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6" name="Rectangle 78"/>
          <p:cNvSpPr>
            <a:spLocks noChangeArrowheads="1"/>
          </p:cNvSpPr>
          <p:nvPr/>
        </p:nvSpPr>
        <p:spPr bwMode="auto">
          <a:xfrm>
            <a:off x="6324600" y="3505200"/>
            <a:ext cx="228600" cy="2286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7" name="Rectangle 79"/>
          <p:cNvSpPr>
            <a:spLocks noChangeArrowheads="1"/>
          </p:cNvSpPr>
          <p:nvPr/>
        </p:nvSpPr>
        <p:spPr bwMode="auto">
          <a:xfrm>
            <a:off x="6705600" y="3352800"/>
            <a:ext cx="228600" cy="2438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8" name="Rectangle 80"/>
          <p:cNvSpPr>
            <a:spLocks noChangeArrowheads="1"/>
          </p:cNvSpPr>
          <p:nvPr/>
        </p:nvSpPr>
        <p:spPr bwMode="auto">
          <a:xfrm>
            <a:off x="7086600" y="3124200"/>
            <a:ext cx="228600" cy="2667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09" name="Rectangle 81"/>
          <p:cNvSpPr>
            <a:spLocks noChangeArrowheads="1"/>
          </p:cNvSpPr>
          <p:nvPr/>
        </p:nvSpPr>
        <p:spPr bwMode="auto">
          <a:xfrm>
            <a:off x="8001000" y="3352800"/>
            <a:ext cx="228600" cy="2438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10" name="Rectangle 82"/>
          <p:cNvSpPr>
            <a:spLocks noChangeArrowheads="1"/>
          </p:cNvSpPr>
          <p:nvPr/>
        </p:nvSpPr>
        <p:spPr bwMode="auto">
          <a:xfrm>
            <a:off x="8153400" y="3048000"/>
            <a:ext cx="304800" cy="27432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1811" name="Rectangle 83"/>
          <p:cNvSpPr>
            <a:spLocks noChangeArrowheads="1"/>
          </p:cNvSpPr>
          <p:nvPr/>
        </p:nvSpPr>
        <p:spPr bwMode="auto">
          <a:xfrm>
            <a:off x="1295400" y="762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1"/>
              <a:t>50 tréninkových jednotek za 61 dní</a:t>
            </a:r>
            <a:endParaRPr lang="cs-CZ"/>
          </a:p>
        </p:txBody>
      </p:sp>
      <p:sp>
        <p:nvSpPr>
          <p:cNvPr id="201812" name="Rectangle 84"/>
          <p:cNvSpPr>
            <a:spLocks noChangeArrowheads="1"/>
          </p:cNvSpPr>
          <p:nvPr/>
        </p:nvSpPr>
        <p:spPr bwMode="auto">
          <a:xfrm>
            <a:off x="7848600" y="762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66%</a:t>
            </a:r>
          </a:p>
        </p:txBody>
      </p:sp>
      <p:sp>
        <p:nvSpPr>
          <p:cNvPr id="201813" name="Rectangle 85"/>
          <p:cNvSpPr>
            <a:spLocks noChangeArrowheads="1"/>
          </p:cNvSpPr>
          <p:nvPr/>
        </p:nvSpPr>
        <p:spPr bwMode="auto">
          <a:xfrm>
            <a:off x="7848600" y="12192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12%</a:t>
            </a:r>
          </a:p>
        </p:txBody>
      </p:sp>
      <p:sp>
        <p:nvSpPr>
          <p:cNvPr id="201814" name="Rectangle 86"/>
          <p:cNvSpPr>
            <a:spLocks noChangeArrowheads="1"/>
          </p:cNvSpPr>
          <p:nvPr/>
        </p:nvSpPr>
        <p:spPr bwMode="auto">
          <a:xfrm>
            <a:off x="7848600" y="16764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16%</a:t>
            </a:r>
          </a:p>
        </p:txBody>
      </p:sp>
      <p:sp>
        <p:nvSpPr>
          <p:cNvPr id="201815" name="Rectangle 87"/>
          <p:cNvSpPr>
            <a:spLocks noChangeArrowheads="1"/>
          </p:cNvSpPr>
          <p:nvPr/>
        </p:nvSpPr>
        <p:spPr bwMode="auto">
          <a:xfrm>
            <a:off x="7848600" y="21336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6%</a:t>
            </a:r>
          </a:p>
        </p:txBody>
      </p:sp>
      <p:sp>
        <p:nvSpPr>
          <p:cNvPr id="201816" name="Rectangle 88"/>
          <p:cNvSpPr>
            <a:spLocks noChangeArrowheads="1"/>
          </p:cNvSpPr>
          <p:nvPr/>
        </p:nvSpPr>
        <p:spPr bwMode="auto">
          <a:xfrm>
            <a:off x="990600" y="1143000"/>
            <a:ext cx="502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KONTROLNÍ MĚŘENÍ</a:t>
            </a:r>
          </a:p>
          <a:p>
            <a:pPr algn="ctr"/>
            <a:r>
              <a:rPr lang="cs-CZ" sz="2400" b="1"/>
              <a:t>SPORTOVNÍ VÝKONNOSTI:</a:t>
            </a:r>
          </a:p>
        </p:txBody>
      </p:sp>
      <p:sp>
        <p:nvSpPr>
          <p:cNvPr id="201817" name="Rectangle 89"/>
          <p:cNvSpPr>
            <a:spLocks noChangeArrowheads="1"/>
          </p:cNvSpPr>
          <p:nvPr/>
        </p:nvSpPr>
        <p:spPr bwMode="auto">
          <a:xfrm>
            <a:off x="990600" y="1981200"/>
            <a:ext cx="502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64% ZLEPŠENÍ</a:t>
            </a:r>
          </a:p>
          <a:p>
            <a:pPr algn="ctr"/>
            <a:r>
              <a:rPr lang="cs-CZ" sz="2400" b="1"/>
              <a:t>36% ZHORŠENÍ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0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0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0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0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20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20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20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0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20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20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500"/>
                            </p:stCondLst>
                            <p:childTnLst>
                              <p:par>
                                <p:cTn id="2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20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20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20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2" grpId="0" autoUpdateAnimBg="0"/>
      <p:bldP spid="201738" grpId="0" animBg="1"/>
      <p:bldP spid="201739" grpId="0" animBg="1"/>
      <p:bldP spid="201740" grpId="0" animBg="1"/>
      <p:bldP spid="201741" grpId="0" animBg="1"/>
      <p:bldP spid="201742" grpId="0" animBg="1"/>
      <p:bldP spid="201743" grpId="0" animBg="1"/>
      <p:bldP spid="201744" grpId="0" animBg="1"/>
      <p:bldP spid="201745" grpId="0" animBg="1"/>
      <p:bldP spid="201746" grpId="0" animBg="1" autoUpdateAnimBg="0"/>
      <p:bldP spid="201747" grpId="0" animBg="1" autoUpdateAnimBg="0"/>
      <p:bldP spid="201748" grpId="0" animBg="1" autoUpdateAnimBg="0"/>
      <p:bldP spid="201749" grpId="0" animBg="1" autoUpdateAnimBg="0"/>
      <p:bldP spid="201750" grpId="0" animBg="1" autoUpdateAnimBg="0"/>
      <p:bldP spid="201751" grpId="0" animBg="1" autoUpdateAnimBg="0"/>
      <p:bldP spid="201752" grpId="0" animBg="1" autoUpdateAnimBg="0"/>
      <p:bldP spid="201753" grpId="0" animBg="1" autoUpdateAnimBg="0"/>
      <p:bldP spid="201754" grpId="0" animBg="1" autoUpdateAnimBg="0"/>
      <p:bldP spid="201755" grpId="0" animBg="1" autoUpdateAnimBg="0"/>
      <p:bldP spid="201756" grpId="0" animBg="1" autoUpdateAnimBg="0"/>
      <p:bldP spid="201757" grpId="0" animBg="1" autoUpdateAnimBg="0"/>
      <p:bldP spid="201758" grpId="0" animBg="1" autoUpdateAnimBg="0"/>
      <p:bldP spid="201759" grpId="0" animBg="1" autoUpdateAnimBg="0"/>
      <p:bldP spid="201760" grpId="0" animBg="1" autoUpdateAnimBg="0"/>
      <p:bldP spid="201761" grpId="0" animBg="1" autoUpdateAnimBg="0"/>
      <p:bldP spid="201762" grpId="0" animBg="1" autoUpdateAnimBg="0"/>
      <p:bldP spid="201763" grpId="0" animBg="1" autoUpdateAnimBg="0"/>
      <p:bldP spid="201764" grpId="0" animBg="1" autoUpdateAnimBg="0"/>
      <p:bldP spid="201765" grpId="0" animBg="1" autoUpdateAnimBg="0"/>
      <p:bldP spid="201766" grpId="0" animBg="1" autoUpdateAnimBg="0"/>
      <p:bldP spid="201767" grpId="0" animBg="1" autoUpdateAnimBg="0"/>
      <p:bldP spid="201768" grpId="0" animBg="1" autoUpdateAnimBg="0"/>
      <p:bldP spid="201769" grpId="0" animBg="1" autoUpdateAnimBg="0"/>
      <p:bldP spid="201770" grpId="0" animBg="1" autoUpdateAnimBg="0"/>
      <p:bldP spid="201771" grpId="0" animBg="1" autoUpdateAnimBg="0"/>
      <p:bldP spid="201772" grpId="0" animBg="1" autoUpdateAnimBg="0"/>
      <p:bldP spid="201773" grpId="0" animBg="1" autoUpdateAnimBg="0"/>
      <p:bldP spid="201774" grpId="0" animBg="1" autoUpdateAnimBg="0"/>
      <p:bldP spid="201775" grpId="0" animBg="1" autoUpdateAnimBg="0"/>
      <p:bldP spid="201776" grpId="0" animBg="1" autoUpdateAnimBg="0"/>
      <p:bldP spid="201777" grpId="0" animBg="1" autoUpdateAnimBg="0"/>
      <p:bldP spid="201778" grpId="0" animBg="1" autoUpdateAnimBg="0"/>
      <p:bldP spid="201779" grpId="0" animBg="1" autoUpdateAnimBg="0"/>
      <p:bldP spid="201780" grpId="0" animBg="1" autoUpdateAnimBg="0"/>
      <p:bldP spid="201781" grpId="0" animBg="1" autoUpdateAnimBg="0"/>
      <p:bldP spid="201782" grpId="0" animBg="1" autoUpdateAnimBg="0"/>
      <p:bldP spid="201783" grpId="0" animBg="1" autoUpdateAnimBg="0"/>
      <p:bldP spid="201784" grpId="0" animBg="1" autoUpdateAnimBg="0"/>
      <p:bldP spid="201785" grpId="0" animBg="1" autoUpdateAnimBg="0"/>
      <p:bldP spid="201786" grpId="0" animBg="1" autoUpdateAnimBg="0"/>
      <p:bldP spid="201787" grpId="0" animBg="1" autoUpdateAnimBg="0"/>
      <p:bldP spid="201788" grpId="0" animBg="1" autoUpdateAnimBg="0"/>
      <p:bldP spid="201789" grpId="0" autoUpdateAnimBg="0"/>
      <p:bldP spid="201790" grpId="0" autoUpdateAnimBg="0"/>
      <p:bldP spid="201791" grpId="0" autoUpdateAnimBg="0"/>
      <p:bldP spid="201792" grpId="0" animBg="1" autoUpdateAnimBg="0"/>
      <p:bldP spid="201793" grpId="0" animBg="1" autoUpdateAnimBg="0"/>
      <p:bldP spid="201794" grpId="0" animBg="1" autoUpdateAnimBg="0"/>
      <p:bldP spid="201795" grpId="0" autoUpdateAnimBg="0"/>
      <p:bldP spid="201800" grpId="0" animBg="1"/>
      <p:bldP spid="201801" grpId="0" animBg="1"/>
      <p:bldP spid="201802" grpId="0" animBg="1"/>
      <p:bldP spid="201803" grpId="0" animBg="1"/>
      <p:bldP spid="201804" grpId="0" animBg="1"/>
      <p:bldP spid="201805" grpId="0" animBg="1"/>
      <p:bldP spid="201806" grpId="0" animBg="1"/>
      <p:bldP spid="201807" grpId="0" animBg="1"/>
      <p:bldP spid="201808" grpId="0" animBg="1"/>
      <p:bldP spid="201809" grpId="0" animBg="1"/>
      <p:bldP spid="201810" grpId="0" animBg="1"/>
      <p:bldP spid="201812" grpId="0" autoUpdateAnimBg="0"/>
      <p:bldP spid="201813" grpId="0" autoUpdateAnimBg="0"/>
      <p:bldP spid="201814" grpId="0" autoUpdateAnimBg="0"/>
      <p:bldP spid="201815" grpId="0" autoUpdateAnimBg="0"/>
      <p:bldP spid="201816" grpId="0" autoUpdateAnimBg="0"/>
      <p:bldP spid="20181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Line 2"/>
          <p:cNvSpPr>
            <a:spLocks noChangeShapeType="1"/>
          </p:cNvSpPr>
          <p:nvPr/>
        </p:nvSpPr>
        <p:spPr bwMode="auto">
          <a:xfrm>
            <a:off x="914400" y="6096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55" name="Line 3"/>
          <p:cNvSpPr>
            <a:spLocks noChangeShapeType="1"/>
          </p:cNvSpPr>
          <p:nvPr/>
        </p:nvSpPr>
        <p:spPr bwMode="auto">
          <a:xfrm>
            <a:off x="533400" y="5791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800600" y="762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latin typeface="Arial Black" pitchFamily="34" charset="0"/>
              </a:rPr>
              <a:t>FV = k</a:t>
            </a:r>
          </a:p>
        </p:txBody>
      </p:sp>
      <p:sp>
        <p:nvSpPr>
          <p:cNvPr id="202757" name="Line 5"/>
          <p:cNvSpPr>
            <a:spLocks noChangeShapeType="1"/>
          </p:cNvSpPr>
          <p:nvPr/>
        </p:nvSpPr>
        <p:spPr bwMode="auto">
          <a:xfrm>
            <a:off x="914400" y="4267200"/>
            <a:ext cx="7239000" cy="0"/>
          </a:xfrm>
          <a:prstGeom prst="line">
            <a:avLst/>
          </a:prstGeom>
          <a:noFill/>
          <a:ln w="9525" cap="rnd">
            <a:solidFill>
              <a:srgbClr val="FF00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0" y="40386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/>
              <a:t>100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0" y="3810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TR</a:t>
            </a:r>
          </a:p>
          <a:p>
            <a:pPr algn="ctr"/>
            <a:r>
              <a:rPr lang="cs-CZ" sz="2400" b="1"/>
              <a:t>(%)</a:t>
            </a:r>
            <a:endParaRPr lang="cs-CZ" sz="2400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914400" y="2743200"/>
            <a:ext cx="7239000" cy="0"/>
          </a:xfrm>
          <a:prstGeom prst="line">
            <a:avLst/>
          </a:prstGeom>
          <a:noFill/>
          <a:ln w="9525" cap="rnd">
            <a:solidFill>
              <a:srgbClr val="FF00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0" y="2590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/>
              <a:t>200</a:t>
            </a:r>
          </a:p>
        </p:txBody>
      </p:sp>
      <p:sp>
        <p:nvSpPr>
          <p:cNvPr id="202762" name="Oval 10"/>
          <p:cNvSpPr>
            <a:spLocks noChangeArrowheads="1"/>
          </p:cNvSpPr>
          <p:nvPr/>
        </p:nvSpPr>
        <p:spPr bwMode="auto">
          <a:xfrm>
            <a:off x="9906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3" name="Oval 11"/>
          <p:cNvSpPr>
            <a:spLocks noChangeArrowheads="1"/>
          </p:cNvSpPr>
          <p:nvPr/>
        </p:nvSpPr>
        <p:spPr bwMode="auto">
          <a:xfrm>
            <a:off x="114300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4" name="Oval 12"/>
          <p:cNvSpPr>
            <a:spLocks noChangeArrowheads="1"/>
          </p:cNvSpPr>
          <p:nvPr/>
        </p:nvSpPr>
        <p:spPr bwMode="auto">
          <a:xfrm>
            <a:off x="12954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5" name="Oval 13"/>
          <p:cNvSpPr>
            <a:spLocks noChangeArrowheads="1"/>
          </p:cNvSpPr>
          <p:nvPr/>
        </p:nvSpPr>
        <p:spPr bwMode="auto">
          <a:xfrm>
            <a:off x="1447800" y="3886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6" name="Oval 14"/>
          <p:cNvSpPr>
            <a:spLocks noChangeArrowheads="1"/>
          </p:cNvSpPr>
          <p:nvPr/>
        </p:nvSpPr>
        <p:spPr bwMode="auto">
          <a:xfrm>
            <a:off x="16002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7" name="Oval 15"/>
          <p:cNvSpPr>
            <a:spLocks noChangeArrowheads="1"/>
          </p:cNvSpPr>
          <p:nvPr/>
        </p:nvSpPr>
        <p:spPr bwMode="auto">
          <a:xfrm>
            <a:off x="17526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8" name="Oval 16"/>
          <p:cNvSpPr>
            <a:spLocks noChangeArrowheads="1"/>
          </p:cNvSpPr>
          <p:nvPr/>
        </p:nvSpPr>
        <p:spPr bwMode="auto">
          <a:xfrm>
            <a:off x="19050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69" name="Oval 17"/>
          <p:cNvSpPr>
            <a:spLocks noChangeArrowheads="1"/>
          </p:cNvSpPr>
          <p:nvPr/>
        </p:nvSpPr>
        <p:spPr bwMode="auto">
          <a:xfrm>
            <a:off x="20574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770" name="Oval 18"/>
          <p:cNvSpPr>
            <a:spLocks noChangeArrowheads="1"/>
          </p:cNvSpPr>
          <p:nvPr/>
        </p:nvSpPr>
        <p:spPr bwMode="auto">
          <a:xfrm>
            <a:off x="2209800" y="35814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1" name="Oval 19"/>
          <p:cNvSpPr>
            <a:spLocks noChangeArrowheads="1"/>
          </p:cNvSpPr>
          <p:nvPr/>
        </p:nvSpPr>
        <p:spPr bwMode="auto">
          <a:xfrm>
            <a:off x="23622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2" name="Oval 20"/>
          <p:cNvSpPr>
            <a:spLocks noChangeArrowheads="1"/>
          </p:cNvSpPr>
          <p:nvPr/>
        </p:nvSpPr>
        <p:spPr bwMode="auto">
          <a:xfrm>
            <a:off x="2514600" y="38862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 b="1"/>
          </a:p>
        </p:txBody>
      </p:sp>
      <p:sp>
        <p:nvSpPr>
          <p:cNvPr id="202773" name="Oval 21"/>
          <p:cNvSpPr>
            <a:spLocks noChangeArrowheads="1"/>
          </p:cNvSpPr>
          <p:nvPr/>
        </p:nvSpPr>
        <p:spPr bwMode="auto">
          <a:xfrm>
            <a:off x="2667000" y="40386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4" name="Oval 22"/>
          <p:cNvSpPr>
            <a:spLocks noChangeArrowheads="1"/>
          </p:cNvSpPr>
          <p:nvPr/>
        </p:nvSpPr>
        <p:spPr bwMode="auto">
          <a:xfrm>
            <a:off x="28194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5" name="Oval 23"/>
          <p:cNvSpPr>
            <a:spLocks noChangeArrowheads="1"/>
          </p:cNvSpPr>
          <p:nvPr/>
        </p:nvSpPr>
        <p:spPr bwMode="auto">
          <a:xfrm>
            <a:off x="29718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6" name="Oval 24"/>
          <p:cNvSpPr>
            <a:spLocks noChangeArrowheads="1"/>
          </p:cNvSpPr>
          <p:nvPr/>
        </p:nvSpPr>
        <p:spPr bwMode="auto">
          <a:xfrm>
            <a:off x="31242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7" name="Oval 25"/>
          <p:cNvSpPr>
            <a:spLocks noChangeArrowheads="1"/>
          </p:cNvSpPr>
          <p:nvPr/>
        </p:nvSpPr>
        <p:spPr bwMode="auto">
          <a:xfrm>
            <a:off x="3276600" y="5029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8" name="Oval 26"/>
          <p:cNvSpPr>
            <a:spLocks noChangeArrowheads="1"/>
          </p:cNvSpPr>
          <p:nvPr/>
        </p:nvSpPr>
        <p:spPr bwMode="auto">
          <a:xfrm>
            <a:off x="3429000" y="4191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79" name="Oval 27"/>
          <p:cNvSpPr>
            <a:spLocks noChangeArrowheads="1"/>
          </p:cNvSpPr>
          <p:nvPr/>
        </p:nvSpPr>
        <p:spPr bwMode="auto">
          <a:xfrm>
            <a:off x="35814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0" name="Oval 28"/>
          <p:cNvSpPr>
            <a:spLocks noChangeArrowheads="1"/>
          </p:cNvSpPr>
          <p:nvPr/>
        </p:nvSpPr>
        <p:spPr bwMode="auto">
          <a:xfrm>
            <a:off x="3733800" y="3810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1" name="Oval 29"/>
          <p:cNvSpPr>
            <a:spLocks noChangeArrowheads="1"/>
          </p:cNvSpPr>
          <p:nvPr/>
        </p:nvSpPr>
        <p:spPr bwMode="auto">
          <a:xfrm>
            <a:off x="3886200" y="3505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2" name="Oval 30"/>
          <p:cNvSpPr>
            <a:spLocks noChangeArrowheads="1"/>
          </p:cNvSpPr>
          <p:nvPr/>
        </p:nvSpPr>
        <p:spPr bwMode="auto">
          <a:xfrm>
            <a:off x="4038600" y="3200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3" name="Oval 31"/>
          <p:cNvSpPr>
            <a:spLocks noChangeArrowheads="1"/>
          </p:cNvSpPr>
          <p:nvPr/>
        </p:nvSpPr>
        <p:spPr bwMode="auto">
          <a:xfrm>
            <a:off x="4191000" y="2971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4" name="Oval 32"/>
          <p:cNvSpPr>
            <a:spLocks noChangeArrowheads="1"/>
          </p:cNvSpPr>
          <p:nvPr/>
        </p:nvSpPr>
        <p:spPr bwMode="auto">
          <a:xfrm>
            <a:off x="4343400" y="2667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5" name="Oval 33"/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6" name="Oval 34"/>
          <p:cNvSpPr>
            <a:spLocks noChangeArrowheads="1"/>
          </p:cNvSpPr>
          <p:nvPr/>
        </p:nvSpPr>
        <p:spPr bwMode="auto">
          <a:xfrm>
            <a:off x="4648200" y="2971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7" name="Oval 35"/>
          <p:cNvSpPr>
            <a:spLocks noChangeArrowheads="1"/>
          </p:cNvSpPr>
          <p:nvPr/>
        </p:nvSpPr>
        <p:spPr bwMode="auto">
          <a:xfrm>
            <a:off x="4800600" y="41910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8" name="Oval 36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89" name="Oval 37"/>
          <p:cNvSpPr>
            <a:spLocks noChangeArrowheads="1"/>
          </p:cNvSpPr>
          <p:nvPr/>
        </p:nvSpPr>
        <p:spPr bwMode="auto">
          <a:xfrm>
            <a:off x="51054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0" name="Oval 38"/>
          <p:cNvSpPr>
            <a:spLocks noChangeArrowheads="1"/>
          </p:cNvSpPr>
          <p:nvPr/>
        </p:nvSpPr>
        <p:spPr bwMode="auto">
          <a:xfrm>
            <a:off x="5257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1" name="Oval 39"/>
          <p:cNvSpPr>
            <a:spLocks noChangeArrowheads="1"/>
          </p:cNvSpPr>
          <p:nvPr/>
        </p:nvSpPr>
        <p:spPr bwMode="auto">
          <a:xfrm>
            <a:off x="54102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2" name="Oval 40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3" name="Oval 41"/>
          <p:cNvSpPr>
            <a:spLocks noChangeArrowheads="1"/>
          </p:cNvSpPr>
          <p:nvPr/>
        </p:nvSpPr>
        <p:spPr bwMode="auto">
          <a:xfrm>
            <a:off x="57150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4" name="Oval 42"/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5" name="Oval 43"/>
          <p:cNvSpPr>
            <a:spLocks noChangeArrowheads="1"/>
          </p:cNvSpPr>
          <p:nvPr/>
        </p:nvSpPr>
        <p:spPr bwMode="auto">
          <a:xfrm>
            <a:off x="6019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6" name="Oval 44"/>
          <p:cNvSpPr>
            <a:spLocks noChangeArrowheads="1"/>
          </p:cNvSpPr>
          <p:nvPr/>
        </p:nvSpPr>
        <p:spPr bwMode="auto">
          <a:xfrm>
            <a:off x="6172200" y="41910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7" name="Oval 45"/>
          <p:cNvSpPr>
            <a:spLocks noChangeArrowheads="1"/>
          </p:cNvSpPr>
          <p:nvPr/>
        </p:nvSpPr>
        <p:spPr bwMode="auto">
          <a:xfrm>
            <a:off x="6324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8" name="Oval 46"/>
          <p:cNvSpPr>
            <a:spLocks noChangeArrowheads="1"/>
          </p:cNvSpPr>
          <p:nvPr/>
        </p:nvSpPr>
        <p:spPr bwMode="auto">
          <a:xfrm>
            <a:off x="64770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799" name="Oval 47"/>
          <p:cNvSpPr>
            <a:spLocks noChangeArrowheads="1"/>
          </p:cNvSpPr>
          <p:nvPr/>
        </p:nvSpPr>
        <p:spPr bwMode="auto">
          <a:xfrm>
            <a:off x="66294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0" name="Oval 48"/>
          <p:cNvSpPr>
            <a:spLocks noChangeArrowheads="1"/>
          </p:cNvSpPr>
          <p:nvPr/>
        </p:nvSpPr>
        <p:spPr bwMode="auto">
          <a:xfrm>
            <a:off x="67818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1" name="Oval 49"/>
          <p:cNvSpPr>
            <a:spLocks noChangeArrowheads="1"/>
          </p:cNvSpPr>
          <p:nvPr/>
        </p:nvSpPr>
        <p:spPr bwMode="auto">
          <a:xfrm>
            <a:off x="69342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2" name="Oval 50"/>
          <p:cNvSpPr>
            <a:spLocks noChangeArrowheads="1"/>
          </p:cNvSpPr>
          <p:nvPr/>
        </p:nvSpPr>
        <p:spPr bwMode="auto">
          <a:xfrm>
            <a:off x="7086600" y="46482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3" name="Oval 51"/>
          <p:cNvSpPr>
            <a:spLocks noChangeArrowheads="1"/>
          </p:cNvSpPr>
          <p:nvPr/>
        </p:nvSpPr>
        <p:spPr bwMode="auto">
          <a:xfrm>
            <a:off x="72390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4" name="Oval 52"/>
          <p:cNvSpPr>
            <a:spLocks noChangeArrowheads="1"/>
          </p:cNvSpPr>
          <p:nvPr/>
        </p:nvSpPr>
        <p:spPr bwMode="auto">
          <a:xfrm>
            <a:off x="73914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5" name="Oval 53"/>
          <p:cNvSpPr>
            <a:spLocks noChangeArrowheads="1"/>
          </p:cNvSpPr>
          <p:nvPr/>
        </p:nvSpPr>
        <p:spPr bwMode="auto">
          <a:xfrm>
            <a:off x="75438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6" name="Oval 54"/>
          <p:cNvSpPr>
            <a:spLocks noChangeArrowheads="1"/>
          </p:cNvSpPr>
          <p:nvPr/>
        </p:nvSpPr>
        <p:spPr bwMode="auto">
          <a:xfrm>
            <a:off x="76962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7" name="Oval 55"/>
          <p:cNvSpPr>
            <a:spLocks noChangeArrowheads="1"/>
          </p:cNvSpPr>
          <p:nvPr/>
        </p:nvSpPr>
        <p:spPr bwMode="auto">
          <a:xfrm>
            <a:off x="78486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8" name="Oval 56"/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09" name="Oval 57"/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0" name="Oval 58"/>
          <p:cNvSpPr>
            <a:spLocks noChangeArrowheads="1"/>
          </p:cNvSpPr>
          <p:nvPr/>
        </p:nvSpPr>
        <p:spPr bwMode="auto">
          <a:xfrm>
            <a:off x="8305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1" name="Oval 59"/>
          <p:cNvSpPr>
            <a:spLocks noChangeArrowheads="1"/>
          </p:cNvSpPr>
          <p:nvPr/>
        </p:nvSpPr>
        <p:spPr bwMode="auto">
          <a:xfrm>
            <a:off x="84582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2" name="Oval 60"/>
          <p:cNvSpPr>
            <a:spLocks noChangeArrowheads="1"/>
          </p:cNvSpPr>
          <p:nvPr/>
        </p:nvSpPr>
        <p:spPr bwMode="auto">
          <a:xfrm>
            <a:off x="7391400" y="1371600"/>
            <a:ext cx="152400" cy="152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3" name="Rectangle 61"/>
          <p:cNvSpPr>
            <a:spLocks noChangeArrowheads="1"/>
          </p:cNvSpPr>
          <p:nvPr/>
        </p:nvSpPr>
        <p:spPr bwMode="auto">
          <a:xfrm>
            <a:off x="6400800" y="1295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</a:t>
            </a:r>
            <a:endParaRPr lang="cs-CZ" sz="2400" b="1"/>
          </a:p>
        </p:txBody>
      </p:sp>
      <p:sp>
        <p:nvSpPr>
          <p:cNvPr id="202814" name="Rectangle 62"/>
          <p:cNvSpPr>
            <a:spLocks noChangeArrowheads="1"/>
          </p:cNvSpPr>
          <p:nvPr/>
        </p:nvSpPr>
        <p:spPr bwMode="auto">
          <a:xfrm>
            <a:off x="6400800" y="1828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</a:t>
            </a:r>
            <a:endParaRPr lang="cs-CZ" sz="2400" b="1"/>
          </a:p>
        </p:txBody>
      </p:sp>
      <p:sp>
        <p:nvSpPr>
          <p:cNvPr id="202815" name="Rectangle 63"/>
          <p:cNvSpPr>
            <a:spLocks noChangeArrowheads="1"/>
          </p:cNvSpPr>
          <p:nvPr/>
        </p:nvSpPr>
        <p:spPr bwMode="auto">
          <a:xfrm>
            <a:off x="6400800" y="2286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</a:t>
            </a:r>
          </a:p>
        </p:txBody>
      </p:sp>
      <p:sp>
        <p:nvSpPr>
          <p:cNvPr id="202816" name="Oval 64"/>
          <p:cNvSpPr>
            <a:spLocks noChangeArrowheads="1"/>
          </p:cNvSpPr>
          <p:nvPr/>
        </p:nvSpPr>
        <p:spPr bwMode="auto">
          <a:xfrm>
            <a:off x="7391400" y="182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7" name="Oval 65"/>
          <p:cNvSpPr>
            <a:spLocks noChangeArrowheads="1"/>
          </p:cNvSpPr>
          <p:nvPr/>
        </p:nvSpPr>
        <p:spPr bwMode="auto">
          <a:xfrm>
            <a:off x="7391400" y="228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8" name="Oval 66"/>
          <p:cNvSpPr>
            <a:spLocks noChangeArrowheads="1"/>
          </p:cNvSpPr>
          <p:nvPr/>
        </p:nvSpPr>
        <p:spPr bwMode="auto">
          <a:xfrm>
            <a:off x="7391400" y="91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/>
          </a:p>
        </p:txBody>
      </p:sp>
      <p:sp>
        <p:nvSpPr>
          <p:cNvPr id="202819" name="Rectangle 67"/>
          <p:cNvSpPr>
            <a:spLocks noChangeArrowheads="1"/>
          </p:cNvSpPr>
          <p:nvPr/>
        </p:nvSpPr>
        <p:spPr bwMode="auto">
          <a:xfrm>
            <a:off x="6400800" y="762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ym typeface="Wingdings" pitchFamily="2" charset="2"/>
              </a:rPr>
              <a:t>-</a:t>
            </a:r>
          </a:p>
        </p:txBody>
      </p:sp>
      <p:sp>
        <p:nvSpPr>
          <p:cNvPr id="202831" name="Rectangle 79"/>
          <p:cNvSpPr>
            <a:spLocks noChangeArrowheads="1"/>
          </p:cNvSpPr>
          <p:nvPr/>
        </p:nvSpPr>
        <p:spPr bwMode="auto">
          <a:xfrm>
            <a:off x="1295400" y="762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b="1"/>
              <a:t>50 tréninkových jednotek za 61 dní</a:t>
            </a:r>
            <a:endParaRPr lang="cs-CZ"/>
          </a:p>
        </p:txBody>
      </p:sp>
      <p:sp>
        <p:nvSpPr>
          <p:cNvPr id="202832" name="Rectangle 80"/>
          <p:cNvSpPr>
            <a:spLocks noChangeArrowheads="1"/>
          </p:cNvSpPr>
          <p:nvPr/>
        </p:nvSpPr>
        <p:spPr bwMode="auto">
          <a:xfrm>
            <a:off x="7848600" y="762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66%</a:t>
            </a:r>
          </a:p>
        </p:txBody>
      </p:sp>
      <p:sp>
        <p:nvSpPr>
          <p:cNvPr id="202833" name="Rectangle 81"/>
          <p:cNvSpPr>
            <a:spLocks noChangeArrowheads="1"/>
          </p:cNvSpPr>
          <p:nvPr/>
        </p:nvSpPr>
        <p:spPr bwMode="auto">
          <a:xfrm>
            <a:off x="7848600" y="12192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12%</a:t>
            </a:r>
          </a:p>
        </p:txBody>
      </p:sp>
      <p:sp>
        <p:nvSpPr>
          <p:cNvPr id="202834" name="Rectangle 82"/>
          <p:cNvSpPr>
            <a:spLocks noChangeArrowheads="1"/>
          </p:cNvSpPr>
          <p:nvPr/>
        </p:nvSpPr>
        <p:spPr bwMode="auto">
          <a:xfrm>
            <a:off x="7848600" y="16764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16%</a:t>
            </a:r>
          </a:p>
        </p:txBody>
      </p:sp>
      <p:sp>
        <p:nvSpPr>
          <p:cNvPr id="202835" name="Rectangle 83"/>
          <p:cNvSpPr>
            <a:spLocks noChangeArrowheads="1"/>
          </p:cNvSpPr>
          <p:nvPr/>
        </p:nvSpPr>
        <p:spPr bwMode="auto">
          <a:xfrm>
            <a:off x="7848600" y="21336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/>
              <a:t>6%</a:t>
            </a:r>
          </a:p>
        </p:txBody>
      </p:sp>
      <p:sp>
        <p:nvSpPr>
          <p:cNvPr id="202838" name="Oval 86"/>
          <p:cNvSpPr>
            <a:spLocks noChangeArrowheads="1"/>
          </p:cNvSpPr>
          <p:nvPr/>
        </p:nvSpPr>
        <p:spPr bwMode="auto">
          <a:xfrm>
            <a:off x="9906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39" name="Oval 87"/>
          <p:cNvSpPr>
            <a:spLocks noChangeArrowheads="1"/>
          </p:cNvSpPr>
          <p:nvPr/>
        </p:nvSpPr>
        <p:spPr bwMode="auto">
          <a:xfrm>
            <a:off x="11430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0" name="Oval 88"/>
          <p:cNvSpPr>
            <a:spLocks noChangeArrowheads="1"/>
          </p:cNvSpPr>
          <p:nvPr/>
        </p:nvSpPr>
        <p:spPr bwMode="auto">
          <a:xfrm>
            <a:off x="12954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1" name="Oval 89"/>
          <p:cNvSpPr>
            <a:spLocks noChangeArrowheads="1"/>
          </p:cNvSpPr>
          <p:nvPr/>
        </p:nvSpPr>
        <p:spPr bwMode="auto">
          <a:xfrm>
            <a:off x="1447800" y="4572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2" name="Oval 90"/>
          <p:cNvSpPr>
            <a:spLocks noChangeArrowheads="1"/>
          </p:cNvSpPr>
          <p:nvPr/>
        </p:nvSpPr>
        <p:spPr bwMode="auto">
          <a:xfrm>
            <a:off x="1600200" y="4724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3" name="Oval 91"/>
          <p:cNvSpPr>
            <a:spLocks noChangeArrowheads="1"/>
          </p:cNvSpPr>
          <p:nvPr/>
        </p:nvSpPr>
        <p:spPr bwMode="auto">
          <a:xfrm>
            <a:off x="17526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4" name="Oval 92"/>
          <p:cNvSpPr>
            <a:spLocks noChangeArrowheads="1"/>
          </p:cNvSpPr>
          <p:nvPr/>
        </p:nvSpPr>
        <p:spPr bwMode="auto">
          <a:xfrm>
            <a:off x="1905000" y="4038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5" name="Oval 93"/>
          <p:cNvSpPr>
            <a:spLocks noChangeArrowheads="1"/>
          </p:cNvSpPr>
          <p:nvPr/>
        </p:nvSpPr>
        <p:spPr bwMode="auto">
          <a:xfrm>
            <a:off x="2057400" y="4038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6" name="Oval 94"/>
          <p:cNvSpPr>
            <a:spLocks noChangeArrowheads="1"/>
          </p:cNvSpPr>
          <p:nvPr/>
        </p:nvSpPr>
        <p:spPr bwMode="auto">
          <a:xfrm>
            <a:off x="2209800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7" name="Oval 95"/>
          <p:cNvSpPr>
            <a:spLocks noChangeArrowheads="1"/>
          </p:cNvSpPr>
          <p:nvPr/>
        </p:nvSpPr>
        <p:spPr bwMode="auto">
          <a:xfrm>
            <a:off x="2362200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8" name="Oval 96"/>
          <p:cNvSpPr>
            <a:spLocks noChangeArrowheads="1"/>
          </p:cNvSpPr>
          <p:nvPr/>
        </p:nvSpPr>
        <p:spPr bwMode="auto">
          <a:xfrm>
            <a:off x="2514600" y="3962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49" name="Oval 97"/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0" name="Oval 98"/>
          <p:cNvSpPr>
            <a:spLocks noChangeArrowheads="1"/>
          </p:cNvSpPr>
          <p:nvPr/>
        </p:nvSpPr>
        <p:spPr bwMode="auto">
          <a:xfrm>
            <a:off x="2819400" y="3810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1" name="Oval 99"/>
          <p:cNvSpPr>
            <a:spLocks noChangeArrowheads="1"/>
          </p:cNvSpPr>
          <p:nvPr/>
        </p:nvSpPr>
        <p:spPr bwMode="auto">
          <a:xfrm>
            <a:off x="2971800" y="3962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2" name="Oval 100"/>
          <p:cNvSpPr>
            <a:spLocks noChangeArrowheads="1"/>
          </p:cNvSpPr>
          <p:nvPr/>
        </p:nvSpPr>
        <p:spPr bwMode="auto">
          <a:xfrm>
            <a:off x="3124200" y="3581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3" name="Oval 101"/>
          <p:cNvSpPr>
            <a:spLocks noChangeArrowheads="1"/>
          </p:cNvSpPr>
          <p:nvPr/>
        </p:nvSpPr>
        <p:spPr bwMode="auto">
          <a:xfrm>
            <a:off x="3276600" y="3581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4" name="Oval 102"/>
          <p:cNvSpPr>
            <a:spLocks noChangeArrowheads="1"/>
          </p:cNvSpPr>
          <p:nvPr/>
        </p:nvSpPr>
        <p:spPr bwMode="auto">
          <a:xfrm>
            <a:off x="3429000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5" name="Oval 103"/>
          <p:cNvSpPr>
            <a:spLocks noChangeArrowheads="1"/>
          </p:cNvSpPr>
          <p:nvPr/>
        </p:nvSpPr>
        <p:spPr bwMode="auto">
          <a:xfrm>
            <a:off x="3733800" y="4343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6" name="Oval 104"/>
          <p:cNvSpPr>
            <a:spLocks noChangeArrowheads="1"/>
          </p:cNvSpPr>
          <p:nvPr/>
        </p:nvSpPr>
        <p:spPr bwMode="auto">
          <a:xfrm>
            <a:off x="3886200" y="4648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7" name="Oval 105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8" name="Oval 106"/>
          <p:cNvSpPr>
            <a:spLocks noChangeArrowheads="1"/>
          </p:cNvSpPr>
          <p:nvPr/>
        </p:nvSpPr>
        <p:spPr bwMode="auto">
          <a:xfrm>
            <a:off x="4191000" y="4800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59" name="Oval 107"/>
          <p:cNvSpPr>
            <a:spLocks noChangeArrowheads="1"/>
          </p:cNvSpPr>
          <p:nvPr/>
        </p:nvSpPr>
        <p:spPr bwMode="auto">
          <a:xfrm>
            <a:off x="4343400" y="4191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0" name="Oval 108"/>
          <p:cNvSpPr>
            <a:spLocks noChangeArrowheads="1"/>
          </p:cNvSpPr>
          <p:nvPr/>
        </p:nvSpPr>
        <p:spPr bwMode="auto">
          <a:xfrm>
            <a:off x="4495800" y="4191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1" name="Oval 109"/>
          <p:cNvSpPr>
            <a:spLocks noChangeArrowheads="1"/>
          </p:cNvSpPr>
          <p:nvPr/>
        </p:nvSpPr>
        <p:spPr bwMode="auto">
          <a:xfrm>
            <a:off x="4648200" y="3962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2" name="Oval 110"/>
          <p:cNvSpPr>
            <a:spLocks noChangeArrowheads="1"/>
          </p:cNvSpPr>
          <p:nvPr/>
        </p:nvSpPr>
        <p:spPr bwMode="auto">
          <a:xfrm>
            <a:off x="4800600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3" name="Oval 111"/>
          <p:cNvSpPr>
            <a:spLocks noChangeArrowheads="1"/>
          </p:cNvSpPr>
          <p:nvPr/>
        </p:nvSpPr>
        <p:spPr bwMode="auto">
          <a:xfrm>
            <a:off x="49530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4" name="Oval 112"/>
          <p:cNvSpPr>
            <a:spLocks noChangeArrowheads="1"/>
          </p:cNvSpPr>
          <p:nvPr/>
        </p:nvSpPr>
        <p:spPr bwMode="auto">
          <a:xfrm>
            <a:off x="5105400" y="3581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5" name="Oval 113"/>
          <p:cNvSpPr>
            <a:spLocks noChangeArrowheads="1"/>
          </p:cNvSpPr>
          <p:nvPr/>
        </p:nvSpPr>
        <p:spPr bwMode="auto">
          <a:xfrm>
            <a:off x="5257800" y="3581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6" name="Oval 114"/>
          <p:cNvSpPr>
            <a:spLocks noChangeArrowheads="1"/>
          </p:cNvSpPr>
          <p:nvPr/>
        </p:nvSpPr>
        <p:spPr bwMode="auto">
          <a:xfrm>
            <a:off x="5410200" y="3505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7" name="Oval 115"/>
          <p:cNvSpPr>
            <a:spLocks noChangeArrowheads="1"/>
          </p:cNvSpPr>
          <p:nvPr/>
        </p:nvSpPr>
        <p:spPr bwMode="auto">
          <a:xfrm>
            <a:off x="5562600" y="3505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8" name="Oval 116"/>
          <p:cNvSpPr>
            <a:spLocks noChangeArrowheads="1"/>
          </p:cNvSpPr>
          <p:nvPr/>
        </p:nvSpPr>
        <p:spPr bwMode="auto">
          <a:xfrm>
            <a:off x="5715000" y="3657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69" name="Oval 117"/>
          <p:cNvSpPr>
            <a:spLocks noChangeArrowheads="1"/>
          </p:cNvSpPr>
          <p:nvPr/>
        </p:nvSpPr>
        <p:spPr bwMode="auto">
          <a:xfrm>
            <a:off x="5867400" y="3810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0" name="Oval 118"/>
          <p:cNvSpPr>
            <a:spLocks noChangeArrowheads="1"/>
          </p:cNvSpPr>
          <p:nvPr/>
        </p:nvSpPr>
        <p:spPr bwMode="auto">
          <a:xfrm>
            <a:off x="6019800" y="3810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1" name="Oval 119"/>
          <p:cNvSpPr>
            <a:spLocks noChangeArrowheads="1"/>
          </p:cNvSpPr>
          <p:nvPr/>
        </p:nvSpPr>
        <p:spPr bwMode="auto">
          <a:xfrm>
            <a:off x="6172200" y="3276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2" name="Oval 120"/>
          <p:cNvSpPr>
            <a:spLocks noChangeArrowheads="1"/>
          </p:cNvSpPr>
          <p:nvPr/>
        </p:nvSpPr>
        <p:spPr bwMode="auto">
          <a:xfrm>
            <a:off x="63246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3" name="Oval 121"/>
          <p:cNvSpPr>
            <a:spLocks noChangeArrowheads="1"/>
          </p:cNvSpPr>
          <p:nvPr/>
        </p:nvSpPr>
        <p:spPr bwMode="auto">
          <a:xfrm>
            <a:off x="64770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4" name="Oval 122"/>
          <p:cNvSpPr>
            <a:spLocks noChangeArrowheads="1"/>
          </p:cNvSpPr>
          <p:nvPr/>
        </p:nvSpPr>
        <p:spPr bwMode="auto">
          <a:xfrm>
            <a:off x="66294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5" name="Oval 123"/>
          <p:cNvSpPr>
            <a:spLocks noChangeArrowheads="1"/>
          </p:cNvSpPr>
          <p:nvPr/>
        </p:nvSpPr>
        <p:spPr bwMode="auto">
          <a:xfrm>
            <a:off x="6781800" y="4191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6" name="Oval 124"/>
          <p:cNvSpPr>
            <a:spLocks noChangeArrowheads="1"/>
          </p:cNvSpPr>
          <p:nvPr/>
        </p:nvSpPr>
        <p:spPr bwMode="auto">
          <a:xfrm>
            <a:off x="69342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7" name="Oval 125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8" name="Oval 126"/>
          <p:cNvSpPr>
            <a:spLocks noChangeArrowheads="1"/>
          </p:cNvSpPr>
          <p:nvPr/>
        </p:nvSpPr>
        <p:spPr bwMode="auto">
          <a:xfrm>
            <a:off x="72390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79" name="Oval 127"/>
          <p:cNvSpPr>
            <a:spLocks noChangeArrowheads="1"/>
          </p:cNvSpPr>
          <p:nvPr/>
        </p:nvSpPr>
        <p:spPr bwMode="auto">
          <a:xfrm>
            <a:off x="7391400" y="3429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0" name="Oval 128"/>
          <p:cNvSpPr>
            <a:spLocks noChangeArrowheads="1"/>
          </p:cNvSpPr>
          <p:nvPr/>
        </p:nvSpPr>
        <p:spPr bwMode="auto">
          <a:xfrm>
            <a:off x="7543800" y="3581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1" name="Oval 129"/>
          <p:cNvSpPr>
            <a:spLocks noChangeArrowheads="1"/>
          </p:cNvSpPr>
          <p:nvPr/>
        </p:nvSpPr>
        <p:spPr bwMode="auto">
          <a:xfrm>
            <a:off x="76962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2" name="Oval 130"/>
          <p:cNvSpPr>
            <a:spLocks noChangeArrowheads="1"/>
          </p:cNvSpPr>
          <p:nvPr/>
        </p:nvSpPr>
        <p:spPr bwMode="auto">
          <a:xfrm>
            <a:off x="78486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3" name="Oval 131"/>
          <p:cNvSpPr>
            <a:spLocks noChangeArrowheads="1"/>
          </p:cNvSpPr>
          <p:nvPr/>
        </p:nvSpPr>
        <p:spPr bwMode="auto">
          <a:xfrm>
            <a:off x="80010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4" name="Oval 132"/>
          <p:cNvSpPr>
            <a:spLocks noChangeArrowheads="1"/>
          </p:cNvSpPr>
          <p:nvPr/>
        </p:nvSpPr>
        <p:spPr bwMode="auto">
          <a:xfrm>
            <a:off x="81534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5" name="Oval 133"/>
          <p:cNvSpPr>
            <a:spLocks noChangeArrowheads="1"/>
          </p:cNvSpPr>
          <p:nvPr/>
        </p:nvSpPr>
        <p:spPr bwMode="auto">
          <a:xfrm>
            <a:off x="8305800" y="4267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6" name="Oval 134"/>
          <p:cNvSpPr>
            <a:spLocks noChangeArrowheads="1"/>
          </p:cNvSpPr>
          <p:nvPr/>
        </p:nvSpPr>
        <p:spPr bwMode="auto">
          <a:xfrm>
            <a:off x="8458200" y="4267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2888" name="Rectangle 136"/>
          <p:cNvSpPr>
            <a:spLocks noChangeArrowheads="1"/>
          </p:cNvSpPr>
          <p:nvPr/>
        </p:nvSpPr>
        <p:spPr bwMode="auto">
          <a:xfrm>
            <a:off x="914400" y="838200"/>
            <a:ext cx="411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latin typeface="Arial Black" pitchFamily="34" charset="0"/>
              </a:rPr>
              <a:t>RPE (Borg)</a:t>
            </a:r>
          </a:p>
        </p:txBody>
      </p:sp>
      <p:sp>
        <p:nvSpPr>
          <p:cNvPr id="202889" name="Rectangle 137"/>
          <p:cNvSpPr>
            <a:spLocks noChangeArrowheads="1"/>
          </p:cNvSpPr>
          <p:nvPr/>
        </p:nvSpPr>
        <p:spPr bwMode="auto">
          <a:xfrm>
            <a:off x="914400" y="1447800"/>
            <a:ext cx="411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>
                <a:latin typeface="Comic Sans MS" pitchFamily="66" charset="0"/>
              </a:rPr>
              <a:t>Korelace FV s RPE = NS</a:t>
            </a:r>
          </a:p>
          <a:p>
            <a:pPr algn="ctr"/>
            <a:r>
              <a:rPr lang="cs-CZ" sz="2400">
                <a:latin typeface="Comic Sans MS" pitchFamily="66" charset="0"/>
              </a:rPr>
              <a:t>r = 0,013</a:t>
            </a:r>
            <a:endParaRPr lang="cs-CZ" sz="24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20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838" grpId="0" animBg="1"/>
      <p:bldP spid="202839" grpId="0" animBg="1"/>
      <p:bldP spid="202840" grpId="0" animBg="1"/>
      <p:bldP spid="202841" grpId="0" animBg="1"/>
      <p:bldP spid="202842" grpId="0" animBg="1"/>
      <p:bldP spid="202843" grpId="0" animBg="1"/>
      <p:bldP spid="202844" grpId="0" animBg="1"/>
      <p:bldP spid="202845" grpId="0" animBg="1"/>
      <p:bldP spid="202846" grpId="0" animBg="1"/>
      <p:bldP spid="202847" grpId="0" animBg="1"/>
      <p:bldP spid="202848" grpId="0" animBg="1"/>
      <p:bldP spid="202849" grpId="0" animBg="1"/>
      <p:bldP spid="202850" grpId="0" animBg="1"/>
      <p:bldP spid="202851" grpId="0" animBg="1"/>
      <p:bldP spid="202852" grpId="0" animBg="1"/>
      <p:bldP spid="202853" grpId="0" animBg="1"/>
      <p:bldP spid="202854" grpId="0" animBg="1"/>
      <p:bldP spid="202855" grpId="0" animBg="1"/>
      <p:bldP spid="202856" grpId="0" animBg="1"/>
      <p:bldP spid="202857" grpId="0" animBg="1"/>
      <p:bldP spid="202858" grpId="0" animBg="1"/>
      <p:bldP spid="202859" grpId="0" animBg="1"/>
      <p:bldP spid="202860" grpId="0" animBg="1"/>
      <p:bldP spid="202861" grpId="0" animBg="1"/>
      <p:bldP spid="202862" grpId="0" animBg="1"/>
      <p:bldP spid="202863" grpId="0" animBg="1"/>
      <p:bldP spid="202864" grpId="0" animBg="1"/>
      <p:bldP spid="202865" grpId="0" animBg="1"/>
      <p:bldP spid="202866" grpId="0" animBg="1"/>
      <p:bldP spid="202867" grpId="0" animBg="1"/>
      <p:bldP spid="202868" grpId="0" animBg="1"/>
      <p:bldP spid="202869" grpId="0" animBg="1"/>
      <p:bldP spid="202870" grpId="0" animBg="1"/>
      <p:bldP spid="202871" grpId="0" animBg="1"/>
      <p:bldP spid="202872" grpId="0" animBg="1"/>
      <p:bldP spid="202873" grpId="0" animBg="1"/>
      <p:bldP spid="202874" grpId="0" animBg="1"/>
      <p:bldP spid="202875" grpId="0" animBg="1"/>
      <p:bldP spid="202876" grpId="0" animBg="1"/>
      <p:bldP spid="202877" grpId="0" animBg="1"/>
      <p:bldP spid="202878" grpId="0" animBg="1"/>
      <p:bldP spid="202879" grpId="0" animBg="1"/>
      <p:bldP spid="202880" grpId="0" animBg="1"/>
      <p:bldP spid="202881" grpId="0" animBg="1"/>
      <p:bldP spid="202882" grpId="0" animBg="1"/>
      <p:bldP spid="202883" grpId="0" animBg="1"/>
      <p:bldP spid="202884" grpId="0" animBg="1"/>
      <p:bldP spid="202885" grpId="0" animBg="1"/>
      <p:bldP spid="202886" grpId="0" animBg="1"/>
      <p:bldP spid="202888" grpId="0" autoUpdateAnimBg="0"/>
      <p:bldP spid="20288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260648"/>
            <a:ext cx="813690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</a:rPr>
              <a:t>TRÉNOVANOST</a:t>
            </a:r>
          </a:p>
          <a:p>
            <a:pPr algn="ctr"/>
            <a:r>
              <a:rPr lang="cs-CZ" b="1" dirty="0" smtClean="0"/>
              <a:t>= </a:t>
            </a:r>
          </a:p>
          <a:p>
            <a:pPr algn="ctr"/>
            <a:r>
              <a:rPr lang="cs-CZ" b="1" dirty="0" smtClean="0"/>
              <a:t>úroveň adaptace na tréninkové podněty</a:t>
            </a:r>
          </a:p>
          <a:p>
            <a:pPr algn="ctr"/>
            <a:r>
              <a:rPr lang="cs-CZ" b="1" dirty="0" smtClean="0"/>
              <a:t>rezistence vůči stresu tělesné zátěže </a:t>
            </a:r>
          </a:p>
          <a:p>
            <a:pPr algn="ctr"/>
            <a:r>
              <a:rPr lang="cs-CZ" sz="2000" b="1" dirty="0" smtClean="0">
                <a:solidFill>
                  <a:srgbClr val="002060"/>
                </a:solidFill>
              </a:rPr>
              <a:t>TRÉNOVATELNOST</a:t>
            </a:r>
          </a:p>
          <a:p>
            <a:pPr algn="ctr"/>
            <a:r>
              <a:rPr lang="cs-CZ" b="1" dirty="0" smtClean="0"/>
              <a:t>= </a:t>
            </a:r>
          </a:p>
          <a:p>
            <a:pPr algn="ctr"/>
            <a:r>
              <a:rPr lang="cs-CZ" b="1" dirty="0" smtClean="0"/>
              <a:t>schopnost trénovat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Vysoká aktivita ANS 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vysoká trénovatelnost 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vysoká schopnost adaptace na intenzivní tréninkové podněty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předpoklad dobré trénovanosti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Nízká aktivita ANS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nízká trénovatelnost 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nízká schopnost adaptace na intenzivní tréninkové podněty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malý předpoklad dobré trénovanosti</a:t>
            </a:r>
          </a:p>
          <a:p>
            <a:pPr algn="ctr"/>
            <a:endParaRPr lang="cs-CZ" b="1" dirty="0"/>
          </a:p>
        </p:txBody>
      </p:sp>
      <p:sp>
        <p:nvSpPr>
          <p:cNvPr id="4" name="Šipka dolů 3"/>
          <p:cNvSpPr/>
          <p:nvPr/>
        </p:nvSpPr>
        <p:spPr>
          <a:xfrm>
            <a:off x="4427984" y="3429000"/>
            <a:ext cx="1440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427984" y="2852936"/>
            <a:ext cx="1440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427984" y="4005064"/>
            <a:ext cx="1440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>
            <a:off x="4427984" y="5589240"/>
            <a:ext cx="1440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4427984" y="5013176"/>
            <a:ext cx="1440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4427984" y="6165304"/>
            <a:ext cx="1440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639944" y="658100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ANS</a:t>
            </a:r>
            <a:endParaRPr lang="cs-CZ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cs-CZ" b="1">
                <a:latin typeface="Arial Narrow" pitchFamily="34" charset="0"/>
              </a:rPr>
              <a:t>SUBJEKTIVNÍ VNÍMÁNÍ VYNALOŽENÉHO TRÉNINKOVÉHO ÚSILÍ</a:t>
            </a:r>
            <a:endParaRPr lang="cs-CZ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NENÍ VHODNÝM UKAZATELEM PRO ŘÍZENÍ INTENZITY A OBJEMU TRÉNINKU</a:t>
            </a:r>
            <a:endParaRPr lang="cs-CZ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03781" name="Picture 5" descr="C:\Dokumenty\7\00\CLIPART\People\Cartoon People\ATHLETIC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0"/>
            <a:ext cx="4672013" cy="374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 autoUpdateAnimBg="0"/>
      <p:bldP spid="203779" grpId="0" build="p" autoUpdateAnimBg="0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332656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INDIVIDUÁLNÍ SPORTY</a:t>
            </a:r>
          </a:p>
          <a:p>
            <a:pPr algn="ctr"/>
            <a:r>
              <a:rPr lang="cs-CZ" sz="2000" b="1" dirty="0" smtClean="0"/>
              <a:t>Analýza aktivity ANS pomocí SA HRV umožňuje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Vyhodnotit aktuální aktivitu ANS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Zpětně vyhodnotit vliv předcházejících faktorů ovlivňujících aktivitu ANS, zejména sportovního tréninku, negativních změn zdravotního stavu a psychického stresu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Upravit intenzitu a trvání následujícího tréninku</a:t>
            </a:r>
          </a:p>
          <a:p>
            <a:endParaRPr lang="cs-CZ" sz="2000" b="1" dirty="0" smtClean="0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539552" y="4869160"/>
            <a:ext cx="82089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a 7"/>
          <p:cNvSpPr/>
          <p:nvPr/>
        </p:nvSpPr>
        <p:spPr>
          <a:xfrm>
            <a:off x="2987824" y="47251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475656" y="4653136"/>
            <a:ext cx="1080120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3707904" y="4653136"/>
            <a:ext cx="1080120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707904" y="4653136"/>
            <a:ext cx="1080120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5940152" y="4653136"/>
            <a:ext cx="1080120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  <p:sp>
        <p:nvSpPr>
          <p:cNvPr id="13" name="Elipsa 12"/>
          <p:cNvSpPr/>
          <p:nvPr/>
        </p:nvSpPr>
        <p:spPr>
          <a:xfrm>
            <a:off x="5292080" y="47251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7524328" y="47251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19161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CS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7954963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DD0D3A"/>
                </a:solidFill>
                <a:latin typeface="Times New Roman" pitchFamily="18" charset="0"/>
              </a:rPr>
              <a:t>PRAKTICKÁ UKÁZKA OPTIMALIZACE</a:t>
            </a:r>
            <a:r>
              <a:rPr lang="cs-CZ"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087563"/>
            <a:ext cx="9237663" cy="4797425"/>
            <a:chOff x="0" y="1298"/>
            <a:chExt cx="5819" cy="302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1298"/>
              <a:ext cx="5819" cy="3022"/>
              <a:chOff x="0" y="1298"/>
              <a:chExt cx="5819" cy="3022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0" y="1298"/>
                <a:ext cx="5819" cy="3022"/>
                <a:chOff x="0" y="1298"/>
                <a:chExt cx="5819" cy="3022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0" y="1336"/>
                  <a:ext cx="5819" cy="2984"/>
                  <a:chOff x="0" y="1255"/>
                  <a:chExt cx="5819" cy="2984"/>
                </a:xfrm>
              </p:grpSpPr>
              <p:graphicFrame>
                <p:nvGraphicFramePr>
                  <p:cNvPr id="4098" name="Object 8"/>
                  <p:cNvGraphicFramePr>
                    <a:graphicFrameLocks noChangeAspect="1"/>
                  </p:cNvGraphicFramePr>
                  <p:nvPr/>
                </p:nvGraphicFramePr>
                <p:xfrm>
                  <a:off x="0" y="1255"/>
                  <a:ext cx="5819" cy="2984"/>
                </p:xfrm>
                <a:graphic>
                  <a:graphicData uri="http://schemas.openxmlformats.org/presentationml/2006/ole">
                    <p:oleObj spid="_x0000_s139266" name="Graf" r:id="rId3" imgW="4829036" imgH="2476463" progId="Excel.Sheet.8">
                      <p:embed/>
                    </p:oleObj>
                  </a:graphicData>
                </a:graphic>
              </p:graphicFrame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295" y="2251"/>
                    <a:ext cx="634" cy="725"/>
                    <a:chOff x="295" y="2251"/>
                    <a:chExt cx="634" cy="725"/>
                  </a:xfrm>
                </p:grpSpPr>
                <p:sp>
                  <p:nvSpPr>
                    <p:cNvPr id="4158" name="AutoShap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" y="2432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9" name="AutoShap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2251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60" name="AutoShap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7" y="2523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61" name="AutoShap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3" y="2840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7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156" y="1842"/>
                    <a:ext cx="2540" cy="499"/>
                    <a:chOff x="1156" y="1842"/>
                    <a:chExt cx="2540" cy="499"/>
                  </a:xfrm>
                </p:grpSpPr>
                <p:sp>
                  <p:nvSpPr>
                    <p:cNvPr id="4153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6" y="2205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4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2" y="2069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5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5" y="1842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6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2069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7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0" y="1979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8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517" y="2614"/>
                    <a:ext cx="1678" cy="408"/>
                    <a:chOff x="2517" y="2614"/>
                    <a:chExt cx="1678" cy="408"/>
                  </a:xfrm>
                </p:grpSpPr>
                <p:sp>
                  <p:nvSpPr>
                    <p:cNvPr id="4150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" y="2840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1" name="AutoShap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2614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52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59" y="2886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474" y="3203"/>
                    <a:ext cx="3765" cy="635"/>
                    <a:chOff x="1474" y="3203"/>
                    <a:chExt cx="3765" cy="635"/>
                  </a:xfrm>
                </p:grpSpPr>
                <p:sp>
                  <p:nvSpPr>
                    <p:cNvPr id="4144" name="AutoShap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4" y="3203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45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8" y="3702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46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8" y="3385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4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0" y="3203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48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521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4149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3" y="3612"/>
                      <a:ext cx="136" cy="136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0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431" y="1298"/>
                    <a:ext cx="697" cy="800"/>
                    <a:chOff x="431" y="1253"/>
                    <a:chExt cx="697" cy="800"/>
                  </a:xfrm>
                </p:grpSpPr>
                <p:pic>
                  <p:nvPicPr>
                    <p:cNvPr id="4142" name="Picture 32" descr="MCj03101200000[1]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1" y="1253"/>
                      <a:ext cx="697" cy="80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4143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1253"/>
                      <a:ext cx="136" cy="227"/>
                    </a:xfrm>
                    <a:prstGeom prst="upArrow">
                      <a:avLst>
                        <a:gd name="adj1" fmla="val 50000"/>
                        <a:gd name="adj2" fmla="val 41728"/>
                      </a:avLst>
                    </a:prstGeom>
                    <a:solidFill>
                      <a:srgbClr val="0000FF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1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109" y="1298"/>
                    <a:ext cx="736" cy="845"/>
                    <a:chOff x="2109" y="1298"/>
                    <a:chExt cx="736" cy="845"/>
                  </a:xfrm>
                </p:grpSpPr>
                <p:pic>
                  <p:nvPicPr>
                    <p:cNvPr id="4140" name="Picture 35" descr="MCj03101200000[1]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109" y="1298"/>
                      <a:ext cx="736" cy="845"/>
                    </a:xfrm>
                    <a:prstGeom prst="rect">
                      <a:avLst/>
                    </a:prstGeom>
                    <a:solidFill>
                      <a:srgbClr val="00FF00">
                        <a:alpha val="3490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4141" name="AutoShap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4" y="1298"/>
                      <a:ext cx="227" cy="136"/>
                    </a:xfrm>
                    <a:prstGeom prst="leftRightArrow">
                      <a:avLst>
                        <a:gd name="adj1" fmla="val 50000"/>
                        <a:gd name="adj2" fmla="val 33382"/>
                      </a:avLst>
                    </a:pr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779" y="1298"/>
                    <a:ext cx="711" cy="817"/>
                    <a:chOff x="3779" y="1298"/>
                    <a:chExt cx="711" cy="817"/>
                  </a:xfrm>
                </p:grpSpPr>
                <p:pic>
                  <p:nvPicPr>
                    <p:cNvPr id="4138" name="Picture 38" descr="MCj03101200000[1]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79" y="1298"/>
                      <a:ext cx="711" cy="817"/>
                    </a:xfrm>
                    <a:prstGeom prst="rect">
                      <a:avLst/>
                    </a:prstGeom>
                    <a:solidFill>
                      <a:srgbClr val="FFFF00">
                        <a:alpha val="56078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4139" name="AutoShap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7" y="1298"/>
                      <a:ext cx="136" cy="227"/>
                    </a:xfrm>
                    <a:prstGeom prst="downArrow">
                      <a:avLst>
                        <a:gd name="adj1" fmla="val 50000"/>
                        <a:gd name="adj2" fmla="val 41728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>
                        <a:latin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" name="Group 40"/>
                <p:cNvGrpSpPr>
                  <a:grpSpLocks/>
                </p:cNvGrpSpPr>
                <p:nvPr/>
              </p:nvGrpSpPr>
              <p:grpSpPr bwMode="auto">
                <a:xfrm>
                  <a:off x="4740" y="1298"/>
                  <a:ext cx="884" cy="909"/>
                  <a:chOff x="4785" y="1207"/>
                  <a:chExt cx="884" cy="909"/>
                </a:xfrm>
              </p:grpSpPr>
              <p:pic>
                <p:nvPicPr>
                  <p:cNvPr id="4129" name="Picture 41" descr="MCj03101200000[1]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967" y="1298"/>
                    <a:ext cx="702" cy="818"/>
                  </a:xfrm>
                  <a:prstGeom prst="rect">
                    <a:avLst/>
                  </a:prstGeom>
                  <a:solidFill>
                    <a:srgbClr val="FF0000">
                      <a:alpha val="54901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30" name="Picture 42" descr="MCj02528250000[1]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4785" y="1207"/>
                    <a:ext cx="355" cy="4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>
                <a:off x="476" y="1979"/>
                <a:ext cx="5111" cy="231"/>
                <a:chOff x="521" y="2037"/>
                <a:chExt cx="5111" cy="231"/>
              </a:xfrm>
            </p:grpSpPr>
            <p:sp>
              <p:nvSpPr>
                <p:cNvPr id="4305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521" y="2037"/>
                  <a:ext cx="62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5 (14%)</a:t>
                  </a:r>
                </a:p>
              </p:txBody>
            </p:sp>
            <p:sp>
              <p:nvSpPr>
                <p:cNvPr id="4305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54" y="2037"/>
                  <a:ext cx="7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14 (50%)</a:t>
                  </a:r>
                </a:p>
              </p:txBody>
            </p:sp>
            <p:sp>
              <p:nvSpPr>
                <p:cNvPr id="4305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878" y="2037"/>
                  <a:ext cx="62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3 (11%)</a:t>
                  </a:r>
                </a:p>
              </p:txBody>
            </p:sp>
            <p:sp>
              <p:nvSpPr>
                <p:cNvPr id="4305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012" y="2037"/>
                  <a:ext cx="62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6 (21%)</a:t>
                  </a:r>
                </a:p>
              </p:txBody>
            </p:sp>
          </p:grpSp>
        </p:grpSp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975" y="2251"/>
              <a:ext cx="4785" cy="590"/>
              <a:chOff x="975" y="2160"/>
              <a:chExt cx="4785" cy="590"/>
            </a:xfrm>
          </p:grpSpPr>
          <p:sp>
            <p:nvSpPr>
              <p:cNvPr id="4107" name="AutoShape 49"/>
              <p:cNvSpPr>
                <a:spLocks noChangeArrowheads="1"/>
              </p:cNvSpPr>
              <p:nvPr/>
            </p:nvSpPr>
            <p:spPr bwMode="auto">
              <a:xfrm>
                <a:off x="975" y="2387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08" name="AutoShape 50"/>
              <p:cNvSpPr>
                <a:spLocks noChangeArrowheads="1"/>
              </p:cNvSpPr>
              <p:nvPr/>
            </p:nvSpPr>
            <p:spPr bwMode="auto">
              <a:xfrm>
                <a:off x="2154" y="2614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09" name="AutoShape 51"/>
              <p:cNvSpPr>
                <a:spLocks noChangeArrowheads="1"/>
              </p:cNvSpPr>
              <p:nvPr/>
            </p:nvSpPr>
            <p:spPr bwMode="auto">
              <a:xfrm>
                <a:off x="2381" y="2614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0" name="AutoShape 52"/>
              <p:cNvSpPr>
                <a:spLocks noChangeArrowheads="1"/>
              </p:cNvSpPr>
              <p:nvPr/>
            </p:nvSpPr>
            <p:spPr bwMode="auto">
              <a:xfrm>
                <a:off x="2699" y="2568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1" name="AutoShape 53"/>
              <p:cNvSpPr>
                <a:spLocks noChangeArrowheads="1"/>
              </p:cNvSpPr>
              <p:nvPr/>
            </p:nvSpPr>
            <p:spPr bwMode="auto">
              <a:xfrm>
                <a:off x="2835" y="2387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2" name="AutoShape 54"/>
              <p:cNvSpPr>
                <a:spLocks noChangeArrowheads="1"/>
              </p:cNvSpPr>
              <p:nvPr/>
            </p:nvSpPr>
            <p:spPr bwMode="auto">
              <a:xfrm>
                <a:off x="3016" y="2205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3" name="AutoShape 55"/>
              <p:cNvSpPr>
                <a:spLocks noChangeArrowheads="1"/>
              </p:cNvSpPr>
              <p:nvPr/>
            </p:nvSpPr>
            <p:spPr bwMode="auto">
              <a:xfrm>
                <a:off x="3379" y="2205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4" name="AutoShape 56"/>
              <p:cNvSpPr>
                <a:spLocks noChangeArrowheads="1"/>
              </p:cNvSpPr>
              <p:nvPr/>
            </p:nvSpPr>
            <p:spPr bwMode="auto">
              <a:xfrm>
                <a:off x="3696" y="2341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5" name="AutoShape 57"/>
              <p:cNvSpPr>
                <a:spLocks noChangeArrowheads="1"/>
              </p:cNvSpPr>
              <p:nvPr/>
            </p:nvSpPr>
            <p:spPr bwMode="auto">
              <a:xfrm>
                <a:off x="3878" y="2296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6" name="AutoShape 58"/>
              <p:cNvSpPr>
                <a:spLocks noChangeArrowheads="1"/>
              </p:cNvSpPr>
              <p:nvPr/>
            </p:nvSpPr>
            <p:spPr bwMode="auto">
              <a:xfrm>
                <a:off x="4241" y="2387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7" name="AutoShape 59"/>
              <p:cNvSpPr>
                <a:spLocks noChangeArrowheads="1"/>
              </p:cNvSpPr>
              <p:nvPr/>
            </p:nvSpPr>
            <p:spPr bwMode="auto">
              <a:xfrm>
                <a:off x="4422" y="2160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8" name="AutoShape 60"/>
              <p:cNvSpPr>
                <a:spLocks noChangeArrowheads="1"/>
              </p:cNvSpPr>
              <p:nvPr/>
            </p:nvSpPr>
            <p:spPr bwMode="auto">
              <a:xfrm>
                <a:off x="5624" y="2432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19" name="AutoShape 61"/>
              <p:cNvSpPr>
                <a:spLocks noChangeArrowheads="1"/>
              </p:cNvSpPr>
              <p:nvPr/>
            </p:nvSpPr>
            <p:spPr bwMode="auto">
              <a:xfrm>
                <a:off x="5420" y="2523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4120" name="AutoShape 62"/>
              <p:cNvSpPr>
                <a:spLocks noChangeArrowheads="1"/>
              </p:cNvSpPr>
              <p:nvPr/>
            </p:nvSpPr>
            <p:spPr bwMode="auto">
              <a:xfrm>
                <a:off x="5239" y="2523"/>
                <a:ext cx="136" cy="136"/>
              </a:xfrm>
              <a:prstGeom prst="flowChartConnec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</p:grpSp>
      <p:sp>
        <p:nvSpPr>
          <p:cNvPr id="43071" name="Text Box 63"/>
          <p:cNvSpPr txBox="1">
            <a:spLocks noChangeArrowheads="1"/>
          </p:cNvSpPr>
          <p:nvPr/>
        </p:nvSpPr>
        <p:spPr bwMode="auto">
          <a:xfrm>
            <a:off x="468313" y="1196975"/>
            <a:ext cx="79200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s-CZ" sz="2200" i="1">
                <a:latin typeface="Calibri" pitchFamily="34" charset="0"/>
              </a:rPr>
              <a:t> </a:t>
            </a:r>
            <a:r>
              <a:rPr lang="cs-CZ" sz="2200" b="1" i="1">
                <a:latin typeface="Times New Roman" pitchFamily="18" charset="0"/>
              </a:rPr>
              <a:t>muž, 20 let; 400m překážek; 32 TJ (28 optimalizovaných)</a:t>
            </a:r>
            <a:endParaRPr lang="cs-CZ" sz="2200" b="1" i="1" baseline="30000">
              <a:latin typeface="Calibri" pitchFamily="34" charset="0"/>
            </a:endParaRPr>
          </a:p>
        </p:txBody>
      </p:sp>
      <p:sp>
        <p:nvSpPr>
          <p:cNvPr id="64" name="Elipsa 63"/>
          <p:cNvSpPr/>
          <p:nvPr/>
        </p:nvSpPr>
        <p:spPr>
          <a:xfrm rot="18471400">
            <a:off x="2489994" y="4995069"/>
            <a:ext cx="869950" cy="1490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5" name="Elipsa 64"/>
          <p:cNvSpPr/>
          <p:nvPr/>
        </p:nvSpPr>
        <p:spPr>
          <a:xfrm rot="18956487">
            <a:off x="7289800" y="5022850"/>
            <a:ext cx="958850" cy="142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71" grpId="0"/>
      <p:bldP spid="64" grpId="0" animBg="1"/>
      <p:bldP spid="6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Optimalizace intenzity tréninku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285875" y="1857375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>
                <a:solidFill>
                  <a:srgbClr val="002060"/>
                </a:solidFill>
                <a:latin typeface="Calibri" pitchFamily="34" charset="0"/>
              </a:rPr>
              <a:t>CS = 3,405714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500313" y="4929188"/>
            <a:ext cx="642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5929313" y="5572125"/>
            <a:ext cx="9286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>
            <a:spLocks noChangeArrowheads="1"/>
          </p:cNvSpPr>
          <p:nvPr/>
        </p:nvSpPr>
        <p:spPr bwMode="auto">
          <a:xfrm rot="5400000">
            <a:off x="6624638" y="2947987"/>
            <a:ext cx="4071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2400" b="1">
                <a:latin typeface="Calibri" pitchFamily="34" charset="0"/>
              </a:rPr>
              <a:t>Vynikající sportovní výkonnost</a:t>
            </a:r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2428875" y="5143500"/>
            <a:ext cx="714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1">
                <a:latin typeface="Calibri" pitchFamily="34" charset="0"/>
              </a:rPr>
              <a:t>3 dny</a:t>
            </a: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5929313" y="5929313"/>
            <a:ext cx="928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1">
                <a:latin typeface="Calibri" pitchFamily="34" charset="0"/>
              </a:rPr>
              <a:t>4 dny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  <p:bldP spid="5" grpId="0"/>
      <p:bldP spid="13" grpId="0"/>
      <p:bldP spid="14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HRV A JEJÍ VYUŽITÍ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OPTIMALIZACI FOTBALOVÉHO TRÉNINKU</a:t>
            </a:r>
          </a:p>
        </p:txBody>
      </p:sp>
      <p:pic>
        <p:nvPicPr>
          <p:cNvPr id="576514" name="Picture 2" descr="Výsledek obrázku pro spektrální analýza variability srde&amp;ccaron;ní frekvence a s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5600700" cy="522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112" name="TextovéPole 111"/>
          <p:cNvSpPr txBox="1"/>
          <p:nvPr/>
        </p:nvSpPr>
        <p:spPr>
          <a:xfrm>
            <a:off x="1403648" y="33265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TÝMOVÉ SPORTY?</a:t>
            </a:r>
            <a:endParaRPr lang="cs-CZ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Obdélník 108"/>
          <p:cNvSpPr/>
          <p:nvPr/>
        </p:nvSpPr>
        <p:spPr>
          <a:xfrm>
            <a:off x="3131840" y="1196752"/>
            <a:ext cx="266429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???</a:t>
            </a:r>
            <a:endParaRPr lang="cs-CZ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1554" name="Picture 2" descr="Výsledek obrázku pro soccer team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140968"/>
            <a:ext cx="6144030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20</a:t>
            </a:r>
            <a:endParaRPr lang="cs-CZ" sz="900" b="1" dirty="0"/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18</a:t>
            </a:r>
            <a:endParaRPr lang="cs-CZ" sz="900" b="1" dirty="0"/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9</a:t>
            </a:r>
            <a:endParaRPr lang="cs-CZ" sz="900" b="1" dirty="0"/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13</a:t>
            </a:r>
            <a:endParaRPr lang="cs-CZ" sz="900" b="1" dirty="0"/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4</a:t>
            </a:r>
            <a:endParaRPr lang="cs-CZ" sz="900" b="1" dirty="0"/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8</a:t>
            </a:r>
            <a:endParaRPr lang="cs-CZ" sz="900" b="1" dirty="0"/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17</a:t>
            </a:r>
            <a:endParaRPr lang="cs-CZ" sz="900" b="1" dirty="0"/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3</a:t>
            </a:r>
            <a:endParaRPr lang="cs-CZ" sz="900" b="1" dirty="0"/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15</a:t>
            </a:r>
            <a:endParaRPr lang="cs-CZ" sz="900" b="1" dirty="0"/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14</a:t>
            </a:r>
            <a:endParaRPr lang="cs-CZ" sz="900" b="1" dirty="0"/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7</a:t>
            </a:r>
            <a:endParaRPr lang="cs-CZ" sz="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967 0.03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 -0.04213 L -0.17135 -0.07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1 -0.01042 L -0.17135 0.0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15746 0.05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19687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07865 3.703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10243 -0.020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0375 0.1053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4722 0.2627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1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0.04913 0.188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4722 -0.315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1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023 L 0.09445 0.15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4.07407E-6 L 0.01754 -0.1363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40" grpId="0" animBg="1"/>
      <p:bldP spid="142" grpId="0" animBg="1"/>
      <p:bldP spid="144" grpId="0" animBg="1"/>
      <p:bldP spid="145" grpId="0" animBg="1"/>
      <p:bldP spid="146" grpId="0" animBg="1"/>
      <p:bldP spid="147" grpId="0" animBg="1"/>
      <p:bldP spid="149" grpId="0" animBg="1"/>
      <p:bldP spid="149" grpId="1" animBg="1"/>
      <p:bldP spid="150" grpId="0" animBg="1"/>
      <p:bldP spid="15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11025 -0.02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-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9 -0.04189 L 0.10226 -0.041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18906 -0.031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-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11823 -0.0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-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03941 -0.1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22066 0.084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16528 -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16545 -0.052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22847 0.021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0.05521 0.241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4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3" grpId="0" animBg="1"/>
      <p:bldP spid="148" grpId="0" animBg="1"/>
      <p:bldP spid="149" grpId="0" animBg="1"/>
      <p:bldP spid="1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SUPERKOMPENZACE A AKTIVITA ANS</a:t>
            </a:r>
          </a:p>
        </p:txBody>
      </p:sp>
      <p:pic>
        <p:nvPicPr>
          <p:cNvPr id="570370" name="Picture 2" descr="Výsledek obrázku pro soccer trai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295" y="1196752"/>
            <a:ext cx="7496121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3936 L -1.38889E-6 0.333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1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03941 0.199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5504 0.23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5503 0.3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3935 L 0.05521 0.11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03941 0.273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1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03924 0.1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07084 0.136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158 0.25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3941 0.1129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5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02361 0.073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4" grpId="0" animBg="1"/>
      <p:bldP spid="135" grpId="0" animBg="1"/>
      <p:bldP spid="138" grpId="0" animBg="1"/>
      <p:bldP spid="140" grpId="0" animBg="1"/>
      <p:bldP spid="141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0" grpId="0" animBg="1"/>
      <p:bldP spid="15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03941 -0.20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1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4723 -0.1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0158 -0.2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1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316 -0.251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1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03142 -0.28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1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0474 -0.231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6302 -0.325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1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13386 -0.136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11025 -0.136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-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07882 -0.083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18889 0.01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09445 -0.0208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20486 0.052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2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8646 0.105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6" grpId="0" animBg="1"/>
      <p:bldP spid="137" grpId="0" animBg="1"/>
      <p:bldP spid="138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8" grpId="0" animBg="1"/>
      <p:bldP spid="150" grpId="0" animBg="1"/>
      <p:bldP spid="15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8" name="Obdélník 107"/>
          <p:cNvSpPr/>
          <p:nvPr/>
        </p:nvSpPr>
        <p:spPr>
          <a:xfrm>
            <a:off x="4572000" y="404664"/>
            <a:ext cx="3024336" cy="3024336"/>
          </a:xfrm>
          <a:prstGeom prst="rect">
            <a:avLst/>
          </a:prstGeom>
          <a:gradFill flip="none" rotWithShape="0">
            <a:gsLst>
              <a:gs pos="0">
                <a:srgbClr val="00206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0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Optimální regenerace 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09" name="Obdélník 108"/>
          <p:cNvSpPr/>
          <p:nvPr/>
        </p:nvSpPr>
        <p:spPr>
          <a:xfrm>
            <a:off x="1547664" y="404664"/>
            <a:ext cx="3024336" cy="302433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Nedostatečná regenerace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a nízká celková aktivita ANS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0" name="Obdélník 109"/>
          <p:cNvSpPr/>
          <p:nvPr/>
        </p:nvSpPr>
        <p:spPr>
          <a:xfrm>
            <a:off x="4572000" y="3429000"/>
            <a:ext cx="3024336" cy="3024336"/>
          </a:xfrm>
          <a:prstGeom prst="rect">
            <a:avLst/>
          </a:prstGeom>
          <a:gradFill>
            <a:gsLst>
              <a:gs pos="0">
                <a:srgbClr val="FF0000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Optimální intenzivní trénink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s adekvátní regenerací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1" name="Obdélník 110"/>
          <p:cNvSpPr/>
          <p:nvPr/>
        </p:nvSpPr>
        <p:spPr>
          <a:xfrm>
            <a:off x="1547664" y="3429000"/>
            <a:ext cx="3024336" cy="3024336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Nedostatečná regenerace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s převažujícím katabolismem</a:t>
            </a:r>
            <a:endParaRPr lang="cs-CZ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28" name="Obdélník 127"/>
          <p:cNvSpPr/>
          <p:nvPr/>
        </p:nvSpPr>
        <p:spPr>
          <a:xfrm>
            <a:off x="4598894" y="395699"/>
            <a:ext cx="3024336" cy="302433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VYSOCE INTENZIVNÍ TRÉNINK,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MOŽNOST NAVÝŠIT OBJEM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I INTENZITU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31" name="Obdélník 130"/>
          <p:cNvSpPr/>
          <p:nvPr/>
        </p:nvSpPr>
        <p:spPr>
          <a:xfrm>
            <a:off x="4607859" y="3420035"/>
            <a:ext cx="3024336" cy="30243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KVALITNÍ INTENZIVNÍ TRÉNINK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32" name="Obdélník 131"/>
          <p:cNvSpPr/>
          <p:nvPr/>
        </p:nvSpPr>
        <p:spPr>
          <a:xfrm>
            <a:off x="1547664" y="404664"/>
            <a:ext cx="3024336" cy="30243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STIMULAČNÍ INTERVALOVÝ TRÉNINK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S RELATIVNĚ DELŠÍMI ODPOČINKOVÝMI INTERVALY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52" name="Obdélník 151"/>
          <p:cNvSpPr/>
          <p:nvPr/>
        </p:nvSpPr>
        <p:spPr>
          <a:xfrm>
            <a:off x="1515035" y="3420034"/>
            <a:ext cx="3065930" cy="305248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REGENERAČNÍ TRÉNINK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S NÍZKOU INTENZITOU ZATÍŽENÍ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14966 -0.0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14966 -0.03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12604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8646 0.199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5746 -0.0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17326 -0.05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2605 0.042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3159 -0.1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9445 0.084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04722 -0.0314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12604 -0.062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0.05503 -0.1574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7083 -0.084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1562 0.0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3" grpId="0" animBg="1"/>
      <p:bldP spid="136" grpId="0" animBg="1"/>
      <p:bldP spid="137" grpId="0" animBg="1"/>
      <p:bldP spid="139" grpId="0" animBg="1"/>
      <p:bldP spid="141" grpId="0" animBg="1"/>
      <p:bldP spid="142" grpId="0" animBg="1"/>
      <p:bldP spid="143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28" grpId="0" animBg="1"/>
      <p:bldP spid="131" grpId="0" animBg="1"/>
      <p:bldP spid="132" grpId="0" animBg="1"/>
      <p:bldP spid="15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263691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20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3" name="Elipsa 132"/>
          <p:cNvSpPr/>
          <p:nvPr/>
        </p:nvSpPr>
        <p:spPr>
          <a:xfrm>
            <a:off x="5724128" y="479715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275856" y="23488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5580112" y="2636912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6" name="Elipsa 135"/>
          <p:cNvSpPr/>
          <p:nvPr/>
        </p:nvSpPr>
        <p:spPr>
          <a:xfrm>
            <a:off x="4716016" y="4221088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9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7" name="Elipsa 136"/>
          <p:cNvSpPr/>
          <p:nvPr/>
        </p:nvSpPr>
        <p:spPr>
          <a:xfrm>
            <a:off x="4067944" y="4725144"/>
            <a:ext cx="432048" cy="2880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38" name="Elipsa 137"/>
          <p:cNvSpPr/>
          <p:nvPr/>
        </p:nvSpPr>
        <p:spPr>
          <a:xfrm>
            <a:off x="2915816" y="4149080"/>
            <a:ext cx="432048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3995936" y="2996952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0" name="Elipsa 139"/>
          <p:cNvSpPr/>
          <p:nvPr/>
        </p:nvSpPr>
        <p:spPr>
          <a:xfrm>
            <a:off x="5868144" y="1988840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8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1" name="Elipsa 140"/>
          <p:cNvSpPr/>
          <p:nvPr/>
        </p:nvSpPr>
        <p:spPr>
          <a:xfrm>
            <a:off x="3923928" y="112474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4860032" y="3717032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3" name="Elipsa 142"/>
          <p:cNvSpPr/>
          <p:nvPr/>
        </p:nvSpPr>
        <p:spPr>
          <a:xfrm>
            <a:off x="4644008" y="2420888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4788024" y="1772816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796136" y="371703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6732240" y="414908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2564904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3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8" name="Elipsa 147"/>
          <p:cNvSpPr/>
          <p:nvPr/>
        </p:nvSpPr>
        <p:spPr>
          <a:xfrm>
            <a:off x="3851920" y="3861048"/>
            <a:ext cx="432048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15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49" name="Elipsa 148"/>
          <p:cNvSpPr/>
          <p:nvPr/>
        </p:nvSpPr>
        <p:spPr>
          <a:xfrm>
            <a:off x="4788024" y="2852936"/>
            <a:ext cx="432048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14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50" name="Elipsa 149"/>
          <p:cNvSpPr/>
          <p:nvPr/>
        </p:nvSpPr>
        <p:spPr>
          <a:xfrm>
            <a:off x="3995936" y="1844824"/>
            <a:ext cx="432048" cy="288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876256" y="980728"/>
            <a:ext cx="432048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>
                <a:solidFill>
                  <a:schemeClr val="tx1"/>
                </a:solidFill>
              </a:rPr>
              <a:t>7</a:t>
            </a:r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127" name="Elipsa 126"/>
          <p:cNvSpPr/>
          <p:nvPr/>
        </p:nvSpPr>
        <p:spPr>
          <a:xfrm>
            <a:off x="1619672" y="1196752"/>
            <a:ext cx="1080120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TextovéPole 130"/>
          <p:cNvSpPr txBox="1"/>
          <p:nvPr/>
        </p:nvSpPr>
        <p:spPr>
          <a:xfrm>
            <a:off x="323528" y="188640"/>
            <a:ext cx="417646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Přerušení tréninku, kvalitní odpočinek  a </a:t>
            </a:r>
          </a:p>
          <a:p>
            <a:r>
              <a:rPr lang="cs-CZ" b="1" dirty="0" smtClean="0"/>
              <a:t> intenzivní regenerace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14947 -0.11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2.96296E-6 L -0.41737 -0.199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22048 -0.36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28351 -0.104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" y="-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12604 -0.1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23611 -0.168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-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3148 L 0.0158 -0.29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11024 -0.22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14965 -0.094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2106 L -0.04514 -0.073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-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22847 0.05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3 -0.03148 L -0.09445 -0.094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07083 0.010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25191 0.010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16527 0.084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4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5156 -0.1155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27" grpId="0" animBg="1"/>
      <p:bldP spid="13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9" name="Obdélník 108"/>
          <p:cNvSpPr/>
          <p:nvPr/>
        </p:nvSpPr>
        <p:spPr>
          <a:xfrm>
            <a:off x="1547664" y="404664"/>
            <a:ext cx="3024336" cy="302433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Nedostatečná regenerace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a nízká celková aktivita ANS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1" name="Obdélník 110"/>
          <p:cNvSpPr/>
          <p:nvPr/>
        </p:nvSpPr>
        <p:spPr>
          <a:xfrm>
            <a:off x="1547664" y="3429000"/>
            <a:ext cx="3024336" cy="3024336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Nedostatečná regenerace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s převažujícím katabolismem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2" name="Elipsa 111"/>
          <p:cNvSpPr/>
          <p:nvPr/>
        </p:nvSpPr>
        <p:spPr>
          <a:xfrm>
            <a:off x="5940152" y="256490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13" name="Elipsa 112"/>
          <p:cNvSpPr/>
          <p:nvPr/>
        </p:nvSpPr>
        <p:spPr>
          <a:xfrm>
            <a:off x="5652120" y="292494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114" name="Elipsa 113"/>
          <p:cNvSpPr/>
          <p:nvPr/>
        </p:nvSpPr>
        <p:spPr>
          <a:xfrm>
            <a:off x="6228184" y="263691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115" name="Elipsa 114"/>
          <p:cNvSpPr/>
          <p:nvPr/>
        </p:nvSpPr>
        <p:spPr>
          <a:xfrm>
            <a:off x="6516216" y="2420888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116" name="Elipsa 115"/>
          <p:cNvSpPr/>
          <p:nvPr/>
        </p:nvSpPr>
        <p:spPr>
          <a:xfrm>
            <a:off x="6549752" y="317450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117" name="Elipsa 116"/>
          <p:cNvSpPr/>
          <p:nvPr/>
        </p:nvSpPr>
        <p:spPr>
          <a:xfrm>
            <a:off x="6084168" y="2996952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6 L -0.02378 0.25209 " pathEditMode="relative" ptsTypes="AA">
                                      <p:cBhvr>
                                        <p:cTn id="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0.06302 0.13657 " pathEditMode="relative" ptsTypes="AA">
                                      <p:cBhvr>
                                        <p:cTn id="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9445 0.16783 " pathEditMode="relative" ptsTypes="AA">
                                      <p:cBhvr>
                                        <p:cTn id="1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06 0.09467 " pathEditMode="relative" ptsTypes="AA">
                                      <p:cBhvr>
                                        <p:cTn id="1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00782 0.14699 " pathEditMode="relative" ptsTypes="AA">
                                      <p:cBhvr>
                                        <p:cTn id="1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9" name="Obdélník 108"/>
          <p:cNvSpPr/>
          <p:nvPr/>
        </p:nvSpPr>
        <p:spPr>
          <a:xfrm>
            <a:off x="1547664" y="404664"/>
            <a:ext cx="3024336" cy="302433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Nedostatečná regenerace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a nízká celková aktivita ANS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1" name="Obdélník 110"/>
          <p:cNvSpPr/>
          <p:nvPr/>
        </p:nvSpPr>
        <p:spPr>
          <a:xfrm>
            <a:off x="1547664" y="3429000"/>
            <a:ext cx="3024336" cy="3024336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Nedostatečná regenerace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s převažujícím katabolismem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4716016" y="1124744"/>
            <a:ext cx="2880320" cy="1200329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/>
              <a:t>Možnosti zvýšení intenzity </a:t>
            </a:r>
          </a:p>
          <a:p>
            <a:r>
              <a:rPr lang="cs-CZ" b="1" dirty="0" smtClean="0"/>
              <a:t>a objemu tréninku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Optimální aktivita ANS při ladění sportovní formy</a:t>
            </a:r>
            <a:endParaRPr lang="cs-CZ" b="1" dirty="0"/>
          </a:p>
        </p:txBody>
      </p:sp>
      <p:sp>
        <p:nvSpPr>
          <p:cNvPr id="120" name="TextovéPole 119"/>
          <p:cNvSpPr txBox="1"/>
          <p:nvPr/>
        </p:nvSpPr>
        <p:spPr>
          <a:xfrm>
            <a:off x="4716016" y="4293096"/>
            <a:ext cx="2880320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Optimální intenzita </a:t>
            </a:r>
          </a:p>
          <a:p>
            <a:r>
              <a:rPr lang="cs-CZ" b="1" dirty="0" smtClean="0"/>
              <a:t>a objem tréninku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 animBg="1"/>
      <p:bldP spid="120" grpId="0" build="p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HRV A JEJÍ VYUŽITÍ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VÝBĚRU TALENTOVANÝCH JEDINCŮ</a:t>
            </a:r>
          </a:p>
        </p:txBody>
      </p:sp>
      <p:pic>
        <p:nvPicPr>
          <p:cNvPr id="577538" name="Picture 2" descr="Výsledek obrázku pro soccer child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7452320" cy="3729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8" name="Elipsa 107"/>
          <p:cNvSpPr/>
          <p:nvPr/>
        </p:nvSpPr>
        <p:spPr>
          <a:xfrm>
            <a:off x="4932040" y="908720"/>
            <a:ext cx="2448272" cy="23762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Pozitivní genetická predispozice</a:t>
            </a:r>
            <a:endParaRPr lang="cs-CZ" b="1" dirty="0"/>
          </a:p>
        </p:txBody>
      </p:sp>
      <p:sp>
        <p:nvSpPr>
          <p:cNvPr id="109" name="Elipsa 108"/>
          <p:cNvSpPr/>
          <p:nvPr/>
        </p:nvSpPr>
        <p:spPr>
          <a:xfrm>
            <a:off x="1763688" y="908720"/>
            <a:ext cx="2448272" cy="2376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Negativní genetická predispozice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C 0.00104 0.06782 0.01093 0.12939 0.02795 0.16967 C 0.02795 0.17129 0.05503 0.22546 0.05503 0.22338 C 0.06996 0.25347 0.07899 0.29513 0.07899 0.33912 C 0.07899 0.42708 0.04392 0.49675 3.88889E-6 0.49884 C -0.04393 0.49675 -0.079 0.42708 -0.079 0.33912 C -0.079 0.29513 -0.06997 0.25347 -0.05504 0.22338 C -0.05504 0.22546 -0.02796 0.17129 -0.02796 0.16967 C -0.01094 0.12939 -0.00105 0.06782 3.88889E-6 4.44444E-6 Z " pathEditMode="relative" rAng="0" ptsTypes="fffffffff">
                                      <p:cBhvr>
                                        <p:cTn id="1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08" name="Elipsa 107"/>
          <p:cNvSpPr/>
          <p:nvPr/>
        </p:nvSpPr>
        <p:spPr>
          <a:xfrm>
            <a:off x="4932040" y="908720"/>
            <a:ext cx="2448272" cy="23762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Vysoká úroveň trénovatelnosti</a:t>
            </a:r>
            <a:endParaRPr lang="cs-CZ" b="1" dirty="0"/>
          </a:p>
        </p:txBody>
      </p:sp>
      <p:sp>
        <p:nvSpPr>
          <p:cNvPr id="109" name="Elipsa 108"/>
          <p:cNvSpPr/>
          <p:nvPr/>
        </p:nvSpPr>
        <p:spPr>
          <a:xfrm>
            <a:off x="1763688" y="908720"/>
            <a:ext cx="2448272" cy="2376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Nízká úroveň trénovatelnosti</a:t>
            </a:r>
            <a:endParaRPr lang="cs-CZ" b="1" dirty="0"/>
          </a:p>
        </p:txBody>
      </p:sp>
      <p:sp>
        <p:nvSpPr>
          <p:cNvPr id="110" name="TextovéPole 109"/>
          <p:cNvSpPr txBox="1"/>
          <p:nvPr/>
        </p:nvSpPr>
        <p:spPr>
          <a:xfrm>
            <a:off x="1547664" y="3573016"/>
            <a:ext cx="604867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Součást výběrových kriterií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sportovních talentů </a:t>
            </a: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295400"/>
            <a:ext cx="77724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r>
              <a:rPr lang="cs-CZ" b="1" smtClean="0"/>
              <a:t>Narušení buněčné homeostázy</a:t>
            </a:r>
          </a:p>
          <a:p>
            <a:r>
              <a:rPr lang="cs-CZ" b="1" smtClean="0"/>
              <a:t>Iniciace fyziologické odpovědi </a:t>
            </a:r>
            <a:r>
              <a:rPr lang="cs-CZ" b="1" smtClean="0">
                <a:sym typeface="Wingdings" pitchFamily="2" charset="2"/>
              </a:rPr>
              <a:t>  úprava</a:t>
            </a:r>
          </a:p>
          <a:p>
            <a:r>
              <a:rPr lang="cs-CZ" b="1" smtClean="0">
                <a:sym typeface="Wingdings" pitchFamily="2" charset="2"/>
              </a:rPr>
              <a:t>Fáze superkompenzace </a:t>
            </a:r>
            <a:endParaRPr lang="cs-CZ" b="1" smtClean="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2667000"/>
            <a:ext cx="9144000" cy="2209800"/>
          </a:xfrm>
          <a:prstGeom prst="rect">
            <a:avLst/>
          </a:prstGeom>
          <a:gradFill rotWithShape="0">
            <a:gsLst>
              <a:gs pos="0">
                <a:srgbClr val="6600FF"/>
              </a:gs>
              <a:gs pos="100000">
                <a:srgbClr val="0066CC"/>
              </a:gs>
            </a:gsLst>
            <a:lin ang="5400000" scaled="1"/>
          </a:gradFill>
          <a:ln w="730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>
                <a:solidFill>
                  <a:schemeClr val="bg1"/>
                </a:solidFill>
                <a:latin typeface="Arial" charset="0"/>
              </a:rPr>
              <a:t>MÍRA PORUCHY BUNĚČNÉ HOMEOSTÁZY </a:t>
            </a:r>
          </a:p>
          <a:p>
            <a:pPr algn="ctr"/>
            <a:r>
              <a:rPr lang="cs-CZ" sz="3200" b="1">
                <a:solidFill>
                  <a:schemeClr val="bg1"/>
                </a:solidFill>
                <a:latin typeface="Arial" charset="0"/>
              </a:rPr>
              <a:t>PŘÍMO OVLIVŇUJE VELIKOST </a:t>
            </a:r>
          </a:p>
          <a:p>
            <a:pPr algn="ctr"/>
            <a:r>
              <a:rPr lang="cs-CZ" sz="4000" b="1">
                <a:solidFill>
                  <a:schemeClr val="bg1"/>
                </a:solidFill>
                <a:latin typeface="Arial" charset="0"/>
              </a:rPr>
              <a:t>SUPERKOMPENZACE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600200" y="571500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>
                <a:latin typeface="Arial Black" pitchFamily="34" charset="0"/>
              </a:rPr>
              <a:t>(TRÉNINKOVÝ EFEKT) </a:t>
            </a:r>
            <a:endParaRPr lang="cs-CZ" sz="3200"/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3886200" y="4876800"/>
            <a:ext cx="1219200" cy="838200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F0000"/>
              </a:gs>
              <a:gs pos="100000">
                <a:schemeClr val="tx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 advAuto="0"/>
      <p:bldP spid="49156" grpId="0" animBg="1" autoUpdateAnimBg="0"/>
      <p:bldP spid="49157" grpId="0" autoUpdateAnimBg="0"/>
      <p:bldP spid="4915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 talentovaných sportovců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57188" y="164306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bdélník 4"/>
          <p:cNvSpPr/>
          <p:nvPr/>
        </p:nvSpPr>
        <p:spPr>
          <a:xfrm>
            <a:off x="1143000" y="2000250"/>
            <a:ext cx="7143750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098550" y="4098925"/>
            <a:ext cx="6786563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5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ym typeface="Wingdings" pitchFamily="2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4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5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8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99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4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5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7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8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09" name="Rectangle 89"/>
          <p:cNvSpPr>
            <a:spLocks noChangeArrowheads="1"/>
          </p:cNvSpPr>
          <p:nvPr/>
        </p:nvSpPr>
        <p:spPr bwMode="auto">
          <a:xfrm>
            <a:off x="4572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0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b="1"/>
          </a:p>
        </p:txBody>
      </p:sp>
      <p:sp>
        <p:nvSpPr>
          <p:cNvPr id="5211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3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5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6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8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19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1400" b="1">
              <a:sym typeface="Wingdings" pitchFamily="2" charset="2"/>
            </a:endParaRPr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43" name="Line 123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253" name="Text Box 133"/>
          <p:cNvSpPr txBox="1">
            <a:spLocks noChangeArrowheads="1"/>
          </p:cNvSpPr>
          <p:nvPr/>
        </p:nvSpPr>
        <p:spPr bwMode="auto">
          <a:xfrm>
            <a:off x="1143000" y="3352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4191000" y="6400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-5</a:t>
            </a:r>
            <a:endParaRPr lang="cs-CZ"/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4114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  <a:endParaRPr lang="cs-CZ"/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7620000" y="3352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+5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7668344" y="299695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Aktivita vagu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4644008" y="44624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Sympatovagová</a:t>
            </a:r>
            <a:r>
              <a:rPr lang="cs-CZ" b="1" dirty="0" smtClean="0"/>
              <a:t> rovnováha</a:t>
            </a:r>
            <a:endParaRPr lang="cs-CZ" b="1" dirty="0"/>
          </a:p>
        </p:txBody>
      </p:sp>
      <p:sp>
        <p:nvSpPr>
          <p:cNvPr id="123" name="Elipsa 122"/>
          <p:cNvSpPr/>
          <p:nvPr/>
        </p:nvSpPr>
        <p:spPr>
          <a:xfrm>
            <a:off x="3995936" y="3356992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20</a:t>
            </a:r>
            <a:endParaRPr lang="cs-CZ" sz="900" b="1" dirty="0"/>
          </a:p>
        </p:txBody>
      </p:sp>
      <p:sp>
        <p:nvSpPr>
          <p:cNvPr id="133" name="Elipsa 132"/>
          <p:cNvSpPr/>
          <p:nvPr/>
        </p:nvSpPr>
        <p:spPr>
          <a:xfrm>
            <a:off x="6444208" y="3068960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6</a:t>
            </a:r>
            <a:endParaRPr lang="cs-CZ" sz="900" b="1" dirty="0"/>
          </a:p>
        </p:txBody>
      </p:sp>
      <p:sp>
        <p:nvSpPr>
          <p:cNvPr id="134" name="Elipsa 133"/>
          <p:cNvSpPr/>
          <p:nvPr/>
        </p:nvSpPr>
        <p:spPr>
          <a:xfrm>
            <a:off x="3347864" y="350100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16</a:t>
            </a:r>
            <a:endParaRPr lang="cs-CZ" sz="900" b="1" dirty="0"/>
          </a:p>
        </p:txBody>
      </p:sp>
      <p:sp>
        <p:nvSpPr>
          <p:cNvPr id="135" name="Elipsa 134"/>
          <p:cNvSpPr/>
          <p:nvPr/>
        </p:nvSpPr>
        <p:spPr>
          <a:xfrm>
            <a:off x="3563888" y="306896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18</a:t>
            </a:r>
            <a:endParaRPr lang="cs-CZ" sz="900" b="1" dirty="0"/>
          </a:p>
        </p:txBody>
      </p:sp>
      <p:sp>
        <p:nvSpPr>
          <p:cNvPr id="136" name="Elipsa 135"/>
          <p:cNvSpPr/>
          <p:nvPr/>
        </p:nvSpPr>
        <p:spPr>
          <a:xfrm>
            <a:off x="5796136" y="2996952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9</a:t>
            </a:r>
            <a:endParaRPr lang="cs-CZ" sz="900" b="1" dirty="0"/>
          </a:p>
        </p:txBody>
      </p:sp>
      <p:sp>
        <p:nvSpPr>
          <p:cNvPr id="137" name="Elipsa 136"/>
          <p:cNvSpPr/>
          <p:nvPr/>
        </p:nvSpPr>
        <p:spPr>
          <a:xfrm>
            <a:off x="4067944" y="386104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13</a:t>
            </a:r>
            <a:endParaRPr lang="cs-CZ" sz="900" b="1" dirty="0"/>
          </a:p>
        </p:txBody>
      </p:sp>
      <p:sp>
        <p:nvSpPr>
          <p:cNvPr id="138" name="Elipsa 137"/>
          <p:cNvSpPr/>
          <p:nvPr/>
        </p:nvSpPr>
        <p:spPr>
          <a:xfrm>
            <a:off x="6156176" y="2780928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10</a:t>
            </a:r>
            <a:endParaRPr lang="cs-CZ" sz="900" b="1" dirty="0"/>
          </a:p>
        </p:txBody>
      </p:sp>
      <p:sp>
        <p:nvSpPr>
          <p:cNvPr id="139" name="Elipsa 138"/>
          <p:cNvSpPr/>
          <p:nvPr/>
        </p:nvSpPr>
        <p:spPr>
          <a:xfrm>
            <a:off x="6588224" y="2492896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4</a:t>
            </a:r>
            <a:endParaRPr lang="cs-CZ" sz="900" b="1" dirty="0"/>
          </a:p>
        </p:txBody>
      </p:sp>
      <p:sp>
        <p:nvSpPr>
          <p:cNvPr id="140" name="Elipsa 139"/>
          <p:cNvSpPr/>
          <p:nvPr/>
        </p:nvSpPr>
        <p:spPr>
          <a:xfrm>
            <a:off x="6084168" y="2420888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8</a:t>
            </a:r>
            <a:endParaRPr lang="cs-CZ" sz="900" b="1" dirty="0"/>
          </a:p>
        </p:txBody>
      </p:sp>
      <p:sp>
        <p:nvSpPr>
          <p:cNvPr id="141" name="Elipsa 140"/>
          <p:cNvSpPr/>
          <p:nvPr/>
        </p:nvSpPr>
        <p:spPr>
          <a:xfrm>
            <a:off x="6012160" y="3429000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</a:t>
            </a:r>
            <a:endParaRPr lang="cs-CZ" sz="900" b="1" dirty="0"/>
          </a:p>
        </p:txBody>
      </p:sp>
      <p:sp>
        <p:nvSpPr>
          <p:cNvPr id="142" name="Elipsa 141"/>
          <p:cNvSpPr/>
          <p:nvPr/>
        </p:nvSpPr>
        <p:spPr>
          <a:xfrm>
            <a:off x="3347864" y="378904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17</a:t>
            </a:r>
            <a:endParaRPr lang="cs-CZ" sz="900" b="1" dirty="0"/>
          </a:p>
        </p:txBody>
      </p:sp>
      <p:sp>
        <p:nvSpPr>
          <p:cNvPr id="143" name="Elipsa 142"/>
          <p:cNvSpPr/>
          <p:nvPr/>
        </p:nvSpPr>
        <p:spPr>
          <a:xfrm>
            <a:off x="6876256" y="1988840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5</a:t>
            </a:r>
            <a:endParaRPr lang="cs-CZ" sz="900" b="1" dirty="0"/>
          </a:p>
        </p:txBody>
      </p:sp>
      <p:sp>
        <p:nvSpPr>
          <p:cNvPr id="144" name="Elipsa 143"/>
          <p:cNvSpPr/>
          <p:nvPr/>
        </p:nvSpPr>
        <p:spPr>
          <a:xfrm>
            <a:off x="3347864" y="278092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11</a:t>
            </a:r>
            <a:endParaRPr lang="cs-CZ" sz="900" b="1" dirty="0"/>
          </a:p>
        </p:txBody>
      </p:sp>
      <p:sp>
        <p:nvSpPr>
          <p:cNvPr id="145" name="Elipsa 144"/>
          <p:cNvSpPr/>
          <p:nvPr/>
        </p:nvSpPr>
        <p:spPr>
          <a:xfrm>
            <a:off x="5940152" y="2132856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2</a:t>
            </a:r>
            <a:endParaRPr lang="cs-CZ" sz="900" b="1" dirty="0"/>
          </a:p>
        </p:txBody>
      </p:sp>
      <p:sp>
        <p:nvSpPr>
          <p:cNvPr id="146" name="Elipsa 145"/>
          <p:cNvSpPr/>
          <p:nvPr/>
        </p:nvSpPr>
        <p:spPr>
          <a:xfrm>
            <a:off x="2915816" y="378904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19</a:t>
            </a:r>
            <a:endParaRPr lang="cs-CZ" sz="900" b="1" dirty="0"/>
          </a:p>
        </p:txBody>
      </p:sp>
      <p:sp>
        <p:nvSpPr>
          <p:cNvPr id="147" name="Elipsa 146"/>
          <p:cNvSpPr/>
          <p:nvPr/>
        </p:nvSpPr>
        <p:spPr>
          <a:xfrm>
            <a:off x="6876256" y="3501008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3</a:t>
            </a:r>
            <a:endParaRPr lang="cs-CZ" sz="900" b="1" dirty="0"/>
          </a:p>
        </p:txBody>
      </p:sp>
      <p:sp>
        <p:nvSpPr>
          <p:cNvPr id="148" name="Elipsa 147"/>
          <p:cNvSpPr/>
          <p:nvPr/>
        </p:nvSpPr>
        <p:spPr>
          <a:xfrm>
            <a:off x="2771800" y="3429000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15</a:t>
            </a:r>
            <a:endParaRPr lang="cs-CZ" sz="900" b="1" dirty="0"/>
          </a:p>
        </p:txBody>
      </p:sp>
      <p:sp>
        <p:nvSpPr>
          <p:cNvPr id="149" name="Elipsa 148"/>
          <p:cNvSpPr/>
          <p:nvPr/>
        </p:nvSpPr>
        <p:spPr>
          <a:xfrm>
            <a:off x="4067944" y="3140968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14</a:t>
            </a:r>
            <a:endParaRPr lang="cs-CZ" sz="900" b="1" dirty="0"/>
          </a:p>
        </p:txBody>
      </p:sp>
      <p:sp>
        <p:nvSpPr>
          <p:cNvPr id="150" name="Elipsa 149"/>
          <p:cNvSpPr/>
          <p:nvPr/>
        </p:nvSpPr>
        <p:spPr>
          <a:xfrm>
            <a:off x="3995936" y="2852936"/>
            <a:ext cx="432048" cy="2880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12</a:t>
            </a:r>
            <a:endParaRPr lang="cs-CZ" sz="900" b="1" dirty="0"/>
          </a:p>
        </p:txBody>
      </p:sp>
      <p:sp>
        <p:nvSpPr>
          <p:cNvPr id="151" name="Elipsa 150"/>
          <p:cNvSpPr/>
          <p:nvPr/>
        </p:nvSpPr>
        <p:spPr>
          <a:xfrm>
            <a:off x="6516216" y="2132856"/>
            <a:ext cx="432048" cy="28803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 smtClean="0"/>
              <a:t>7</a:t>
            </a:r>
            <a:endParaRPr lang="cs-CZ" sz="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3357563"/>
            <a:ext cx="8496300" cy="3308350"/>
            <a:chOff x="204" y="2072"/>
            <a:chExt cx="5352" cy="2084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04" y="2072"/>
            <a:ext cx="5352" cy="2084"/>
          </p:xfrm>
          <a:graphic>
            <a:graphicData uri="http://schemas.openxmlformats.org/presentationml/2006/ole">
              <p:oleObj spid="_x0000_s140291" name="Graf" r:id="rId3" imgW="6648580" imgH="3019498" progId="Excel.Sheet.8">
                <p:embed/>
              </p:oleObj>
            </a:graphicData>
          </a:graphic>
        </p:graphicFrame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1882" y="2387"/>
              <a:ext cx="239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CS= -3,26±1,66 bodu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3850" y="404813"/>
            <a:ext cx="8496300" cy="2847975"/>
            <a:chOff x="204" y="255"/>
            <a:chExt cx="5352" cy="1794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204" y="255"/>
            <a:ext cx="5352" cy="1794"/>
          </p:xfrm>
          <a:graphic>
            <a:graphicData uri="http://schemas.openxmlformats.org/presentationml/2006/ole">
              <p:oleObj spid="_x0000_s140290" name="Graf" r:id="rId4" imgW="7353449" imgH="3019498" progId="Excel.Sheet.8">
                <p:embed/>
              </p:oleObj>
            </a:graphicData>
          </a:graphic>
        </p:graphicFrame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882" y="1344"/>
              <a:ext cx="230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CS= 3,01±1,23 bodu</a:t>
              </a:r>
            </a:p>
          </p:txBody>
        </p:sp>
      </p:grp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827088" y="981075"/>
            <a:ext cx="7705725" cy="36036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042988" y="5013325"/>
            <a:ext cx="7561262" cy="792163"/>
          </a:xfrm>
          <a:prstGeom prst="line">
            <a:avLst/>
          </a:prstGeom>
          <a:noFill/>
          <a:ln w="28575">
            <a:solidFill>
              <a:srgbClr val="FF0137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cxnSp>
        <p:nvCxnSpPr>
          <p:cNvPr id="12" name="Přímá spojovací čára 11"/>
          <p:cNvCxnSpPr/>
          <p:nvPr/>
        </p:nvCxnSpPr>
        <p:spPr>
          <a:xfrm rot="5400000">
            <a:off x="-571500" y="5000625"/>
            <a:ext cx="3429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1357313" y="6072188"/>
            <a:ext cx="385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latin typeface="Calibri" pitchFamily="34" charset="0"/>
              </a:rPr>
              <a:t>Přetížení – syndrom přetrénování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38473 -0.005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393" grpId="0" animBg="1"/>
      <p:bldP spid="13" grpId="0"/>
      <p:bldP spid="13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404664"/>
            <a:ext cx="820891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Vysoká aktivita ANS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Dobrá úroveň trénovatelnosti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Předpoklad pro zvyšování trénovanosti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Předpoklad pro zvyšování sportovní výkonnosti</a:t>
            </a:r>
          </a:p>
          <a:p>
            <a:pPr algn="ctr"/>
            <a:r>
              <a:rPr lang="cs-CZ" b="1" dirty="0" smtClean="0"/>
              <a:t>A naopak …</a:t>
            </a:r>
          </a:p>
          <a:p>
            <a:pPr algn="ctr"/>
            <a:r>
              <a:rPr lang="cs-CZ" b="1" i="1" dirty="0" smtClean="0"/>
              <a:t>Vlastní empirie:</a:t>
            </a:r>
          </a:p>
          <a:p>
            <a:pPr>
              <a:buFont typeface="Arial" pitchFamily="34" charset="0"/>
              <a:buChar char="•"/>
            </a:pPr>
            <a:r>
              <a:rPr lang="cs-CZ" sz="2000" b="1" i="1" dirty="0" smtClean="0"/>
              <a:t> většina dětí normální (přiměřená) úroveň ukazatelů SA HRV</a:t>
            </a:r>
          </a:p>
          <a:p>
            <a:pPr>
              <a:buFont typeface="Arial" pitchFamily="34" charset="0"/>
              <a:buChar char="•"/>
            </a:pPr>
            <a:r>
              <a:rPr lang="cs-CZ" sz="2000" b="1" i="1" dirty="0" smtClean="0"/>
              <a:t> menší část dětí zřetelně podprůměrná úroveň ukazatelů SA HRV (CS = </a:t>
            </a:r>
            <a:r>
              <a:rPr lang="en-US" sz="2000" b="1" i="1" dirty="0" smtClean="0"/>
              <a:t>&lt; </a:t>
            </a:r>
            <a:r>
              <a:rPr lang="cs-CZ" sz="2000" b="1" i="1" dirty="0" smtClean="0"/>
              <a:t>-2,5 bodů) </a:t>
            </a:r>
          </a:p>
          <a:p>
            <a:pPr>
              <a:buFont typeface="Arial" pitchFamily="34" charset="0"/>
              <a:buChar char="•"/>
            </a:pPr>
            <a:r>
              <a:rPr lang="cs-CZ" sz="2000" b="1" i="1" dirty="0" smtClean="0"/>
              <a:t> menší část dětí zřetelně nadprůměrná úroveň ukazatelů SA HRV (CS = </a:t>
            </a:r>
            <a:r>
              <a:rPr lang="en-US" sz="2000" b="1" i="1" dirty="0" smtClean="0"/>
              <a:t>&gt; +</a:t>
            </a:r>
            <a:r>
              <a:rPr lang="cs-CZ" sz="2000" b="1" i="1" dirty="0" smtClean="0"/>
              <a:t>2,5 bodů) </a:t>
            </a:r>
            <a:endParaRPr lang="en-US" sz="2000" b="1" i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/>
              <a:t> </a:t>
            </a:r>
            <a:r>
              <a:rPr lang="cs-CZ" sz="1800" b="1" i="1" dirty="0" smtClean="0">
                <a:solidFill>
                  <a:srgbClr val="002060"/>
                </a:solidFill>
              </a:rPr>
              <a:t>výjimečný výskyt abnormálně vysoké úrovně SA HRV (CS </a:t>
            </a:r>
            <a:r>
              <a:rPr lang="en-US" sz="1800" b="1" i="1" dirty="0" smtClean="0">
                <a:solidFill>
                  <a:srgbClr val="002060"/>
                </a:solidFill>
              </a:rPr>
              <a:t>&gt;</a:t>
            </a:r>
            <a:r>
              <a:rPr lang="cs-CZ" sz="1800" b="1" i="1" dirty="0" smtClean="0">
                <a:solidFill>
                  <a:srgbClr val="002060"/>
                </a:solidFill>
              </a:rPr>
              <a:t> +3,5 bodů) </a:t>
            </a:r>
            <a:endParaRPr lang="cs-CZ" sz="2000" b="1" i="1" dirty="0" smtClean="0">
              <a:solidFill>
                <a:srgbClr val="002060"/>
              </a:solidFill>
            </a:endParaRPr>
          </a:p>
          <a:p>
            <a:r>
              <a:rPr lang="cs-CZ" sz="2000" b="1" dirty="0" smtClean="0"/>
              <a:t> </a:t>
            </a:r>
            <a:endParaRPr lang="cs-CZ" sz="2000" b="1" dirty="0"/>
          </a:p>
        </p:txBody>
      </p:sp>
      <p:sp>
        <p:nvSpPr>
          <p:cNvPr id="3" name="Šipka dolů 2"/>
          <p:cNvSpPr/>
          <p:nvPr/>
        </p:nvSpPr>
        <p:spPr>
          <a:xfrm>
            <a:off x="4211960" y="836712"/>
            <a:ext cx="216024" cy="43204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lů 3"/>
          <p:cNvSpPr/>
          <p:nvPr/>
        </p:nvSpPr>
        <p:spPr>
          <a:xfrm>
            <a:off x="4211960" y="1628800"/>
            <a:ext cx="216024" cy="43204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211960" y="2492896"/>
            <a:ext cx="216024" cy="43204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9314" name="Picture 2" descr="http://avancos-global.com/wp-content/uploads/tal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4696" y="3375906"/>
            <a:ext cx="2483768" cy="1637270"/>
          </a:xfrm>
          <a:prstGeom prst="rect">
            <a:avLst/>
          </a:prstGeom>
          <a:noFill/>
        </p:spPr>
      </p:pic>
      <p:pic>
        <p:nvPicPr>
          <p:cNvPr id="269316" name="Picture 4" descr="http://healthandsporttechnologies.com/wp-content/uploads/2012/01/talent-develop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6" y="116632"/>
            <a:ext cx="9065288" cy="338437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SA HRV A JEJÍ VYUŽITÍ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LADĚNÍ SPORTOVNÍ FORMY</a:t>
            </a:r>
          </a:p>
        </p:txBody>
      </p:sp>
      <p:pic>
        <p:nvPicPr>
          <p:cNvPr id="579586" name="Picture 2" descr="Výsledek obrázku pro soccer m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98331"/>
            <a:ext cx="8352928" cy="4699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3960440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>
                <a:solidFill>
                  <a:srgbClr val="002060"/>
                </a:solidFill>
              </a:rPr>
              <a:t>OPTIMÁLNÍ SPORTOVNÍ VÝKON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>
                <a:solidFill>
                  <a:srgbClr val="002060"/>
                </a:solidFill>
              </a:rPr>
              <a:t>=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>
                <a:solidFill>
                  <a:srgbClr val="002060"/>
                </a:solidFill>
              </a:rPr>
              <a:t>VYSOKÁ AKTIVITA OBOU VĚTVÍ ANS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2060"/>
                </a:solidFill>
              </a:rPr>
              <a:t>NEADEKVÁTNĚ VELKÝ ODPOČINEK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/>
              <a:t>Vysoká aktivita vagu </a:t>
            </a:r>
            <a:r>
              <a:rPr lang="cs-CZ" sz="3800" dirty="0" smtClean="0"/>
              <a:t>zhoršuje podmínky pro optimální průběh </a:t>
            </a:r>
            <a:r>
              <a:rPr lang="cs-CZ" sz="3800" b="1" dirty="0" smtClean="0"/>
              <a:t>katabolických procesů</a:t>
            </a:r>
            <a:r>
              <a:rPr lang="cs-CZ" sz="3800" dirty="0" smtClean="0"/>
              <a:t> při vrcholném sportovním výkonu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dirty="0" smtClean="0"/>
              <a:t>Neadekvátně preferované </a:t>
            </a:r>
            <a:r>
              <a:rPr lang="cs-CZ" sz="3800" b="1" dirty="0" smtClean="0"/>
              <a:t>anabolické procesy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dirty="0" smtClean="0"/>
              <a:t>(např. převaha produkce anabolických nad katabolickými hormony – testosteron/kortizol)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3800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3800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sp>
        <p:nvSpPr>
          <p:cNvPr id="4" name="Šipka dolů 3"/>
          <p:cNvSpPr/>
          <p:nvPr/>
        </p:nvSpPr>
        <p:spPr>
          <a:xfrm>
            <a:off x="4500563" y="2494608"/>
            <a:ext cx="71437" cy="21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267266" name="Picture 2" descr="http://4.bp.blogspot.com/-gxODXGbZVdQ/Tw2zCo2HzRI/AAAAAAAAAZw/4OvvcyoNV7g/s1600/marathon+t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1924050" cy="2371726"/>
          </a:xfrm>
          <a:prstGeom prst="rect">
            <a:avLst/>
          </a:prstGeom>
          <a:noFill/>
        </p:spPr>
      </p:pic>
      <p:sp>
        <p:nvSpPr>
          <p:cNvPr id="7" name="Elipsa 6"/>
          <p:cNvSpPr/>
          <p:nvPr/>
        </p:nvSpPr>
        <p:spPr>
          <a:xfrm>
            <a:off x="395536" y="4941168"/>
            <a:ext cx="3312368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Neadekvátně vysoká úroveň anabolických procesů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4788024" y="4941168"/>
            <a:ext cx="3312368" cy="14401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Adekvátní ladění aktivity ANS s vysokou aktivitou sympatiku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3851920" y="5517232"/>
            <a:ext cx="864096" cy="432048"/>
          </a:xfrm>
          <a:prstGeom prst="rightArrow">
            <a:avLst/>
          </a:prstGeom>
          <a:gradFill>
            <a:gsLst>
              <a:gs pos="25000">
                <a:srgbClr val="FF0000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45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45146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7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8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9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50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1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2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3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4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5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56" name="Rectangle 101" descr="20%"/>
          <p:cNvSpPr>
            <a:spLocks noChangeArrowheads="1"/>
          </p:cNvSpPr>
          <p:nvPr/>
        </p:nvSpPr>
        <p:spPr bwMode="auto">
          <a:xfrm>
            <a:off x="3352800" y="2209800"/>
            <a:ext cx="2438400" cy="2438400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7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8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9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0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1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2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3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118" name="Oval 115"/>
          <p:cNvSpPr>
            <a:spLocks noChangeArrowheads="1"/>
          </p:cNvSpPr>
          <p:nvPr/>
        </p:nvSpPr>
        <p:spPr bwMode="auto">
          <a:xfrm>
            <a:off x="6084168" y="1700808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21" name="Oval 115"/>
          <p:cNvSpPr>
            <a:spLocks noChangeArrowheads="1"/>
          </p:cNvSpPr>
          <p:nvPr/>
        </p:nvSpPr>
        <p:spPr bwMode="auto">
          <a:xfrm>
            <a:off x="6444208" y="1844824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22" name="Oval 115"/>
          <p:cNvSpPr>
            <a:spLocks noChangeArrowheads="1"/>
          </p:cNvSpPr>
          <p:nvPr/>
        </p:nvSpPr>
        <p:spPr bwMode="auto">
          <a:xfrm>
            <a:off x="6588224" y="1700808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6500813" y="1357313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4" name="Oval 115"/>
          <p:cNvSpPr>
            <a:spLocks noChangeArrowheads="1"/>
          </p:cNvSpPr>
          <p:nvPr/>
        </p:nvSpPr>
        <p:spPr bwMode="auto">
          <a:xfrm>
            <a:off x="6786563" y="1714500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125" name="Oval 115"/>
          <p:cNvSpPr>
            <a:spLocks noChangeArrowheads="1"/>
          </p:cNvSpPr>
          <p:nvPr/>
        </p:nvSpPr>
        <p:spPr bwMode="auto">
          <a:xfrm>
            <a:off x="6786563" y="1214438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26" name="Oval 115"/>
          <p:cNvSpPr>
            <a:spLocks noChangeArrowheads="1"/>
          </p:cNvSpPr>
          <p:nvPr/>
        </p:nvSpPr>
        <p:spPr bwMode="auto">
          <a:xfrm>
            <a:off x="7143750" y="1428750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28" name="Elipsa 127"/>
          <p:cNvSpPr/>
          <p:nvPr/>
        </p:nvSpPr>
        <p:spPr>
          <a:xfrm>
            <a:off x="6012161" y="1071563"/>
            <a:ext cx="1417340" cy="12773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9" name="TextovéPole 128"/>
          <p:cNvSpPr txBox="1"/>
          <p:nvPr/>
        </p:nvSpPr>
        <p:spPr>
          <a:xfrm>
            <a:off x="1547664" y="1124744"/>
            <a:ext cx="432048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Velmi dobrý subjektivní pocit dostatečného odpočinku může být falešný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 animBg="1"/>
      <p:bldP spid="128" grpId="1" animBg="1"/>
      <p:bldP spid="12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86375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>
                <a:solidFill>
                  <a:srgbClr val="002060"/>
                </a:solidFill>
              </a:rPr>
              <a:t>OPTIMÁLNÍ SPORTOVNÍ VÝKON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>
                <a:solidFill>
                  <a:srgbClr val="002060"/>
                </a:solidFill>
              </a:rPr>
              <a:t>=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b="1" dirty="0" smtClean="0">
                <a:solidFill>
                  <a:srgbClr val="002060"/>
                </a:solidFill>
              </a:rPr>
              <a:t>VYSOKÁ AKTIVITA OBOU VĚTVÍ ANS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2060"/>
                </a:solidFill>
              </a:rPr>
              <a:t>NEADEKVÁTNĚ VELKÝ ODPOČINEK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vysoká aktivita vagu </a:t>
            </a:r>
            <a:r>
              <a:rPr lang="cs-CZ" dirty="0" smtClean="0"/>
              <a:t>zhoršuje podmínky pro optimální průběh katabolických procesů při vrcholném sportovním výkonu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2060"/>
                </a:solidFill>
              </a:rPr>
              <a:t>PŘÍLIŠ VELKÝ OBJEM TRÉNINKU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převaha aktivity sympatoadrenálního systému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=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únava + zpomalení regenerace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=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desynchronizace regulačních dějů </a:t>
            </a:r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4500563" y="2494608"/>
            <a:ext cx="71437" cy="21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500563" y="3934768"/>
            <a:ext cx="71437" cy="21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267266" name="Picture 2" descr="http://4.bp.blogspot.com/-gxODXGbZVdQ/Tw2zCo2HzRI/AAAAAAAAAZw/4OvvcyoNV7g/s1600/marathon+t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1924050" cy="2371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62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62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140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62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743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4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5240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524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524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FFCCCC"/>
                </a:solidFill>
                <a:latin typeface="Calibri" pitchFamily="34" charset="0"/>
                <a:sym typeface="Wingdings" pitchFamily="2" charset="2"/>
              </a:rPr>
              <a:t>SY</a:t>
            </a:r>
            <a:endParaRPr lang="cs-CZ" sz="1400">
              <a:solidFill>
                <a:srgbClr val="FFCCCC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3352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743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133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133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2743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52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133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2743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3352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133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743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743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3352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962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45720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51816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57912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64008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7010400" y="3429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7010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5720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51816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45720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7912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4008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51816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64008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010400" y="2819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7010400" y="2209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572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4572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4572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4572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5181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5181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5181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5181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791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791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5791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4" name="Rectangle 58"/>
          <p:cNvSpPr>
            <a:spLocks noChangeArrowheads="1"/>
          </p:cNvSpPr>
          <p:nvPr/>
        </p:nvSpPr>
        <p:spPr bwMode="auto">
          <a:xfrm>
            <a:off x="5791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5" name="Rectangle 59"/>
          <p:cNvSpPr>
            <a:spLocks noChangeArrowheads="1"/>
          </p:cNvSpPr>
          <p:nvPr/>
        </p:nvSpPr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6400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7010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400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7010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15240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10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00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7432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7432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21336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1336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21336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21336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33528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3962400" y="4038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33528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9624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1524000" y="4648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39624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33528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7432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524000" y="52578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39624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33528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27432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524000" y="58674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 </a:t>
            </a:r>
            <a:r>
              <a:rPr lang="cs-CZ" sz="1400" b="1">
                <a:solidFill>
                  <a:srgbClr val="99CCFF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rgbClr val="99CCFF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45720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51816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5720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45" name="Rectangle 90"/>
          <p:cNvSpPr>
            <a:spLocks noChangeArrowheads="1"/>
          </p:cNvSpPr>
          <p:nvPr/>
        </p:nvSpPr>
        <p:spPr bwMode="auto">
          <a:xfrm>
            <a:off x="51816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latin typeface="Calibri" pitchFamily="34" charset="0"/>
            </a:endParaRPr>
          </a:p>
        </p:txBody>
      </p:sp>
      <p:sp>
        <p:nvSpPr>
          <p:cNvPr id="45146" name="Rectangle 91"/>
          <p:cNvSpPr>
            <a:spLocks noChangeArrowheads="1"/>
          </p:cNvSpPr>
          <p:nvPr/>
        </p:nvSpPr>
        <p:spPr bwMode="auto">
          <a:xfrm>
            <a:off x="51816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7" name="Rectangle 92"/>
          <p:cNvSpPr>
            <a:spLocks noChangeArrowheads="1"/>
          </p:cNvSpPr>
          <p:nvPr/>
        </p:nvSpPr>
        <p:spPr bwMode="auto">
          <a:xfrm>
            <a:off x="57912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8" name="Rectangle 93"/>
          <p:cNvSpPr>
            <a:spLocks noChangeArrowheads="1"/>
          </p:cNvSpPr>
          <p:nvPr/>
        </p:nvSpPr>
        <p:spPr bwMode="auto">
          <a:xfrm>
            <a:off x="57912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49" name="Rectangle 94"/>
          <p:cNvSpPr>
            <a:spLocks noChangeArrowheads="1"/>
          </p:cNvSpPr>
          <p:nvPr/>
        </p:nvSpPr>
        <p:spPr bwMode="auto">
          <a:xfrm>
            <a:off x="57912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45150" name="Rectangle 95"/>
          <p:cNvSpPr>
            <a:spLocks noChangeArrowheads="1"/>
          </p:cNvSpPr>
          <p:nvPr/>
        </p:nvSpPr>
        <p:spPr bwMode="auto">
          <a:xfrm>
            <a:off x="64008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1" name="Rectangle 96"/>
          <p:cNvSpPr>
            <a:spLocks noChangeArrowheads="1"/>
          </p:cNvSpPr>
          <p:nvPr/>
        </p:nvSpPr>
        <p:spPr bwMode="auto">
          <a:xfrm>
            <a:off x="64008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2" name="Rectangle 97"/>
          <p:cNvSpPr>
            <a:spLocks noChangeArrowheads="1"/>
          </p:cNvSpPr>
          <p:nvPr/>
        </p:nvSpPr>
        <p:spPr bwMode="auto">
          <a:xfrm>
            <a:off x="64008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3" name="Rectangle 98"/>
          <p:cNvSpPr>
            <a:spLocks noChangeArrowheads="1"/>
          </p:cNvSpPr>
          <p:nvPr/>
        </p:nvSpPr>
        <p:spPr bwMode="auto">
          <a:xfrm>
            <a:off x="7010400" y="16002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4" name="Rectangle 99"/>
          <p:cNvSpPr>
            <a:spLocks noChangeArrowheads="1"/>
          </p:cNvSpPr>
          <p:nvPr/>
        </p:nvSpPr>
        <p:spPr bwMode="auto">
          <a:xfrm>
            <a:off x="7010400" y="9906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5" name="Rectangle 100"/>
          <p:cNvSpPr>
            <a:spLocks noChangeArrowheads="1"/>
          </p:cNvSpPr>
          <p:nvPr/>
        </p:nvSpPr>
        <p:spPr bwMode="auto">
          <a:xfrm>
            <a:off x="7010400" y="381000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 </a:t>
            </a:r>
            <a:r>
              <a:rPr lang="cs-CZ" sz="1400" b="1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VA</a:t>
            </a:r>
            <a:endParaRPr lang="cs-CZ" sz="1400">
              <a:solidFill>
                <a:schemeClr val="accent2"/>
              </a:solidFill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cs-CZ" sz="1400">
                <a:latin typeface="Calibri" pitchFamily="34" charset="0"/>
                <a:sym typeface="Wingdings" pitchFamily="2" charset="2"/>
              </a:rPr>
              <a:t>? </a:t>
            </a:r>
            <a:r>
              <a:rPr lang="cs-CZ" sz="1400" b="1">
                <a:latin typeface="Calibri" pitchFamily="34" charset="0"/>
                <a:sym typeface="Wingdings" pitchFamily="2" charset="2"/>
              </a:rPr>
              <a:t>SY</a:t>
            </a:r>
          </a:p>
        </p:txBody>
      </p:sp>
      <p:sp>
        <p:nvSpPr>
          <p:cNvPr id="45156" name="Rectangle 101" descr="20%"/>
          <p:cNvSpPr>
            <a:spLocks noChangeArrowheads="1"/>
          </p:cNvSpPr>
          <p:nvPr/>
        </p:nvSpPr>
        <p:spPr bwMode="auto">
          <a:xfrm>
            <a:off x="3352800" y="2209800"/>
            <a:ext cx="2438400" cy="2438400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157" name="Line 102"/>
          <p:cNvSpPr>
            <a:spLocks noChangeShapeType="1"/>
          </p:cNvSpPr>
          <p:nvPr/>
        </p:nvSpPr>
        <p:spPr bwMode="auto">
          <a:xfrm>
            <a:off x="1143000" y="3429000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8" name="Line 104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5159" name="Text Box 106"/>
          <p:cNvSpPr txBox="1">
            <a:spLocks noChangeArrowheads="1"/>
          </p:cNvSpPr>
          <p:nvPr/>
        </p:nvSpPr>
        <p:spPr bwMode="auto">
          <a:xfrm>
            <a:off x="457200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0" name="Text Box 107"/>
          <p:cNvSpPr txBox="1">
            <a:spLocks noChangeArrowheads="1"/>
          </p:cNvSpPr>
          <p:nvPr/>
        </p:nvSpPr>
        <p:spPr bwMode="auto">
          <a:xfrm>
            <a:off x="10668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-5</a:t>
            </a:r>
          </a:p>
        </p:txBody>
      </p:sp>
      <p:sp>
        <p:nvSpPr>
          <p:cNvPr id="45161" name="Text Box 108"/>
          <p:cNvSpPr txBox="1">
            <a:spLocks noChangeArrowheads="1"/>
          </p:cNvSpPr>
          <p:nvPr/>
        </p:nvSpPr>
        <p:spPr bwMode="auto">
          <a:xfrm>
            <a:off x="76962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2" name="Text Box 109"/>
          <p:cNvSpPr txBox="1">
            <a:spLocks noChangeArrowheads="1"/>
          </p:cNvSpPr>
          <p:nvPr/>
        </p:nvSpPr>
        <p:spPr bwMode="auto">
          <a:xfrm>
            <a:off x="4572000" y="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5</a:t>
            </a:r>
          </a:p>
        </p:txBody>
      </p:sp>
      <p:sp>
        <p:nvSpPr>
          <p:cNvPr id="45163" name="Text Box 110"/>
          <p:cNvSpPr txBox="1">
            <a:spLocks noChangeArrowheads="1"/>
          </p:cNvSpPr>
          <p:nvPr/>
        </p:nvSpPr>
        <p:spPr bwMode="auto">
          <a:xfrm>
            <a:off x="4572000" y="3062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Arial Narrow" pitchFamily="34" charset="0"/>
              </a:rPr>
              <a:t>0</a:t>
            </a:r>
          </a:p>
        </p:txBody>
      </p:sp>
      <p:sp>
        <p:nvSpPr>
          <p:cNvPr id="118" name="Oval 115"/>
          <p:cNvSpPr>
            <a:spLocks noChangeArrowheads="1"/>
          </p:cNvSpPr>
          <p:nvPr/>
        </p:nvSpPr>
        <p:spPr bwMode="auto">
          <a:xfrm>
            <a:off x="3419872" y="427541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21" name="Oval 115"/>
          <p:cNvSpPr>
            <a:spLocks noChangeArrowheads="1"/>
          </p:cNvSpPr>
          <p:nvPr/>
        </p:nvSpPr>
        <p:spPr bwMode="auto">
          <a:xfrm>
            <a:off x="3779912" y="4419426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22" name="Oval 115"/>
          <p:cNvSpPr>
            <a:spLocks noChangeArrowheads="1"/>
          </p:cNvSpPr>
          <p:nvPr/>
        </p:nvSpPr>
        <p:spPr bwMode="auto">
          <a:xfrm>
            <a:off x="3923928" y="427541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3836517" y="3931915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124" name="Oval 115"/>
          <p:cNvSpPr>
            <a:spLocks noChangeArrowheads="1"/>
          </p:cNvSpPr>
          <p:nvPr/>
        </p:nvSpPr>
        <p:spPr bwMode="auto">
          <a:xfrm>
            <a:off x="4122267" y="4289102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125" name="Oval 115"/>
          <p:cNvSpPr>
            <a:spLocks noChangeArrowheads="1"/>
          </p:cNvSpPr>
          <p:nvPr/>
        </p:nvSpPr>
        <p:spPr bwMode="auto">
          <a:xfrm>
            <a:off x="4122267" y="378904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126" name="Oval 115"/>
          <p:cNvSpPr>
            <a:spLocks noChangeArrowheads="1"/>
          </p:cNvSpPr>
          <p:nvPr/>
        </p:nvSpPr>
        <p:spPr bwMode="auto">
          <a:xfrm>
            <a:off x="4479454" y="4003352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128" name="Elipsa 127"/>
          <p:cNvSpPr/>
          <p:nvPr/>
        </p:nvSpPr>
        <p:spPr>
          <a:xfrm>
            <a:off x="3347864" y="3573016"/>
            <a:ext cx="1417340" cy="1277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9" name="TextovéPole 128"/>
          <p:cNvSpPr txBox="1"/>
          <p:nvPr/>
        </p:nvSpPr>
        <p:spPr>
          <a:xfrm>
            <a:off x="1547664" y="2708920"/>
            <a:ext cx="309634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Subjektivní pocit větší únavy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 animBg="1"/>
      <p:bldP spid="128" grpId="1" animBg="1"/>
      <p:bldP spid="12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Ladění sportovní formy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9291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cs-CZ" b="1" smtClean="0"/>
              <a:t>Postupná redukce </a:t>
            </a:r>
            <a:r>
              <a:rPr lang="cs-CZ" sz="2800" b="1" smtClean="0"/>
              <a:t>(někdy velmi výrazná) </a:t>
            </a:r>
            <a:r>
              <a:rPr lang="cs-CZ" b="1" smtClean="0"/>
              <a:t>tréninkového objemu </a:t>
            </a:r>
          </a:p>
          <a:p>
            <a:pPr algn="ctr" eaLnBrk="1" hangingPunct="1">
              <a:buFont typeface="Arial" charset="0"/>
              <a:buNone/>
            </a:pPr>
            <a:r>
              <a:rPr lang="cs-CZ" sz="2800" b="1" smtClean="0"/>
              <a:t>(po dobu několika dnů až 5 týdnů)</a:t>
            </a:r>
          </a:p>
          <a:p>
            <a:pPr algn="ctr" eaLnBrk="1" hangingPunct="1">
              <a:buFont typeface="Arial" charset="0"/>
              <a:buNone/>
            </a:pPr>
            <a:endParaRPr lang="cs-CZ" b="1" smtClean="0"/>
          </a:p>
          <a:p>
            <a:pPr algn="ctr" eaLnBrk="1" hangingPunct="1">
              <a:buFont typeface="Arial" charset="0"/>
              <a:buNone/>
            </a:pPr>
            <a:r>
              <a:rPr lang="cs-CZ" b="1" smtClean="0"/>
              <a:t>Zachování vysoké tréninkové intenzity </a:t>
            </a:r>
          </a:p>
          <a:p>
            <a:pPr algn="ctr" eaLnBrk="1" hangingPunct="1">
              <a:buFont typeface="Arial" charset="0"/>
              <a:buNone/>
            </a:pPr>
            <a:r>
              <a:rPr lang="cs-CZ" b="1" smtClean="0"/>
              <a:t>při redukovaném tréninkovém objemu </a:t>
            </a:r>
          </a:p>
          <a:p>
            <a:pPr algn="ctr" eaLnBrk="1" hangingPunct="1">
              <a:buFont typeface="Arial" charset="0"/>
              <a:buNone/>
            </a:pPr>
            <a:r>
              <a:rPr lang="cs-CZ" b="1" smtClean="0"/>
              <a:t>umožní zachovat optimální aktivitu obou větví </a:t>
            </a:r>
          </a:p>
          <a:p>
            <a:pPr algn="ctr" eaLnBrk="1" hangingPunct="1">
              <a:buFont typeface="Arial" charset="0"/>
              <a:buNone/>
            </a:pPr>
            <a:endParaRPr lang="cs-CZ" b="1" smtClean="0"/>
          </a:p>
          <a:p>
            <a:pPr algn="ctr" eaLnBrk="1" hangingPunct="1">
              <a:buFont typeface="Arial" charset="0"/>
              <a:buNone/>
            </a:pPr>
            <a:endParaRPr lang="cs-CZ" b="1" smtClean="0"/>
          </a:p>
        </p:txBody>
      </p:sp>
      <p:sp>
        <p:nvSpPr>
          <p:cNvPr id="6" name="Obdélník 5"/>
          <p:cNvSpPr/>
          <p:nvPr/>
        </p:nvSpPr>
        <p:spPr>
          <a:xfrm>
            <a:off x="428625" y="3500438"/>
            <a:ext cx="8286750" cy="207168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3" grpId="1" build="p"/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3797</Words>
  <Application>Microsoft Office PowerPoint</Application>
  <PresentationFormat>Předvádění na obrazovce (4:3)</PresentationFormat>
  <Paragraphs>1518</Paragraphs>
  <Slides>133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133</vt:i4>
      </vt:variant>
    </vt:vector>
  </HeadingPairs>
  <TitlesOfParts>
    <vt:vector size="137" baseType="lpstr">
      <vt:lpstr>Motiv sady Office</vt:lpstr>
      <vt:lpstr>Paint Shop Pro Image</vt:lpstr>
      <vt:lpstr>Graf</vt:lpstr>
      <vt:lpstr>Photo Editor Photo</vt:lpstr>
      <vt:lpstr> Plošné a longitudinální sledování aktivity autonomního nervového systému (ANS)  v individuálních a týmových sportech. Systém mySASY </vt:lpstr>
      <vt:lpstr>Snímek 2</vt:lpstr>
      <vt:lpstr>Snímek 3</vt:lpstr>
      <vt:lpstr>Snímek 4</vt:lpstr>
      <vt:lpstr>Snímek 5</vt:lpstr>
      <vt:lpstr>Snímek 6</vt:lpstr>
      <vt:lpstr>Snímek 7</vt:lpstr>
      <vt:lpstr> </vt:lpstr>
      <vt:lpstr>Snímek 9</vt:lpstr>
      <vt:lpstr>Snímek 10</vt:lpstr>
      <vt:lpstr>Snímek 11</vt:lpstr>
      <vt:lpstr>Snímek 12</vt:lpstr>
      <vt:lpstr>KLÍČOVÝ PROBLÉM OPTIMALIZACE SPORTOVNÍHO TRÉNINKU </vt:lpstr>
      <vt:lpstr> </vt:lpstr>
      <vt:lpstr>Snímek 15</vt:lpstr>
      <vt:lpstr> 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Komplexní ukazatele</vt:lpstr>
      <vt:lpstr>Snímek 33</vt:lpstr>
      <vt:lpstr>Snímek 34</vt:lpstr>
      <vt:lpstr>Snímek 35</vt:lpstr>
      <vt:lpstr>Snímek 36</vt:lpstr>
      <vt:lpstr>Během zotavení klesá aktivita sympatiku a stoupá aktivita vagu. </vt:lpstr>
      <vt:lpstr>Během zotavení klesá aktivita sympatiku a stoupá aktivita vagu. </vt:lpstr>
      <vt:lpstr>Během zotavení klesá aktivita sympatiku a stoupá aktivita vagu. </vt:lpstr>
      <vt:lpstr>Snímek 40</vt:lpstr>
      <vt:lpstr>Pozdní začátek tréninku (vzhledem k superkompenzaci) nevede k optimálnímu zvýšení trénované schopnosti</vt:lpstr>
      <vt:lpstr>Správná metodika testování aktivity ANS umožní určit</vt:lpstr>
      <vt:lpstr>Snímek 43</vt:lpstr>
      <vt:lpstr>Snímek 44</vt:lpstr>
      <vt:lpstr>Snímek 45</vt:lpstr>
      <vt:lpstr> 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 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SUBJEKTIVNÍ VNÍMÁNÍ VYNALOŽENÉHO TRÉNINKOVÉHO ÚSILÍ</vt:lpstr>
      <vt:lpstr>Snímek 71</vt:lpstr>
      <vt:lpstr>Snímek 72</vt:lpstr>
      <vt:lpstr>Optimalizace intenzity tréninku</vt:lpstr>
      <vt:lpstr> 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 </vt:lpstr>
      <vt:lpstr>Snímek 88</vt:lpstr>
      <vt:lpstr>Snímek 89</vt:lpstr>
      <vt:lpstr>Výběr talentovaných sportovců</vt:lpstr>
      <vt:lpstr>Snímek 91</vt:lpstr>
      <vt:lpstr>Snímek 92</vt:lpstr>
      <vt:lpstr>Snímek 93</vt:lpstr>
      <vt:lpstr> </vt:lpstr>
      <vt:lpstr>Snímek 95</vt:lpstr>
      <vt:lpstr>Snímek 96</vt:lpstr>
      <vt:lpstr>Snímek 97</vt:lpstr>
      <vt:lpstr>Snímek 98</vt:lpstr>
      <vt:lpstr>Ladění sportovní formy</vt:lpstr>
      <vt:lpstr>Snímek 100</vt:lpstr>
      <vt:lpstr>Ladění sportovní formy</vt:lpstr>
      <vt:lpstr> </vt:lpstr>
      <vt:lpstr>Snímek 103</vt:lpstr>
      <vt:lpstr>Snímek 104</vt:lpstr>
      <vt:lpstr>Snímek 105</vt:lpstr>
      <vt:lpstr> </vt:lpstr>
      <vt:lpstr>Výrazná změna zevních podmínek (prostředí) pro trénink</vt:lpstr>
      <vt:lpstr>Snímek 108</vt:lpstr>
      <vt:lpstr>Snímek 109</vt:lpstr>
      <vt:lpstr>Snímek 110</vt:lpstr>
      <vt:lpstr>Snímek 111</vt:lpstr>
      <vt:lpstr>Snímek 112</vt:lpstr>
      <vt:lpstr> </vt:lpstr>
      <vt:lpstr>Snímek 114</vt:lpstr>
      <vt:lpstr>Snímek 115</vt:lpstr>
      <vt:lpstr>Snímek 116</vt:lpstr>
      <vt:lpstr>Snímek 117</vt:lpstr>
      <vt:lpstr>Diagnostický systém VarCor PF (7, 8) VarCor PF7 multi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Snímek 129</vt:lpstr>
      <vt:lpstr>Snímek 130</vt:lpstr>
      <vt:lpstr>Snímek 131</vt:lpstr>
      <vt:lpstr>Snímek 132</vt:lpstr>
      <vt:lpstr>Snímek 133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mySASY  nový systém pro plošné a longitudinální sledování aktivity autonomního nervového systému v individuálních a týmových sportech</dc:title>
  <dc:creator>doc. Stejskal</dc:creator>
  <cp:lastModifiedBy>doc. Stejskal</cp:lastModifiedBy>
  <cp:revision>108</cp:revision>
  <dcterms:created xsi:type="dcterms:W3CDTF">2016-03-20T06:20:54Z</dcterms:created>
  <dcterms:modified xsi:type="dcterms:W3CDTF">2017-02-22T13:40:57Z</dcterms:modified>
</cp:coreProperties>
</file>