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AF3DF1-DFAC-4259-90FB-C9B48A7DC5A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462ACAC-3BDD-49D9-9556-CC249F4C6ABB}">
      <dgm:prSet custT="1"/>
      <dgm:spPr/>
      <dgm:t>
        <a:bodyPr/>
        <a:lstStyle/>
        <a:p>
          <a:pPr rtl="0"/>
          <a:r>
            <a:rPr lang="cs-CZ" sz="2400" dirty="0" smtClean="0"/>
            <a:t>Sval</a:t>
          </a:r>
          <a:endParaRPr lang="cs-CZ" sz="2400" dirty="0"/>
        </a:p>
      </dgm:t>
    </dgm:pt>
    <dgm:pt modelId="{E13C116E-A62F-4152-964F-75163A0CB028}" type="parTrans" cxnId="{6FAEDAA8-176D-44FA-B9DF-F27E733595AF}">
      <dgm:prSet/>
      <dgm:spPr/>
      <dgm:t>
        <a:bodyPr/>
        <a:lstStyle/>
        <a:p>
          <a:endParaRPr lang="cs-CZ"/>
        </a:p>
      </dgm:t>
    </dgm:pt>
    <dgm:pt modelId="{BB076631-43F4-4CED-A6DA-4B8EAFD09A8A}" type="sibTrans" cxnId="{6FAEDAA8-176D-44FA-B9DF-F27E733595AF}">
      <dgm:prSet/>
      <dgm:spPr/>
      <dgm:t>
        <a:bodyPr/>
        <a:lstStyle/>
        <a:p>
          <a:endParaRPr lang="cs-CZ"/>
        </a:p>
      </dgm:t>
    </dgm:pt>
    <dgm:pt modelId="{08761D0C-98B7-4731-829F-390BF0AF2E2A}">
      <dgm:prSet custT="1"/>
      <dgm:spPr/>
      <dgm:t>
        <a:bodyPr/>
        <a:lstStyle/>
        <a:p>
          <a:pPr rtl="0"/>
          <a:r>
            <a:rPr lang="cs-CZ" sz="2400" dirty="0" smtClean="0"/>
            <a:t>Prokrvení</a:t>
          </a:r>
          <a:endParaRPr lang="cs-CZ" sz="2400" dirty="0"/>
        </a:p>
      </dgm:t>
    </dgm:pt>
    <dgm:pt modelId="{F8F20242-97E3-45BA-B2D0-0A28986822F7}" type="parTrans" cxnId="{1D9A8498-9CE1-4475-A1F4-3503727CF781}">
      <dgm:prSet/>
      <dgm:spPr/>
      <dgm:t>
        <a:bodyPr/>
        <a:lstStyle/>
        <a:p>
          <a:endParaRPr lang="cs-CZ"/>
        </a:p>
      </dgm:t>
    </dgm:pt>
    <dgm:pt modelId="{3810AC8B-358C-4C2F-876A-77EC12BB3246}" type="sibTrans" cxnId="{1D9A8498-9CE1-4475-A1F4-3503727CF781}">
      <dgm:prSet/>
      <dgm:spPr/>
      <dgm:t>
        <a:bodyPr/>
        <a:lstStyle/>
        <a:p>
          <a:endParaRPr lang="cs-CZ"/>
        </a:p>
      </dgm:t>
    </dgm:pt>
    <dgm:pt modelId="{38E3D2DF-F704-43A3-BFC3-A0EFF628A3C7}">
      <dgm:prSet custT="1"/>
      <dgm:spPr>
        <a:ln>
          <a:solidFill>
            <a:srgbClr val="92D050"/>
          </a:solidFill>
        </a:ln>
      </dgm:spPr>
      <dgm:t>
        <a:bodyPr/>
        <a:lstStyle/>
        <a:p>
          <a:pPr rtl="0"/>
          <a:r>
            <a:rPr lang="cs-CZ" sz="2400" dirty="0" smtClean="0"/>
            <a:t>Kožní dýchání,</a:t>
          </a:r>
        </a:p>
        <a:p>
          <a:pPr rtl="0"/>
          <a:r>
            <a:rPr lang="cs-CZ" sz="2400" dirty="0" smtClean="0"/>
            <a:t>metabolismus</a:t>
          </a:r>
          <a:endParaRPr lang="cs-CZ" sz="2400" dirty="0"/>
        </a:p>
      </dgm:t>
    </dgm:pt>
    <dgm:pt modelId="{BB8D96CB-6E21-47AF-9157-973D16AD8912}" type="parTrans" cxnId="{C75B87A6-0701-4E0A-91E1-A2E2934505ED}">
      <dgm:prSet/>
      <dgm:spPr/>
      <dgm:t>
        <a:bodyPr/>
        <a:lstStyle/>
        <a:p>
          <a:endParaRPr lang="cs-CZ"/>
        </a:p>
      </dgm:t>
    </dgm:pt>
    <dgm:pt modelId="{7F872003-2159-4FC3-879F-383DE24B520B}" type="sibTrans" cxnId="{C75B87A6-0701-4E0A-91E1-A2E2934505ED}">
      <dgm:prSet/>
      <dgm:spPr/>
      <dgm:t>
        <a:bodyPr/>
        <a:lstStyle/>
        <a:p>
          <a:endParaRPr lang="cs-CZ"/>
        </a:p>
      </dgm:t>
    </dgm:pt>
    <dgm:pt modelId="{7D2C6C8B-FBFB-4725-9913-229BFEEE80CB}">
      <dgm:prSet custT="1"/>
      <dgm:spPr/>
      <dgm:t>
        <a:bodyPr/>
        <a:lstStyle/>
        <a:p>
          <a:pPr rtl="0"/>
          <a:r>
            <a:rPr lang="cs-CZ" sz="2400" dirty="0" smtClean="0"/>
            <a:t>Dráždění center CNS</a:t>
          </a:r>
          <a:endParaRPr lang="cs-CZ" sz="2400" dirty="0"/>
        </a:p>
      </dgm:t>
    </dgm:pt>
    <dgm:pt modelId="{9EC58877-B880-4F4D-BC66-22403F062904}" type="parTrans" cxnId="{25563E47-EA82-45F6-9B90-2A2EA7E79857}">
      <dgm:prSet/>
      <dgm:spPr/>
      <dgm:t>
        <a:bodyPr/>
        <a:lstStyle/>
        <a:p>
          <a:endParaRPr lang="cs-CZ"/>
        </a:p>
      </dgm:t>
    </dgm:pt>
    <dgm:pt modelId="{C62F2F61-DF9E-4296-A397-0A4368722CA0}" type="sibTrans" cxnId="{25563E47-EA82-45F6-9B90-2A2EA7E79857}">
      <dgm:prSet/>
      <dgm:spPr/>
      <dgm:t>
        <a:bodyPr/>
        <a:lstStyle/>
        <a:p>
          <a:endParaRPr lang="cs-CZ"/>
        </a:p>
      </dgm:t>
    </dgm:pt>
    <dgm:pt modelId="{EB29409C-CD95-481D-A5B5-327B2221F99D}" type="pres">
      <dgm:prSet presAssocID="{DBAF3DF1-DFAC-4259-90FB-C9B48A7DC5A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132D24-58D6-4ED3-9C95-A541BA9EC10F}" type="pres">
      <dgm:prSet presAssocID="{D462ACAC-3BDD-49D9-9556-CC249F4C6AB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075EE3-1F4A-4BAC-8CA2-F55FFC31892F}" type="pres">
      <dgm:prSet presAssocID="{BB076631-43F4-4CED-A6DA-4B8EAFD09A8A}" presName="sibTrans" presStyleLbl="sibTrans2D1" presStyleIdx="0" presStyleCnt="4"/>
      <dgm:spPr/>
      <dgm:t>
        <a:bodyPr/>
        <a:lstStyle/>
        <a:p>
          <a:endParaRPr lang="cs-CZ"/>
        </a:p>
      </dgm:t>
    </dgm:pt>
    <dgm:pt modelId="{1DF5BCCA-99C1-482C-87AC-27E42E5CF5E2}" type="pres">
      <dgm:prSet presAssocID="{BB076631-43F4-4CED-A6DA-4B8EAFD09A8A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6B1C0725-9612-44B0-B597-A63C3D12F563}" type="pres">
      <dgm:prSet presAssocID="{08761D0C-98B7-4731-829F-390BF0AF2E2A}" presName="node" presStyleLbl="node1" presStyleIdx="1" presStyleCnt="4" custScaleX="11312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909DB7-D825-4F4A-95C2-0DA3175DC190}" type="pres">
      <dgm:prSet presAssocID="{3810AC8B-358C-4C2F-876A-77EC12BB3246}" presName="sibTrans" presStyleLbl="sibTrans2D1" presStyleIdx="1" presStyleCnt="4"/>
      <dgm:spPr/>
      <dgm:t>
        <a:bodyPr/>
        <a:lstStyle/>
        <a:p>
          <a:endParaRPr lang="cs-CZ"/>
        </a:p>
      </dgm:t>
    </dgm:pt>
    <dgm:pt modelId="{4D96EDB2-08A5-41BB-90F7-D5A5C2E520FD}" type="pres">
      <dgm:prSet presAssocID="{3810AC8B-358C-4C2F-876A-77EC12BB3246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60B587D3-EF88-4F34-AE13-E701DEDECC9F}" type="pres">
      <dgm:prSet presAssocID="{38E3D2DF-F704-43A3-BFC3-A0EFF628A3C7}" presName="node" presStyleLbl="node1" presStyleIdx="2" presStyleCnt="4" custScaleX="14645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C36A05-FB15-4B87-87FB-A919FF11C904}" type="pres">
      <dgm:prSet presAssocID="{7F872003-2159-4FC3-879F-383DE24B520B}" presName="sibTrans" presStyleLbl="sibTrans2D1" presStyleIdx="2" presStyleCnt="4"/>
      <dgm:spPr/>
      <dgm:t>
        <a:bodyPr/>
        <a:lstStyle/>
        <a:p>
          <a:endParaRPr lang="cs-CZ"/>
        </a:p>
      </dgm:t>
    </dgm:pt>
    <dgm:pt modelId="{543DD163-3958-42F7-A063-A91707E24687}" type="pres">
      <dgm:prSet presAssocID="{7F872003-2159-4FC3-879F-383DE24B520B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191D67C4-A3B1-4900-B811-257A06689B62}" type="pres">
      <dgm:prSet presAssocID="{7D2C6C8B-FBFB-4725-9913-229BFEEE80C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B0CFE7-1F05-463C-B2CA-9FC413C645D8}" type="pres">
      <dgm:prSet presAssocID="{C62F2F61-DF9E-4296-A397-0A4368722CA0}" presName="sibTrans" presStyleLbl="sibTrans2D1" presStyleIdx="3" presStyleCnt="4"/>
      <dgm:spPr/>
      <dgm:t>
        <a:bodyPr/>
        <a:lstStyle/>
        <a:p>
          <a:endParaRPr lang="cs-CZ"/>
        </a:p>
      </dgm:t>
    </dgm:pt>
    <dgm:pt modelId="{CCC58D7B-306A-4516-864D-CCC4634A582B}" type="pres">
      <dgm:prSet presAssocID="{C62F2F61-DF9E-4296-A397-0A4368722CA0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0D8C6733-7041-4A35-8304-4D40CB21AD81}" type="presOf" srcId="{BB076631-43F4-4CED-A6DA-4B8EAFD09A8A}" destId="{BE075EE3-1F4A-4BAC-8CA2-F55FFC31892F}" srcOrd="0" destOrd="0" presId="urn:microsoft.com/office/officeart/2005/8/layout/cycle2"/>
    <dgm:cxn modelId="{041F63EB-7620-4FB5-A81C-9BC620257C6B}" type="presOf" srcId="{7D2C6C8B-FBFB-4725-9913-229BFEEE80CB}" destId="{191D67C4-A3B1-4900-B811-257A06689B62}" srcOrd="0" destOrd="0" presId="urn:microsoft.com/office/officeart/2005/8/layout/cycle2"/>
    <dgm:cxn modelId="{C75B87A6-0701-4E0A-91E1-A2E2934505ED}" srcId="{DBAF3DF1-DFAC-4259-90FB-C9B48A7DC5AB}" destId="{38E3D2DF-F704-43A3-BFC3-A0EFF628A3C7}" srcOrd="2" destOrd="0" parTransId="{BB8D96CB-6E21-47AF-9157-973D16AD8912}" sibTransId="{7F872003-2159-4FC3-879F-383DE24B520B}"/>
    <dgm:cxn modelId="{7153540A-8864-4992-A5A5-9A1467C3ECB7}" type="presOf" srcId="{BB076631-43F4-4CED-A6DA-4B8EAFD09A8A}" destId="{1DF5BCCA-99C1-482C-87AC-27E42E5CF5E2}" srcOrd="1" destOrd="0" presId="urn:microsoft.com/office/officeart/2005/8/layout/cycle2"/>
    <dgm:cxn modelId="{C13F8309-E06D-4196-9DBA-6C005A0E4009}" type="presOf" srcId="{DBAF3DF1-DFAC-4259-90FB-C9B48A7DC5AB}" destId="{EB29409C-CD95-481D-A5B5-327B2221F99D}" srcOrd="0" destOrd="0" presId="urn:microsoft.com/office/officeart/2005/8/layout/cycle2"/>
    <dgm:cxn modelId="{4A14C12A-1F48-4C84-B175-8E57183F9B05}" type="presOf" srcId="{3810AC8B-358C-4C2F-876A-77EC12BB3246}" destId="{10909DB7-D825-4F4A-95C2-0DA3175DC190}" srcOrd="0" destOrd="0" presId="urn:microsoft.com/office/officeart/2005/8/layout/cycle2"/>
    <dgm:cxn modelId="{7DD4FE1A-EEF5-4473-A1F4-679A0471FFA1}" type="presOf" srcId="{D462ACAC-3BDD-49D9-9556-CC249F4C6ABB}" destId="{6E132D24-58D6-4ED3-9C95-A541BA9EC10F}" srcOrd="0" destOrd="0" presId="urn:microsoft.com/office/officeart/2005/8/layout/cycle2"/>
    <dgm:cxn modelId="{6FAEDAA8-176D-44FA-B9DF-F27E733595AF}" srcId="{DBAF3DF1-DFAC-4259-90FB-C9B48A7DC5AB}" destId="{D462ACAC-3BDD-49D9-9556-CC249F4C6ABB}" srcOrd="0" destOrd="0" parTransId="{E13C116E-A62F-4152-964F-75163A0CB028}" sibTransId="{BB076631-43F4-4CED-A6DA-4B8EAFD09A8A}"/>
    <dgm:cxn modelId="{1D9A8498-9CE1-4475-A1F4-3503727CF781}" srcId="{DBAF3DF1-DFAC-4259-90FB-C9B48A7DC5AB}" destId="{08761D0C-98B7-4731-829F-390BF0AF2E2A}" srcOrd="1" destOrd="0" parTransId="{F8F20242-97E3-45BA-B2D0-0A28986822F7}" sibTransId="{3810AC8B-358C-4C2F-876A-77EC12BB3246}"/>
    <dgm:cxn modelId="{4528B47A-80D7-4322-89A0-2F24561B7718}" type="presOf" srcId="{C62F2F61-DF9E-4296-A397-0A4368722CA0}" destId="{CCC58D7B-306A-4516-864D-CCC4634A582B}" srcOrd="1" destOrd="0" presId="urn:microsoft.com/office/officeart/2005/8/layout/cycle2"/>
    <dgm:cxn modelId="{6A26946D-4AC2-48FE-AEBB-8E885FCC586E}" type="presOf" srcId="{7F872003-2159-4FC3-879F-383DE24B520B}" destId="{543DD163-3958-42F7-A063-A91707E24687}" srcOrd="1" destOrd="0" presId="urn:microsoft.com/office/officeart/2005/8/layout/cycle2"/>
    <dgm:cxn modelId="{75A7070F-D69C-4977-997A-789FA97BD983}" type="presOf" srcId="{3810AC8B-358C-4C2F-876A-77EC12BB3246}" destId="{4D96EDB2-08A5-41BB-90F7-D5A5C2E520FD}" srcOrd="1" destOrd="0" presId="urn:microsoft.com/office/officeart/2005/8/layout/cycle2"/>
    <dgm:cxn modelId="{E79131F0-052B-45E7-8F9A-CDF5663372B2}" type="presOf" srcId="{08761D0C-98B7-4731-829F-390BF0AF2E2A}" destId="{6B1C0725-9612-44B0-B597-A63C3D12F563}" srcOrd="0" destOrd="0" presId="urn:microsoft.com/office/officeart/2005/8/layout/cycle2"/>
    <dgm:cxn modelId="{93F4A9E5-84E8-46B4-8BDB-D8342427195C}" type="presOf" srcId="{C62F2F61-DF9E-4296-A397-0A4368722CA0}" destId="{09B0CFE7-1F05-463C-B2CA-9FC413C645D8}" srcOrd="0" destOrd="0" presId="urn:microsoft.com/office/officeart/2005/8/layout/cycle2"/>
    <dgm:cxn modelId="{25563E47-EA82-45F6-9B90-2A2EA7E79857}" srcId="{DBAF3DF1-DFAC-4259-90FB-C9B48A7DC5AB}" destId="{7D2C6C8B-FBFB-4725-9913-229BFEEE80CB}" srcOrd="3" destOrd="0" parTransId="{9EC58877-B880-4F4D-BC66-22403F062904}" sibTransId="{C62F2F61-DF9E-4296-A397-0A4368722CA0}"/>
    <dgm:cxn modelId="{052B088A-A983-49F5-8C60-E32B7F8952F0}" type="presOf" srcId="{38E3D2DF-F704-43A3-BFC3-A0EFF628A3C7}" destId="{60B587D3-EF88-4F34-AE13-E701DEDECC9F}" srcOrd="0" destOrd="0" presId="urn:microsoft.com/office/officeart/2005/8/layout/cycle2"/>
    <dgm:cxn modelId="{3FE62FBF-95A2-45FF-AB6D-2628BE15319A}" type="presOf" srcId="{7F872003-2159-4FC3-879F-383DE24B520B}" destId="{ADC36A05-FB15-4B87-87FB-A919FF11C904}" srcOrd="0" destOrd="0" presId="urn:microsoft.com/office/officeart/2005/8/layout/cycle2"/>
    <dgm:cxn modelId="{AF3E53D9-99F5-4E35-A1C3-3A2AD9534F24}" type="presParOf" srcId="{EB29409C-CD95-481D-A5B5-327B2221F99D}" destId="{6E132D24-58D6-4ED3-9C95-A541BA9EC10F}" srcOrd="0" destOrd="0" presId="urn:microsoft.com/office/officeart/2005/8/layout/cycle2"/>
    <dgm:cxn modelId="{E66A1E56-B0CA-4AA3-87F6-C31C3E3820EB}" type="presParOf" srcId="{EB29409C-CD95-481D-A5B5-327B2221F99D}" destId="{BE075EE3-1F4A-4BAC-8CA2-F55FFC31892F}" srcOrd="1" destOrd="0" presId="urn:microsoft.com/office/officeart/2005/8/layout/cycle2"/>
    <dgm:cxn modelId="{9EF9DAB6-4A85-406E-ACE8-A67094E4A4DA}" type="presParOf" srcId="{BE075EE3-1F4A-4BAC-8CA2-F55FFC31892F}" destId="{1DF5BCCA-99C1-482C-87AC-27E42E5CF5E2}" srcOrd="0" destOrd="0" presId="urn:microsoft.com/office/officeart/2005/8/layout/cycle2"/>
    <dgm:cxn modelId="{81666345-B009-4B94-95FA-DE55F29300B9}" type="presParOf" srcId="{EB29409C-CD95-481D-A5B5-327B2221F99D}" destId="{6B1C0725-9612-44B0-B597-A63C3D12F563}" srcOrd="2" destOrd="0" presId="urn:microsoft.com/office/officeart/2005/8/layout/cycle2"/>
    <dgm:cxn modelId="{32AEA081-13C4-4DAA-9110-FCBB20BA3B4A}" type="presParOf" srcId="{EB29409C-CD95-481D-A5B5-327B2221F99D}" destId="{10909DB7-D825-4F4A-95C2-0DA3175DC190}" srcOrd="3" destOrd="0" presId="urn:microsoft.com/office/officeart/2005/8/layout/cycle2"/>
    <dgm:cxn modelId="{23E89AFC-DD77-4EC9-9092-DE31556067A7}" type="presParOf" srcId="{10909DB7-D825-4F4A-95C2-0DA3175DC190}" destId="{4D96EDB2-08A5-41BB-90F7-D5A5C2E520FD}" srcOrd="0" destOrd="0" presId="urn:microsoft.com/office/officeart/2005/8/layout/cycle2"/>
    <dgm:cxn modelId="{50DA2215-FF21-482D-8DD0-ED4046799B43}" type="presParOf" srcId="{EB29409C-CD95-481D-A5B5-327B2221F99D}" destId="{60B587D3-EF88-4F34-AE13-E701DEDECC9F}" srcOrd="4" destOrd="0" presId="urn:microsoft.com/office/officeart/2005/8/layout/cycle2"/>
    <dgm:cxn modelId="{BE036E70-3165-4AEE-9FA3-98A91741BB48}" type="presParOf" srcId="{EB29409C-CD95-481D-A5B5-327B2221F99D}" destId="{ADC36A05-FB15-4B87-87FB-A919FF11C904}" srcOrd="5" destOrd="0" presId="urn:microsoft.com/office/officeart/2005/8/layout/cycle2"/>
    <dgm:cxn modelId="{46E84602-5994-46DF-932F-FB482F3D6611}" type="presParOf" srcId="{ADC36A05-FB15-4B87-87FB-A919FF11C904}" destId="{543DD163-3958-42F7-A063-A91707E24687}" srcOrd="0" destOrd="0" presId="urn:microsoft.com/office/officeart/2005/8/layout/cycle2"/>
    <dgm:cxn modelId="{6D397811-2F4D-4B79-A5B1-75434C3663D2}" type="presParOf" srcId="{EB29409C-CD95-481D-A5B5-327B2221F99D}" destId="{191D67C4-A3B1-4900-B811-257A06689B62}" srcOrd="6" destOrd="0" presId="urn:microsoft.com/office/officeart/2005/8/layout/cycle2"/>
    <dgm:cxn modelId="{E9679D70-E208-46D4-A287-13B922DFE350}" type="presParOf" srcId="{EB29409C-CD95-481D-A5B5-327B2221F99D}" destId="{09B0CFE7-1F05-463C-B2CA-9FC413C645D8}" srcOrd="7" destOrd="0" presId="urn:microsoft.com/office/officeart/2005/8/layout/cycle2"/>
    <dgm:cxn modelId="{F6EAB5C9-0F1C-464E-A1D2-15F01A6CCAC4}" type="presParOf" srcId="{09B0CFE7-1F05-463C-B2CA-9FC413C645D8}" destId="{CCC58D7B-306A-4516-864D-CCC4634A582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132D24-58D6-4ED3-9C95-A541BA9EC10F}">
      <dsp:nvSpPr>
        <dsp:cNvPr id="0" name=""/>
        <dsp:cNvSpPr/>
      </dsp:nvSpPr>
      <dsp:spPr>
        <a:xfrm>
          <a:off x="3948648" y="2069"/>
          <a:ext cx="1746270" cy="1746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Sval</a:t>
          </a:r>
          <a:endParaRPr lang="cs-CZ" sz="2400" kern="1200" dirty="0"/>
        </a:p>
      </dsp:txBody>
      <dsp:txXfrm>
        <a:off x="4204383" y="257804"/>
        <a:ext cx="1234800" cy="1234800"/>
      </dsp:txXfrm>
    </dsp:sp>
    <dsp:sp modelId="{BE075EE3-1F4A-4BAC-8CA2-F55FFC31892F}">
      <dsp:nvSpPr>
        <dsp:cNvPr id="0" name=""/>
        <dsp:cNvSpPr/>
      </dsp:nvSpPr>
      <dsp:spPr>
        <a:xfrm rot="2700000">
          <a:off x="5503424" y="1480565"/>
          <a:ext cx="436805" cy="589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500" kern="1200"/>
        </a:p>
      </dsp:txBody>
      <dsp:txXfrm>
        <a:off x="5522615" y="1552108"/>
        <a:ext cx="305764" cy="353620"/>
      </dsp:txXfrm>
    </dsp:sp>
    <dsp:sp modelId="{6B1C0725-9612-44B0-B597-A63C3D12F563}">
      <dsp:nvSpPr>
        <dsp:cNvPr id="0" name=""/>
        <dsp:cNvSpPr/>
      </dsp:nvSpPr>
      <dsp:spPr>
        <a:xfrm>
          <a:off x="5688414" y="1856417"/>
          <a:ext cx="1975433" cy="1746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Prokrvení</a:t>
          </a:r>
          <a:endParaRPr lang="cs-CZ" sz="2400" kern="1200" dirty="0"/>
        </a:p>
      </dsp:txBody>
      <dsp:txXfrm>
        <a:off x="5977709" y="2112152"/>
        <a:ext cx="1396843" cy="1234800"/>
      </dsp:txXfrm>
    </dsp:sp>
    <dsp:sp modelId="{10909DB7-D825-4F4A-95C2-0DA3175DC190}">
      <dsp:nvSpPr>
        <dsp:cNvPr id="0" name=""/>
        <dsp:cNvSpPr/>
      </dsp:nvSpPr>
      <dsp:spPr>
        <a:xfrm rot="8100000">
          <a:off x="5610048" y="3321405"/>
          <a:ext cx="359093" cy="589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500" kern="1200"/>
        </a:p>
      </dsp:txBody>
      <dsp:txXfrm rot="10800000">
        <a:off x="5702000" y="3401190"/>
        <a:ext cx="251365" cy="353620"/>
      </dsp:txXfrm>
    </dsp:sp>
    <dsp:sp modelId="{60B587D3-EF88-4F34-AE13-E701DEDECC9F}">
      <dsp:nvSpPr>
        <dsp:cNvPr id="0" name=""/>
        <dsp:cNvSpPr/>
      </dsp:nvSpPr>
      <dsp:spPr>
        <a:xfrm>
          <a:off x="3543016" y="3710764"/>
          <a:ext cx="2557535" cy="1746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Kožní dýchání,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metabolismus</a:t>
          </a:r>
          <a:endParaRPr lang="cs-CZ" sz="2400" kern="1200" dirty="0"/>
        </a:p>
      </dsp:txBody>
      <dsp:txXfrm>
        <a:off x="3917558" y="3966499"/>
        <a:ext cx="1808451" cy="1234800"/>
      </dsp:txXfrm>
    </dsp:sp>
    <dsp:sp modelId="{ADC36A05-FB15-4B87-87FB-A919FF11C904}">
      <dsp:nvSpPr>
        <dsp:cNvPr id="0" name=""/>
        <dsp:cNvSpPr/>
      </dsp:nvSpPr>
      <dsp:spPr>
        <a:xfrm rot="13500000">
          <a:off x="3657177" y="3317940"/>
          <a:ext cx="386659" cy="589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500" kern="1200"/>
        </a:p>
      </dsp:txBody>
      <dsp:txXfrm rot="10800000">
        <a:off x="3756187" y="3476824"/>
        <a:ext cx="270661" cy="353620"/>
      </dsp:txXfrm>
    </dsp:sp>
    <dsp:sp modelId="{191D67C4-A3B1-4900-B811-257A06689B62}">
      <dsp:nvSpPr>
        <dsp:cNvPr id="0" name=""/>
        <dsp:cNvSpPr/>
      </dsp:nvSpPr>
      <dsp:spPr>
        <a:xfrm>
          <a:off x="2094301" y="1856417"/>
          <a:ext cx="1746270" cy="1746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Dráždění center CNS</a:t>
          </a:r>
          <a:endParaRPr lang="cs-CZ" sz="2400" kern="1200" dirty="0"/>
        </a:p>
      </dsp:txBody>
      <dsp:txXfrm>
        <a:off x="2350036" y="2112152"/>
        <a:ext cx="1234800" cy="1234800"/>
      </dsp:txXfrm>
    </dsp:sp>
    <dsp:sp modelId="{09B0CFE7-1F05-463C-B2CA-9FC413C645D8}">
      <dsp:nvSpPr>
        <dsp:cNvPr id="0" name=""/>
        <dsp:cNvSpPr/>
      </dsp:nvSpPr>
      <dsp:spPr>
        <a:xfrm rot="18900000">
          <a:off x="3653130" y="1516988"/>
          <a:ext cx="464371" cy="589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500" kern="1200"/>
        </a:p>
      </dsp:txBody>
      <dsp:txXfrm>
        <a:off x="3673532" y="1684115"/>
        <a:ext cx="325060" cy="353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27174-6BA6-49EF-B24D-506B108D244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B099-2261-403B-B6C6-E538153DD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3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9569F-63EE-4EFA-8E70-963179C90EF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78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9569F-63EE-4EFA-8E70-963179C90EF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24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9569F-63EE-4EFA-8E70-963179C90EF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77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9569F-63EE-4EFA-8E70-963179C90EF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582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9569F-63EE-4EFA-8E70-963179C90EF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95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6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39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81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0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0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3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7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8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B37C2-A6F2-4819-A954-508030D82B5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FE109-CED0-4720-96A5-BEB7A1D9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1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Alternativní formy masáže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Mgr. Zuzana Přikrylová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3. Dýchání</a:t>
            </a:r>
          </a:p>
          <a:p>
            <a:r>
              <a:rPr lang="cs-CZ" dirty="0" smtClean="0"/>
              <a:t>energie se rozvádí dechem</a:t>
            </a:r>
          </a:p>
          <a:p>
            <a:r>
              <a:rPr lang="cs-CZ" dirty="0" smtClean="0"/>
              <a:t>Ladění masér-klient</a:t>
            </a:r>
          </a:p>
          <a:p>
            <a:r>
              <a:rPr lang="cs-CZ" dirty="0" smtClean="0"/>
              <a:t>Tlak ve výdechu</a:t>
            </a:r>
          </a:p>
          <a:p>
            <a:r>
              <a:rPr lang="cs-CZ" dirty="0" smtClean="0"/>
              <a:t>4. Rytmus  a tlak</a:t>
            </a:r>
          </a:p>
          <a:p>
            <a:r>
              <a:rPr lang="cs-CZ" dirty="0" smtClean="0"/>
              <a:t>Frekvence těla</a:t>
            </a:r>
          </a:p>
          <a:p>
            <a:r>
              <a:rPr lang="cs-CZ" dirty="0" smtClean="0"/>
              <a:t>Prsty, dlaně, lokty, chodidla</a:t>
            </a:r>
          </a:p>
          <a:p>
            <a:r>
              <a:rPr lang="cs-CZ" dirty="0" smtClean="0"/>
              <a:t>Úhel</a:t>
            </a:r>
          </a:p>
          <a:p>
            <a:r>
              <a:rPr lang="cs-CZ" dirty="0" smtClean="0"/>
              <a:t>Mateřská ruka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Masér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6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Existovala v každé kultuře světa</a:t>
            </a:r>
          </a:p>
          <a:p>
            <a:r>
              <a:rPr lang="cs-CZ" dirty="0" smtClean="0"/>
              <a:t>Řecké slovo </a:t>
            </a:r>
            <a:r>
              <a:rPr lang="cs-CZ" dirty="0" err="1" smtClean="0"/>
              <a:t>massé</a:t>
            </a:r>
            <a:r>
              <a:rPr lang="cs-CZ" dirty="0" smtClean="0"/>
              <a:t> (mačkati, hnísti)</a:t>
            </a:r>
          </a:p>
          <a:p>
            <a:r>
              <a:rPr lang="cs-CZ" dirty="0" smtClean="0"/>
              <a:t>5000 let př.n.l. Egypt masáž jako jedna z léčebných prostředků</a:t>
            </a:r>
          </a:p>
          <a:p>
            <a:r>
              <a:rPr lang="cs-CZ" dirty="0" smtClean="0"/>
              <a:t>Římský lékař Claudius </a:t>
            </a:r>
            <a:r>
              <a:rPr lang="cs-CZ" dirty="0" err="1" smtClean="0"/>
              <a:t>Galenus</a:t>
            </a:r>
            <a:r>
              <a:rPr lang="cs-CZ" dirty="0" smtClean="0"/>
              <a:t> (131-201 n.l.) praotec sportovní masáže, masáž před výkonem a po výkonu (gladiátoři)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masáží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33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sportovní masáž- </a:t>
            </a:r>
            <a:r>
              <a:rPr lang="cs-CZ" dirty="0" err="1" smtClean="0"/>
              <a:t>Zabludowsky</a:t>
            </a:r>
            <a:r>
              <a:rPr lang="cs-CZ" dirty="0" smtClean="0"/>
              <a:t>, univerzita Berlín</a:t>
            </a:r>
          </a:p>
          <a:p>
            <a:r>
              <a:rPr lang="cs-CZ" dirty="0" smtClean="0"/>
              <a:t>První česká publikace V. Chlumský 1906 „O masáži“</a:t>
            </a:r>
          </a:p>
          <a:p>
            <a:r>
              <a:rPr lang="cs-CZ" dirty="0" smtClean="0"/>
              <a:t>Po 2. světové válce oživení léčebných masáží</a:t>
            </a:r>
          </a:p>
          <a:p>
            <a:r>
              <a:rPr lang="cs-CZ" dirty="0" smtClean="0"/>
              <a:t>Nyní: salóny, masérské školy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masáží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64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Posílení organismu</a:t>
            </a:r>
          </a:p>
          <a:p>
            <a:r>
              <a:rPr lang="cs-CZ" dirty="0" smtClean="0"/>
              <a:t>Upevnění tělesného a duševního zdraví</a:t>
            </a:r>
          </a:p>
          <a:p>
            <a:r>
              <a:rPr lang="cs-CZ" dirty="0" smtClean="0"/>
              <a:t>Zlepšení výkonnosti</a:t>
            </a:r>
          </a:p>
          <a:p>
            <a:r>
              <a:rPr lang="cs-CZ" dirty="0" smtClean="0"/>
              <a:t>Léčení a doléčení některých chorobných a poúrazových stavů</a:t>
            </a:r>
          </a:p>
          <a:p>
            <a:r>
              <a:rPr lang="cs-CZ" dirty="0" smtClean="0"/>
              <a:t>? Jak je to možné 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Účinek masáží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3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Dotek</a:t>
            </a:r>
          </a:p>
          <a:p>
            <a:r>
              <a:rPr lang="cs-CZ" dirty="0" smtClean="0"/>
              <a:t>Alfa hladina</a:t>
            </a:r>
          </a:p>
          <a:p>
            <a:r>
              <a:rPr lang="cs-CZ" dirty="0" smtClean="0"/>
              <a:t>Volní uvolnění svalového napětí</a:t>
            </a:r>
          </a:p>
          <a:p>
            <a:r>
              <a:rPr lang="cs-CZ" dirty="0" smtClean="0"/>
              <a:t>Prokrvení</a:t>
            </a:r>
          </a:p>
          <a:p>
            <a:r>
              <a:rPr lang="cs-CZ" dirty="0" smtClean="0"/>
              <a:t>Myšlenka</a:t>
            </a:r>
          </a:p>
          <a:p>
            <a:r>
              <a:rPr lang="cs-CZ" dirty="0" smtClean="0"/>
              <a:t>Energie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Účinek masáží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49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Mechanické: zlepšení žilního oběhu a pohybu mízy (8mi násobně), ulehčuje se práce srdce, dá se ovlivnit tuková tkáň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 </a:t>
            </a:r>
            <a:r>
              <a:rPr lang="cs-CZ" dirty="0"/>
              <a:t>Chemické: ve tkáních se uvolňují histaminové látky a to má za    následek dilataci cév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 Reflexní: dráždění volných nervových zakončení v kůži vyvolává impulsy ovlivňující CNS a zpětně celý organismus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masáží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1064525" y="1241946"/>
          <a:ext cx="9758149" cy="5459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masáží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55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 v klidu je sval v určitém napětí = klidové napětí svalů, svalový tonus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Svalový tonus zařizují proprioceptivní míšní nervy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Klidový tonus není stálý- ve spánku a při prohřívání je menší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Svalové napětí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6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zaznamenání </a:t>
            </a:r>
            <a:r>
              <a:rPr lang="cs-CZ" dirty="0"/>
              <a:t>změny vznikající ve svalech a uvnitř těla pohybem a svalovou činností („</a:t>
            </a:r>
            <a:r>
              <a:rPr lang="cs-CZ" dirty="0" err="1"/>
              <a:t>polohocit</a:t>
            </a:r>
            <a:r>
              <a:rPr lang="cs-CZ" dirty="0" smtClean="0"/>
              <a:t>“).</a:t>
            </a:r>
          </a:p>
          <a:p>
            <a:r>
              <a:rPr lang="cs-CZ" dirty="0" smtClean="0"/>
              <a:t>Z </a:t>
            </a:r>
            <a:r>
              <a:rPr lang="cs-CZ" dirty="0"/>
              <a:t>proprioreceptorů jsou podněty vedeny a přepojovány v míše, dále vedou zadními provazci. Projekce je do mozečku, thalamu, subkortikálních oblastí </a:t>
            </a:r>
            <a:endParaRPr lang="cs-CZ" dirty="0" smtClean="0"/>
          </a:p>
          <a:p>
            <a:r>
              <a:rPr lang="cs-CZ" dirty="0" smtClean="0"/>
              <a:t>doslovný překlad : </a:t>
            </a:r>
            <a:r>
              <a:rPr lang="cs-CZ" dirty="0"/>
              <a:t>cítění z vlastního </a:t>
            </a:r>
            <a:r>
              <a:rPr lang="cs-CZ" dirty="0" smtClean="0"/>
              <a:t>těla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Propriocepce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73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dirty="0" err="1"/>
              <a:t>somestetický</a:t>
            </a:r>
            <a:r>
              <a:rPr lang="cs-CZ" dirty="0"/>
              <a:t> </a:t>
            </a:r>
            <a:r>
              <a:rPr lang="cs-CZ" dirty="0" smtClean="0"/>
              <a:t>systém</a:t>
            </a:r>
            <a:endParaRPr lang="cs-CZ" dirty="0"/>
          </a:p>
          <a:p>
            <a:r>
              <a:rPr lang="cs-CZ" dirty="0" err="1" smtClean="0"/>
              <a:t>Mechanoreceptory</a:t>
            </a:r>
            <a:endParaRPr lang="cs-CZ" dirty="0" smtClean="0"/>
          </a:p>
          <a:p>
            <a:r>
              <a:rPr lang="cs-CZ" dirty="0" smtClean="0"/>
              <a:t>Meissnerova tělíska</a:t>
            </a:r>
          </a:p>
          <a:p>
            <a:endParaRPr lang="cs-CZ" dirty="0" smtClean="0"/>
          </a:p>
          <a:p>
            <a:r>
              <a:rPr lang="cs-CZ" dirty="0" smtClean="0"/>
              <a:t>U </a:t>
            </a:r>
            <a:r>
              <a:rPr lang="cs-CZ" dirty="0"/>
              <a:t>masáží dochází k </a:t>
            </a:r>
            <a:r>
              <a:rPr lang="cs-CZ" dirty="0" smtClean="0"/>
              <a:t>tomu, že </a:t>
            </a:r>
            <a:r>
              <a:rPr lang="cs-CZ" dirty="0"/>
              <a:t>působí na receptory v oblasti, kde je bolest pociťována, odkud vychází a vyvolává reflexní </a:t>
            </a:r>
            <a:r>
              <a:rPr lang="cs-CZ" dirty="0" smtClean="0"/>
              <a:t>odpověď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Reflexní oblouk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50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formy masáže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Ujasnění  pojmu</a:t>
            </a:r>
          </a:p>
          <a:p>
            <a:r>
              <a:rPr lang="cs-CZ" dirty="0" smtClean="0"/>
              <a:t>Koncept </a:t>
            </a:r>
            <a:r>
              <a:rPr lang="cs-CZ" dirty="0"/>
              <a:t>pojetí lidského těla z pohledu tradiční čínské </a:t>
            </a:r>
            <a:r>
              <a:rPr lang="cs-CZ" dirty="0" smtClean="0"/>
              <a:t>medicíny</a:t>
            </a:r>
          </a:p>
          <a:p>
            <a:r>
              <a:rPr lang="cs-CZ" dirty="0" smtClean="0"/>
              <a:t>Masér </a:t>
            </a:r>
            <a:r>
              <a:rPr lang="cs-CZ" dirty="0"/>
              <a:t>versus klient a jeho </a:t>
            </a:r>
            <a:r>
              <a:rPr lang="cs-CZ" dirty="0" smtClean="0"/>
              <a:t>potřeby</a:t>
            </a:r>
          </a:p>
          <a:p>
            <a:r>
              <a:rPr lang="cs-CZ" dirty="0" smtClean="0"/>
              <a:t>Koncept záměru </a:t>
            </a:r>
            <a:r>
              <a:rPr lang="cs-CZ" dirty="0"/>
              <a:t>vědomého terapeutického doteku a potřebu kombinací různých technik k ovlivňování zdraví klientů prostřednictvím psychického a fyzického uvolnění při </a:t>
            </a:r>
            <a:r>
              <a:rPr lang="cs-CZ" dirty="0" smtClean="0"/>
              <a:t>masážích</a:t>
            </a:r>
          </a:p>
          <a:p>
            <a:endParaRPr lang="cs-CZ" dirty="0"/>
          </a:p>
          <a:p>
            <a:r>
              <a:rPr lang="cs-CZ" dirty="0" smtClean="0"/>
              <a:t>Teorie a praxe</a:t>
            </a:r>
          </a:p>
          <a:p>
            <a:r>
              <a:rPr lang="cs-CZ" dirty="0" smtClean="0"/>
              <a:t>Cíl: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Vytvoření </a:t>
            </a:r>
            <a:r>
              <a:rPr lang="cs-CZ" dirty="0"/>
              <a:t>unikátního individuálního masérského stylu každého studenta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1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V</a:t>
            </a:r>
            <a:r>
              <a:rPr lang="cs-CZ" dirty="0" err="1" smtClean="0"/>
              <a:t>iscero</a:t>
            </a:r>
            <a:r>
              <a:rPr lang="cs-CZ" dirty="0" smtClean="0"/>
              <a:t>-viscerální </a:t>
            </a:r>
            <a:r>
              <a:rPr lang="cs-CZ" dirty="0"/>
              <a:t>reflexní </a:t>
            </a:r>
            <a:r>
              <a:rPr lang="cs-CZ" dirty="0" smtClean="0"/>
              <a:t>oblouk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 err="1"/>
              <a:t>V</a:t>
            </a:r>
            <a:r>
              <a:rPr lang="cs-CZ" dirty="0" err="1" smtClean="0"/>
              <a:t>iscero</a:t>
            </a:r>
            <a:r>
              <a:rPr lang="cs-CZ" dirty="0" smtClean="0"/>
              <a:t>-motorický </a:t>
            </a:r>
            <a:r>
              <a:rPr lang="cs-CZ" dirty="0"/>
              <a:t>reflexní </a:t>
            </a:r>
            <a:r>
              <a:rPr lang="cs-CZ" dirty="0" smtClean="0"/>
              <a:t>oblouk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err="1" smtClean="0"/>
              <a:t>Viscero</a:t>
            </a:r>
            <a:r>
              <a:rPr lang="cs-CZ" dirty="0" smtClean="0"/>
              <a:t>-kutánní </a:t>
            </a:r>
            <a:r>
              <a:rPr lang="cs-CZ" dirty="0"/>
              <a:t>reflexní </a:t>
            </a:r>
            <a:r>
              <a:rPr lang="cs-CZ" dirty="0" smtClean="0"/>
              <a:t>oblouk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Kuto-viscerální (účinek masáží)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Reflexní oblouk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45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Bolest představuje nepříjemný stav s výraznou negativní, afektivní a emotivní </a:t>
            </a:r>
            <a:r>
              <a:rPr lang="cs-CZ" dirty="0" smtClean="0"/>
              <a:t>složkou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Bolest </a:t>
            </a:r>
            <a:r>
              <a:rPr lang="cs-CZ" dirty="0"/>
              <a:t>je velmi důležitá, protože upozorňuje na to, že není něco v </a:t>
            </a:r>
            <a:r>
              <a:rPr lang="cs-CZ" dirty="0" smtClean="0"/>
              <a:t>pořádku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Bolest </a:t>
            </a:r>
            <a:r>
              <a:rPr lang="cs-CZ" dirty="0"/>
              <a:t>vzniká drážděním receptorů bolesti, tzv. </a:t>
            </a:r>
            <a:r>
              <a:rPr lang="cs-CZ" dirty="0" err="1"/>
              <a:t>algoreceptorů</a:t>
            </a:r>
            <a:r>
              <a:rPr lang="cs-CZ" dirty="0"/>
              <a:t> neboli </a:t>
            </a:r>
            <a:r>
              <a:rPr lang="cs-CZ" dirty="0" err="1" smtClean="0"/>
              <a:t>noniceptorů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Bolest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76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dirty="0" smtClean="0"/>
              <a:t>zánětlivé mediátory</a:t>
            </a:r>
          </a:p>
          <a:p>
            <a:endParaRPr lang="cs-CZ" dirty="0"/>
          </a:p>
          <a:p>
            <a:r>
              <a:rPr lang="cs-CZ" dirty="0" smtClean="0"/>
              <a:t>Nesou mnohem více bolestivých informací</a:t>
            </a:r>
          </a:p>
          <a:p>
            <a:endParaRPr lang="cs-CZ" dirty="0"/>
          </a:p>
          <a:p>
            <a:r>
              <a:rPr lang="cs-CZ" dirty="0" smtClean="0"/>
              <a:t>Mnohem větší efekt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Trigger</a:t>
            </a:r>
            <a:r>
              <a:rPr lang="cs-CZ" dirty="0" smtClean="0"/>
              <a:t> point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05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Celkového </a:t>
            </a:r>
            <a:r>
              <a:rPr lang="cs-CZ" dirty="0"/>
              <a:t>uvolnění </a:t>
            </a:r>
            <a:r>
              <a:rPr lang="cs-CZ" dirty="0" smtClean="0"/>
              <a:t>organismu</a:t>
            </a:r>
          </a:p>
          <a:p>
            <a:r>
              <a:rPr lang="cs-CZ" dirty="0" smtClean="0"/>
              <a:t>Snížení </a:t>
            </a:r>
            <a:r>
              <a:rPr lang="cs-CZ" dirty="0"/>
              <a:t>svalového </a:t>
            </a:r>
            <a:r>
              <a:rPr lang="cs-CZ" dirty="0" smtClean="0"/>
              <a:t>napětí</a:t>
            </a:r>
          </a:p>
          <a:p>
            <a:r>
              <a:rPr lang="cs-CZ" dirty="0" smtClean="0"/>
              <a:t>Pokles </a:t>
            </a:r>
            <a:r>
              <a:rPr lang="cs-CZ" dirty="0"/>
              <a:t>tepové frekvence </a:t>
            </a:r>
          </a:p>
          <a:p>
            <a:r>
              <a:rPr lang="cs-CZ" dirty="0" smtClean="0"/>
              <a:t>Pokles </a:t>
            </a:r>
            <a:r>
              <a:rPr lang="cs-CZ" dirty="0"/>
              <a:t>krevního </a:t>
            </a:r>
            <a:r>
              <a:rPr lang="cs-CZ" dirty="0" smtClean="0"/>
              <a:t>tlaku</a:t>
            </a:r>
          </a:p>
          <a:p>
            <a:r>
              <a:rPr lang="cs-CZ" dirty="0" smtClean="0"/>
              <a:t>Snížení </a:t>
            </a:r>
            <a:r>
              <a:rPr lang="cs-CZ" dirty="0"/>
              <a:t>frekvence </a:t>
            </a:r>
            <a:r>
              <a:rPr lang="cs-CZ" dirty="0" smtClean="0"/>
              <a:t>dýchání</a:t>
            </a:r>
          </a:p>
          <a:p>
            <a:r>
              <a:rPr lang="cs-CZ" dirty="0" smtClean="0"/>
              <a:t>Zvýšení </a:t>
            </a:r>
            <a:r>
              <a:rPr lang="cs-CZ" dirty="0"/>
              <a:t>podílu pomalých mozkových vln v kůže </a:t>
            </a:r>
            <a:r>
              <a:rPr lang="cs-CZ" dirty="0" smtClean="0"/>
              <a:t>mozkové</a:t>
            </a:r>
          </a:p>
          <a:p>
            <a:r>
              <a:rPr lang="cs-CZ" dirty="0"/>
              <a:t>Z</a:t>
            </a:r>
            <a:r>
              <a:rPr lang="cs-CZ" dirty="0" smtClean="0"/>
              <a:t>výšením </a:t>
            </a:r>
            <a:r>
              <a:rPr lang="cs-CZ" dirty="0"/>
              <a:t>aktivity útrobních orgánů (anabolická </a:t>
            </a:r>
            <a:r>
              <a:rPr lang="cs-CZ" dirty="0" smtClean="0"/>
              <a:t>reakce)</a:t>
            </a:r>
          </a:p>
          <a:p>
            <a:r>
              <a:rPr lang="cs-CZ" dirty="0" smtClean="0"/>
              <a:t>Psychosomatický </a:t>
            </a:r>
            <a:r>
              <a:rPr lang="cs-CZ" dirty="0"/>
              <a:t>efekt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Relaxace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76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ze základních potřeba člověka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V organismu je mnohem více drah vedoucích do mozku </a:t>
            </a:r>
            <a:r>
              <a:rPr lang="cs-CZ" dirty="0" smtClean="0"/>
              <a:t>dotykové </a:t>
            </a:r>
            <a:r>
              <a:rPr lang="cs-CZ" dirty="0"/>
              <a:t>počitky, než kolik je drah vedoucích pocit bolesti.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dvrátí </a:t>
            </a:r>
            <a:r>
              <a:rPr lang="cs-CZ" dirty="0"/>
              <a:t>pozornost mozku od soustředění </a:t>
            </a:r>
            <a:r>
              <a:rPr lang="cs-CZ" dirty="0" smtClean="0"/>
              <a:t>se na bolest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Dotyková povolání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Dotyk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1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Zdraví (prevence)  vs. Nemoc (léčba)</a:t>
            </a:r>
          </a:p>
          <a:p>
            <a:r>
              <a:rPr lang="cs-CZ" dirty="0" smtClean="0"/>
              <a:t>Neoddělitelnost těla a duše vs. Jednotlivé specializace</a:t>
            </a:r>
          </a:p>
          <a:p>
            <a:r>
              <a:rPr lang="cs-CZ" dirty="0" smtClean="0"/>
              <a:t>Energie vs. Anatomie, fyziologie těla</a:t>
            </a:r>
          </a:p>
          <a:p>
            <a:r>
              <a:rPr lang="cs-CZ" dirty="0" smtClean="0"/>
              <a:t>2500 př.n.l. (akupunktura)  vs. r. 1928 (Fleming)</a:t>
            </a:r>
          </a:p>
          <a:p>
            <a:r>
              <a:rPr lang="cs-CZ" dirty="0" smtClean="0"/>
              <a:t>Aktivní přístup pacienta vs. Pasivní přístup pacienta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dirty="0" smtClean="0"/>
              <a:t>Neměřitelnost- zatím</a:t>
            </a:r>
          </a:p>
          <a:p>
            <a:pPr marL="0" indent="0">
              <a:buNone/>
            </a:pPr>
            <a:r>
              <a:rPr lang="cs-CZ" dirty="0" smtClean="0"/>
              <a:t>Psychosomatika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 východní a západní medicíny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3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Energie</a:t>
            </a:r>
          </a:p>
          <a:p>
            <a:endParaRPr lang="cs-CZ" dirty="0"/>
          </a:p>
          <a:p>
            <a:r>
              <a:rPr lang="cs-CZ" dirty="0" err="1"/>
              <a:t>Yin</a:t>
            </a:r>
            <a:r>
              <a:rPr lang="cs-CZ" dirty="0"/>
              <a:t> a </a:t>
            </a:r>
            <a:r>
              <a:rPr lang="cs-CZ" dirty="0" err="1"/>
              <a:t>yang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Teorie 5ti prvků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tradiční čínské medicíny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99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Ki</a:t>
            </a:r>
            <a:r>
              <a:rPr lang="cs-CZ" dirty="0" smtClean="0"/>
              <a:t>, </a:t>
            </a:r>
            <a:r>
              <a:rPr lang="cs-CZ" dirty="0" err="1"/>
              <a:t>č</a:t>
            </a:r>
            <a:r>
              <a:rPr lang="cs-CZ" dirty="0" err="1" smtClean="0"/>
              <a:t>chi</a:t>
            </a:r>
            <a:r>
              <a:rPr lang="cs-CZ" dirty="0" smtClean="0"/>
              <a:t>, prána</a:t>
            </a:r>
          </a:p>
          <a:p>
            <a:r>
              <a:rPr lang="cs-CZ" dirty="0" smtClean="0"/>
              <a:t>Harmonie</a:t>
            </a:r>
          </a:p>
          <a:p>
            <a:r>
              <a:rPr lang="cs-CZ" dirty="0" smtClean="0"/>
              <a:t>Nemoc: dlouhodobá energetická nerovnováha</a:t>
            </a:r>
          </a:p>
          <a:p>
            <a:r>
              <a:rPr lang="cs-CZ" dirty="0" smtClean="0"/>
              <a:t>Práce s energií: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    Výživa                      </a:t>
            </a:r>
            <a:r>
              <a:rPr lang="cs-CZ" dirty="0"/>
              <a:t>Masáže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Pohyb</a:t>
            </a:r>
            <a:r>
              <a:rPr lang="cs-CZ" dirty="0"/>
              <a:t> </a:t>
            </a:r>
            <a:r>
              <a:rPr lang="cs-CZ" dirty="0" smtClean="0"/>
              <a:t>                       Léčení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Meditace                  …životní styl…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39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Yin</a:t>
            </a:r>
            <a:r>
              <a:rPr lang="cs-CZ" dirty="0" smtClean="0"/>
              <a:t> a </a:t>
            </a:r>
            <a:r>
              <a:rPr lang="cs-CZ" dirty="0" err="1" smtClean="0"/>
              <a:t>yang</a:t>
            </a:r>
            <a:r>
              <a:rPr lang="cs-CZ" dirty="0" smtClean="0"/>
              <a:t> (jin a jang)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Meridiány- energetické dráhy</a:t>
            </a:r>
          </a:p>
          <a:p>
            <a:r>
              <a:rPr lang="cs-CZ" dirty="0" smtClean="0"/>
              <a:t>Čakry- energetická centra</a:t>
            </a:r>
          </a:p>
          <a:p>
            <a:r>
              <a:rPr lang="cs-CZ" dirty="0" smtClean="0"/>
              <a:t>Projev ve dvou kvalitách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</a:t>
            </a:r>
            <a:r>
              <a:rPr lang="cs-CZ" b="1" dirty="0" err="1" smtClean="0"/>
              <a:t>Yin</a:t>
            </a:r>
            <a:r>
              <a:rPr lang="cs-CZ" b="1" dirty="0" smtClean="0"/>
              <a:t>                      </a:t>
            </a:r>
            <a:r>
              <a:rPr lang="cs-CZ" b="1" dirty="0" err="1" smtClean="0"/>
              <a:t>Yang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     černá                     bílá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- -                            -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symetrie             asymetrie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sůl                          cukr                          </a:t>
            </a:r>
            <a:endParaRPr lang="cs-CZ" dirty="0"/>
          </a:p>
        </p:txBody>
      </p:sp>
      <p:pic>
        <p:nvPicPr>
          <p:cNvPr id="6" name="Picture 1" descr="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3356992"/>
            <a:ext cx="1625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775517" y="116635"/>
          <a:ext cx="8784978" cy="68296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92489"/>
                <a:gridCol w="4392489"/>
              </a:tblGrid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3600" dirty="0" smtClean="0">
                          <a:effectLst/>
                        </a:rPr>
                        <a:t> Jang</a:t>
                      </a:r>
                      <a:endParaRPr lang="cs-CZ" sz="3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3600" b="1" dirty="0">
                          <a:effectLst/>
                        </a:rPr>
                        <a:t>Jin</a:t>
                      </a:r>
                      <a:endParaRPr lang="cs-CZ" sz="3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funkce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>
                          <a:effectLst/>
                        </a:rPr>
                        <a:t>struktura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zadní partie trupu (záda)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>
                          <a:effectLst/>
                        </a:rPr>
                        <a:t>přední partie trupu (hrudník, břicho)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vnější strany končetin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>
                          <a:effectLst/>
                        </a:rPr>
                        <a:t>vnitřní strany končetin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povrchový (kůže)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>
                          <a:effectLst/>
                        </a:rPr>
                        <a:t>hluboký (orgány)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vnější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>
                          <a:effectLst/>
                        </a:rPr>
                        <a:t>vnitřní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horní partie těla (ruce a paže)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spodní partie těla (chodidla a nohy)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>
                          <a:effectLst/>
                        </a:rPr>
                        <a:t>směřující ven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směřující dovnitř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>
                          <a:effectLst/>
                        </a:rPr>
                        <a:t>více fyzický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více psychický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>
                          <a:effectLst/>
                        </a:rPr>
                        <a:t>levá strana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pravá strana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>
                          <a:effectLst/>
                        </a:rPr>
                        <a:t>tvrdý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měkký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6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>
                          <a:effectLst/>
                        </a:rPr>
                        <a:t>akutní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15000" algn="r"/>
                        </a:tabLst>
                      </a:pPr>
                      <a:r>
                        <a:rPr lang="cs-CZ" sz="2000" dirty="0">
                          <a:effectLst/>
                        </a:rPr>
                        <a:t>chronický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2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formy masáže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Rozsah výuky 18hod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bloková výuka, pátek 2 x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dle rozvrhu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Prezentace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Převlečení, pomůcky!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17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 hybných sil – další formy bytí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Další klasifikace </a:t>
            </a:r>
            <a:r>
              <a:rPr lang="cs-CZ" dirty="0"/>
              <a:t>j</a:t>
            </a:r>
            <a:r>
              <a:rPr lang="cs-CZ" dirty="0" smtClean="0"/>
              <a:t>inu a </a:t>
            </a:r>
            <a:r>
              <a:rPr lang="cs-CZ" dirty="0" err="1"/>
              <a:t>j</a:t>
            </a:r>
            <a:r>
              <a:rPr lang="cs-CZ" dirty="0" err="1" smtClean="0"/>
              <a:t>angu</a:t>
            </a:r>
            <a:r>
              <a:rPr lang="cs-CZ" dirty="0" smtClean="0"/>
              <a:t>  a její přeměny</a:t>
            </a:r>
          </a:p>
          <a:p>
            <a:endParaRPr lang="cs-CZ" dirty="0"/>
          </a:p>
          <a:p>
            <a:r>
              <a:rPr lang="cs-CZ" dirty="0" smtClean="0"/>
              <a:t>Vysvětlení všech dějů v životě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5ti prvků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5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vztahy_peti_prvku_a_jejich_rovnovaha_we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35" b="12622"/>
          <a:stretch>
            <a:fillRect/>
          </a:stretch>
        </p:blipFill>
        <p:spPr bwMode="auto">
          <a:xfrm>
            <a:off x="1703512" y="0"/>
            <a:ext cx="87849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279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masážního směru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</a:p>
          <a:p>
            <a:r>
              <a:rPr lang="cs-CZ" dirty="0" smtClean="0"/>
              <a:t>Účinky</a:t>
            </a:r>
          </a:p>
          <a:p>
            <a:r>
              <a:rPr lang="cs-CZ" dirty="0" smtClean="0"/>
              <a:t>Kontraindikace</a:t>
            </a:r>
          </a:p>
          <a:p>
            <a:r>
              <a:rPr lang="cs-CZ" dirty="0" smtClean="0"/>
              <a:t>Mapování komerčního využití (Brno- kde, cena)</a:t>
            </a:r>
          </a:p>
          <a:p>
            <a:r>
              <a:rPr lang="cs-CZ" dirty="0" smtClean="0"/>
              <a:t>Praktické představení techniky masáže</a:t>
            </a:r>
          </a:p>
          <a:p>
            <a:r>
              <a:rPr lang="cs-CZ" dirty="0" smtClean="0"/>
              <a:t>Hudba- 1 hod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1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 a masáž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jste absolvovali masáží? A kolik lidí jste namasírovali?</a:t>
            </a:r>
          </a:p>
          <a:p>
            <a:endParaRPr lang="cs-CZ" dirty="0"/>
          </a:p>
          <a:p>
            <a:r>
              <a:rPr lang="cs-CZ" dirty="0" smtClean="0"/>
              <a:t>Přemýšlíte o této profesi?</a:t>
            </a:r>
          </a:p>
          <a:p>
            <a:endParaRPr lang="cs-CZ" dirty="0"/>
          </a:p>
          <a:p>
            <a:r>
              <a:rPr lang="cs-CZ" dirty="0" smtClean="0"/>
              <a:t>Kdo je úspěšný masér?</a:t>
            </a:r>
          </a:p>
          <a:p>
            <a:endParaRPr lang="cs-CZ" dirty="0"/>
          </a:p>
          <a:p>
            <a:r>
              <a:rPr lang="cs-CZ" dirty="0" smtClean="0"/>
              <a:t>Kolik bude stát moje masáž?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Léčebná- rehabilitační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Kosmetická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Regenerační (rekondiční)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Sportovní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Alternativní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Jaké znáte další masáže a techniky?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masáží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84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formy masáže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Thajská, Shiatsu, </a:t>
            </a:r>
            <a:r>
              <a:rPr lang="cs-CZ" dirty="0" err="1"/>
              <a:t>Tuina</a:t>
            </a:r>
            <a:r>
              <a:rPr lang="cs-CZ"/>
              <a:t> </a:t>
            </a:r>
            <a:r>
              <a:rPr lang="cs-CZ" smtClean="0"/>
              <a:t>masáž (3 studenti)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Baňky, </a:t>
            </a:r>
            <a:r>
              <a:rPr lang="cs-CZ" dirty="0" err="1"/>
              <a:t>moxa</a:t>
            </a:r>
            <a:r>
              <a:rPr lang="cs-CZ" dirty="0"/>
              <a:t>, </a:t>
            </a:r>
            <a:r>
              <a:rPr lang="cs-CZ" dirty="0" smtClean="0"/>
              <a:t>lávové </a:t>
            </a:r>
            <a:r>
              <a:rPr lang="cs-CZ" dirty="0"/>
              <a:t>kameny, zábaly, tělové a ušní svíce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Akupresura chodidla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Lymfatická masáž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</a:t>
            </a:r>
            <a:r>
              <a:rPr lang="cs-CZ" dirty="0" err="1"/>
              <a:t>Ajurvédská</a:t>
            </a:r>
            <a:r>
              <a:rPr lang="cs-CZ" dirty="0"/>
              <a:t> masáž </a:t>
            </a:r>
            <a:endParaRPr lang="cs-CZ" dirty="0" smtClean="0"/>
          </a:p>
          <a:p>
            <a:r>
              <a:rPr lang="cs-CZ" dirty="0" smtClean="0"/>
              <a:t>6</a:t>
            </a:r>
            <a:r>
              <a:rPr lang="cs-CZ" dirty="0"/>
              <a:t>. </a:t>
            </a:r>
            <a:r>
              <a:rPr lang="cs-CZ" dirty="0" err="1"/>
              <a:t>Kranio</a:t>
            </a:r>
            <a:r>
              <a:rPr lang="cs-CZ" dirty="0"/>
              <a:t>-sakrální terapie, </a:t>
            </a:r>
            <a:r>
              <a:rPr lang="cs-CZ" dirty="0" err="1"/>
              <a:t>Dornova</a:t>
            </a:r>
            <a:r>
              <a:rPr lang="cs-CZ" dirty="0"/>
              <a:t> metoda </a:t>
            </a:r>
            <a:endParaRPr lang="cs-CZ" dirty="0" smtClean="0"/>
          </a:p>
          <a:p>
            <a:r>
              <a:rPr lang="cs-CZ" dirty="0" smtClean="0"/>
              <a:t>7</a:t>
            </a:r>
            <a:r>
              <a:rPr lang="cs-CZ" dirty="0"/>
              <a:t>. </a:t>
            </a:r>
            <a:r>
              <a:rPr lang="cs-CZ" dirty="0" err="1"/>
              <a:t>Bowenova</a:t>
            </a:r>
            <a:r>
              <a:rPr lang="cs-CZ" dirty="0"/>
              <a:t> tlaková masáž </a:t>
            </a:r>
            <a:endParaRPr lang="cs-CZ" dirty="0" smtClean="0"/>
          </a:p>
          <a:p>
            <a:r>
              <a:rPr lang="cs-CZ" dirty="0" smtClean="0"/>
              <a:t>8</a:t>
            </a:r>
            <a:r>
              <a:rPr lang="cs-CZ" dirty="0"/>
              <a:t>. </a:t>
            </a:r>
            <a:r>
              <a:rPr lang="cs-CZ" dirty="0" err="1"/>
              <a:t>Hawajská</a:t>
            </a:r>
            <a:r>
              <a:rPr lang="cs-CZ" dirty="0"/>
              <a:t> masáž, Bali </a:t>
            </a:r>
            <a:r>
              <a:rPr lang="cs-CZ" dirty="0" smtClean="0"/>
              <a:t>masáž, </a:t>
            </a:r>
            <a:r>
              <a:rPr lang="cs-CZ" dirty="0" err="1" smtClean="0"/>
              <a:t>Lomi-lomi</a:t>
            </a:r>
            <a:endParaRPr lang="cs-CZ" dirty="0" smtClean="0"/>
          </a:p>
          <a:p>
            <a:r>
              <a:rPr lang="cs-CZ" dirty="0" smtClean="0"/>
              <a:t>-------------------------------------------------------------</a:t>
            </a:r>
          </a:p>
          <a:p>
            <a:r>
              <a:rPr lang="cs-CZ" dirty="0" smtClean="0"/>
              <a:t>9. Tantrická masáž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5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Intimita, diskrétnost</a:t>
            </a:r>
          </a:p>
          <a:p>
            <a:r>
              <a:rPr lang="cs-CZ" dirty="0" smtClean="0"/>
              <a:t>Smysly:</a:t>
            </a:r>
          </a:p>
          <a:p>
            <a:r>
              <a:rPr lang="cs-CZ" dirty="0" smtClean="0"/>
              <a:t>Prostředí- teplo, světlo, čistota</a:t>
            </a:r>
          </a:p>
          <a:p>
            <a:r>
              <a:rPr lang="cs-CZ" dirty="0" smtClean="0"/>
              <a:t>Vůně</a:t>
            </a:r>
          </a:p>
          <a:p>
            <a:r>
              <a:rPr lang="cs-CZ" dirty="0" smtClean="0"/>
              <a:t>Hudba</a:t>
            </a:r>
          </a:p>
          <a:p>
            <a:r>
              <a:rPr lang="cs-CZ" dirty="0" smtClean="0"/>
              <a:t>Profesionální dotyk- obě ruce</a:t>
            </a:r>
          </a:p>
          <a:p>
            <a:r>
              <a:rPr lang="cs-CZ" dirty="0" smtClean="0"/>
              <a:t>Chuť?</a:t>
            </a:r>
          </a:p>
          <a:p>
            <a:r>
              <a:rPr lang="cs-CZ" dirty="0" smtClean="0"/>
              <a:t>+ 6.smysl- myšlenka, záměr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41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Kata „ jak jsou věci dělány“</a:t>
            </a:r>
          </a:p>
          <a:p>
            <a:r>
              <a:rPr lang="cs-CZ" dirty="0" smtClean="0"/>
              <a:t>Mimovolně</a:t>
            </a:r>
          </a:p>
          <a:p>
            <a:r>
              <a:rPr lang="cs-CZ" dirty="0" smtClean="0"/>
              <a:t>Každá masáž je jiná</a:t>
            </a:r>
          </a:p>
          <a:p>
            <a:r>
              <a:rPr lang="cs-CZ" dirty="0" smtClean="0"/>
              <a:t>2. </a:t>
            </a:r>
            <a:r>
              <a:rPr lang="cs-CZ" dirty="0" err="1" smtClean="0"/>
              <a:t>Hara</a:t>
            </a:r>
            <a:endParaRPr lang="cs-CZ" dirty="0" smtClean="0"/>
          </a:p>
          <a:p>
            <a:r>
              <a:rPr lang="cs-CZ" dirty="0" smtClean="0"/>
              <a:t>Centrum fyzické a duchovní energie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Masér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25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873</Words>
  <Application>Microsoft Office PowerPoint</Application>
  <PresentationFormat>Širokoúhlá obrazovka</PresentationFormat>
  <Paragraphs>239</Paragraphs>
  <Slides>31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Motiv Office</vt:lpstr>
      <vt:lpstr>Alternativní formy masáže</vt:lpstr>
      <vt:lpstr>Alternativní formy masáže</vt:lpstr>
      <vt:lpstr>Alternativní formy masáže</vt:lpstr>
      <vt:lpstr>Prezentace masážního směru</vt:lpstr>
      <vt:lpstr>Já a masáž</vt:lpstr>
      <vt:lpstr>Druhy masáží</vt:lpstr>
      <vt:lpstr>Alternativní formy masáže</vt:lpstr>
      <vt:lpstr>Základní principy </vt:lpstr>
      <vt:lpstr>Masér</vt:lpstr>
      <vt:lpstr>Masér</vt:lpstr>
      <vt:lpstr>Historie masáží</vt:lpstr>
      <vt:lpstr>Historie masáží</vt:lpstr>
      <vt:lpstr>Účinek masáží</vt:lpstr>
      <vt:lpstr>Účinek masáží</vt:lpstr>
      <vt:lpstr>Působení masáží</vt:lpstr>
      <vt:lpstr>Působení masáží</vt:lpstr>
      <vt:lpstr>Svalové napětí</vt:lpstr>
      <vt:lpstr>Propriocepce</vt:lpstr>
      <vt:lpstr>Reflexní oblouk</vt:lpstr>
      <vt:lpstr>Reflexní oblouk</vt:lpstr>
      <vt:lpstr>Bolest</vt:lpstr>
      <vt:lpstr>Trigger point</vt:lpstr>
      <vt:lpstr>Relaxace</vt:lpstr>
      <vt:lpstr>Dotyk</vt:lpstr>
      <vt:lpstr>Přístup východní a západní medicíny </vt:lpstr>
      <vt:lpstr>Základy tradiční čínské medicíny</vt:lpstr>
      <vt:lpstr>Energie</vt:lpstr>
      <vt:lpstr>Yin a yang (jin a jang)</vt:lpstr>
      <vt:lpstr>Prezentace aplikace PowerPoint</vt:lpstr>
      <vt:lpstr>Teorie 5ti prvků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Alternativní formy masáže</dc:title>
  <dc:creator>Zuzana Přikrylová</dc:creator>
  <cp:lastModifiedBy>Zuzana Přikrylová</cp:lastModifiedBy>
  <cp:revision>1</cp:revision>
  <dcterms:created xsi:type="dcterms:W3CDTF">2017-02-20T18:21:31Z</dcterms:created>
  <dcterms:modified xsi:type="dcterms:W3CDTF">2017-02-20T18:22:40Z</dcterms:modified>
</cp:coreProperties>
</file>