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4" r:id="rId3"/>
    <p:sldId id="275" r:id="rId4"/>
    <p:sldId id="276" r:id="rId5"/>
    <p:sldId id="281" r:id="rId6"/>
    <p:sldId id="258" r:id="rId7"/>
    <p:sldId id="278" r:id="rId8"/>
    <p:sldId id="271" r:id="rId9"/>
    <p:sldId id="259" r:id="rId10"/>
    <p:sldId id="282" r:id="rId11"/>
    <p:sldId id="283" r:id="rId12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52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2D1C0-8439-4C6F-BB62-C10286951C6B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19D12-0940-4C4E-8052-9C43C07007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1726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7E965-190D-491F-B2DC-C465A16F77D3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3004D-A836-4441-B3F6-7C3FB31FFF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903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Komunikační dovednosti jsou ty znalosti a schopnosti, které se tréninkem zautomatizovaly, a staly se z nich dovednosti, které využíváme efektivně při komunikování.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(Všimněte si někdy, že např. v inzerci bývají často uvedeny „komunikační dovednosti/schopnosti“ v požadavcích zaměstnavatelů na různé pracovní pozice.)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004D-A836-4441-B3F6-7C3FB31FFFD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0267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Transakční pojetí pohlíží na komunikaci tak, že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každý mluvčí je zároveň i posluchačem a naopak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 tedy jak komunikujícím, tak sdělujícím. Považuje také všechny prvky komunikace vždy za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navzájem závislé, změna v kterémkoliv prvku procesu vyvolává následnou změnu i v ostatních.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Účastníky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každé komunikace jsou většinou min. 2 osoby: první (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osoba 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která kóduje a vysílá sdělovanou informaci a druhá (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osoba B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která sdělovanou kódovanou informaci přijímá a dekóduje.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Informace obvykle převádíme do takového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kódu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kterému příjemce rozumí. Komunikační způsobilost závisí na znalosti fungování komunikace a schopnosti jejího efektivního využití, je specifická vždy pro danou kulturu - zásady komunikace se mohou u různých kultur i značně lišit. Dále při kódování a dekódování je třeba zvážit nejen kontext, ale i „osobitost“ jak vysílače, tak i přijímače.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Samotná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sdělovaná informace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Její obsah nebo podoba se může v průběhu procesu přenosu měnit (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např. vlivem rušivých vnějších, ale i vnitřních vlivů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Šum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cokoliv, co překáží přijímání signálů. Může mít povahu fyzickou (hluk), fyziologickou (vada sluchu), psychologickou (únava) nebo sémantickou (nepochopení významu slov).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Komunikační kanál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umožňuje přenos sdělení. Velmi často je používáno více kanálů (smyslů) najednou. Za kanály můžeme považovat i komunikační prostředky jako film, televizi, rozhlas, osobní rozhovor, kouřové signály apod.</a:t>
            </a:r>
          </a:p>
          <a:p>
            <a:pPr lvl="0"/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„Zpětná vazba“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určitá reakce osoby B v rozhovoru na informaci, kterou dostala od osoby A. Je důležitá proto, že mluvčímu ukazuje, jak působí jeho sdělení na posluchače. Na základě reakce posluchačů pak mluvčí může svá sdělení upravovat a měnit.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Zpětná vazba může být kombinací: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Pozitivní;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negativní;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rozumějící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d)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nerozumějící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(vyžadující další vysvětlení).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Příkladem existence zpětné vazby je úsměv ☺! Usměje-li se na nás někdo, buď se také usmějeme anebo nás to podnítí k pokračování toho, co zrovna děláme (v rozhovoru, činnosti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004D-A836-4441-B3F6-7C3FB31FFFD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3078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Je-li obsah (tedy verbální komunikace)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rozporu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 neverbálními projevy (např. s gesty, mimikou) mluvíme o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„dvojné vazbě“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3004D-A836-4441-B3F6-7C3FB31FFFD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532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3AF54C-5CE7-427C-A612-2CAADACFD134}" type="datetimeFigureOut">
              <a:rPr lang="cs-CZ" smtClean="0"/>
              <a:pPr/>
              <a:t>17.5.2016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ED1D80E-D25E-473B-9279-04238D48FF0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501008"/>
            <a:ext cx="4680520" cy="1470025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</a:t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komunikace</a:t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b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asertivita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4419600" cy="1066800"/>
          </a:xfrm>
        </p:spPr>
        <p:txBody>
          <a:bodyPr/>
          <a:lstStyle/>
          <a:p>
            <a:pPr algn="ctr"/>
            <a:endParaRPr lang="cs-CZ" dirty="0" smtClean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0157"/>
            <a:ext cx="3953037" cy="176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866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16" y="-387424"/>
            <a:ext cx="9145016" cy="1426170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zajistit efektivní komunikaci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92500"/>
          </a:bodyPr>
          <a:lstStyle/>
          <a:p>
            <a:pPr lvl="0"/>
            <a:r>
              <a:rPr lang="cs-CZ" sz="2800" dirty="0"/>
              <a:t>lepší je mluvit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přirozeným jazykem</a:t>
            </a:r>
            <a:r>
              <a:rPr lang="cs-CZ" sz="2800" dirty="0"/>
              <a:t>, tzn. tak, aby nám druhá strana rozuměla (vyhýbat se cizím slovům a odborným výrazům</a:t>
            </a:r>
            <a:r>
              <a:rPr lang="cs-CZ" sz="2800" dirty="0" smtClean="0"/>
              <a:t>)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používat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spíše krátké věty</a:t>
            </a:r>
            <a:r>
              <a:rPr lang="cs-CZ" sz="2800" dirty="0"/>
              <a:t>, protože dlouhé věty odvádějí pozornost </a:t>
            </a:r>
            <a:r>
              <a:rPr lang="cs-CZ" sz="2800" dirty="0" smtClean="0"/>
              <a:t>posluchače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efektivnější je hovořit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konkrétně a </a:t>
            </a:r>
            <a:r>
              <a:rPr lang="cs-CZ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jednoznačně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ponechat druhé straně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dostatek „prostoru“</a:t>
            </a:r>
            <a:r>
              <a:rPr lang="cs-CZ" sz="2800" dirty="0"/>
              <a:t> při rozhovoru (abychom například poskytli druhé straně čas a získali pak od něj „zpětnou vazbu“; nejen hovořit, také naslouchat)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159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16" y="-387424"/>
            <a:ext cx="9145016" cy="1426170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zajistit efektivní komunikaci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5446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soulad</a:t>
            </a:r>
            <a:r>
              <a:rPr lang="cs-CZ" sz="2800" dirty="0" smtClean="0"/>
              <a:t> </a:t>
            </a:r>
            <a:r>
              <a:rPr lang="cs-CZ" sz="2800" dirty="0"/>
              <a:t>verbální a neverbální </a:t>
            </a:r>
            <a:r>
              <a:rPr lang="cs-CZ" sz="2800" dirty="0" smtClean="0"/>
              <a:t>komunikace</a:t>
            </a:r>
          </a:p>
          <a:p>
            <a:pPr lvl="0"/>
            <a:endParaRPr lang="cs-CZ" dirty="0"/>
          </a:p>
          <a:p>
            <a:pPr lvl="0"/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nepřerušovat</a:t>
            </a:r>
            <a:r>
              <a:rPr lang="cs-CZ" sz="2800" dirty="0"/>
              <a:t> a neskákat do řeči (jedna ze zásad slušného chování dospělého člověka</a:t>
            </a:r>
            <a:r>
              <a:rPr lang="cs-CZ" sz="2800" dirty="0" smtClean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sz="2800" dirty="0"/>
              <a:t>umět se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vcítit</a:t>
            </a:r>
            <a:r>
              <a:rPr lang="cs-CZ" sz="2800" dirty="0"/>
              <a:t> do druhého, být „empatický“, (snažit se „vžít do jeho kůže</a:t>
            </a:r>
            <a:r>
              <a:rPr lang="cs-CZ" sz="2800" dirty="0" smtClean="0"/>
              <a:t>“)</a:t>
            </a:r>
          </a:p>
          <a:p>
            <a:pPr lvl="0"/>
            <a:endParaRPr lang="cs-CZ" dirty="0"/>
          </a:p>
          <a:p>
            <a:pPr lvl="0"/>
            <a:r>
              <a:rPr lang="cs-CZ" sz="2800" dirty="0"/>
              <a:t>nebát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přiznat</a:t>
            </a:r>
            <a:r>
              <a:rPr lang="cs-CZ" sz="2800" dirty="0"/>
              <a:t>, že nerozumím nebo </a:t>
            </a:r>
            <a:r>
              <a:rPr lang="cs-CZ" sz="2800" dirty="0" smtClean="0"/>
              <a:t>nechápu</a:t>
            </a:r>
          </a:p>
          <a:p>
            <a:pPr lvl="0"/>
            <a:endParaRPr lang="cs-CZ" dirty="0"/>
          </a:p>
          <a:p>
            <a:pPr lvl="0"/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umět klást otázky </a:t>
            </a:r>
            <a:endParaRPr lang="cs-CZ" sz="28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cs-CZ" dirty="0"/>
          </a:p>
          <a:p>
            <a:pPr lvl="0"/>
            <a:r>
              <a:rPr lang="cs-CZ" sz="2800" dirty="0"/>
              <a:t>věřit si a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nebát se </a:t>
            </a:r>
            <a:r>
              <a:rPr lang="cs-CZ" sz="2800" dirty="0"/>
              <a:t>říci „ne</a:t>
            </a:r>
            <a:r>
              <a:rPr lang="cs-CZ" sz="2800" dirty="0" smtClean="0"/>
              <a:t>“</a:t>
            </a:r>
          </a:p>
          <a:p>
            <a:pPr lvl="0"/>
            <a:endParaRPr lang="cs-CZ" dirty="0"/>
          </a:p>
          <a:p>
            <a:pPr lvl="0"/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asertivita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5081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s-CZ" sz="28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</a:t>
            </a:r>
            <a:r>
              <a:rPr lang="cs-CZ" sz="2800" i="1" dirty="0"/>
              <a:t> </a:t>
            </a:r>
            <a:r>
              <a:rPr lang="cs-CZ" sz="2800" dirty="0"/>
              <a:t>znamenalo původně „vespolné účastnění“ a </a:t>
            </a:r>
            <a:r>
              <a:rPr lang="cs-CZ" sz="2800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communicare</a:t>
            </a:r>
            <a:r>
              <a:rPr lang="cs-CZ" sz="2800" dirty="0"/>
              <a:t> „činit něco společným, společně něco sdílet“.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Tedy </a:t>
            </a:r>
            <a:r>
              <a:rPr lang="cs-CZ" sz="2800" dirty="0"/>
              <a:t>komunikací je nejen „</a:t>
            </a:r>
            <a:r>
              <a:rPr lang="cs-CZ" sz="2800" i="1" dirty="0"/>
              <a:t>sdělování</a:t>
            </a:r>
            <a:r>
              <a:rPr lang="cs-CZ" sz="2800" dirty="0"/>
              <a:t>“, ale také „</a:t>
            </a:r>
            <a:r>
              <a:rPr lang="cs-CZ" sz="2800" i="1" dirty="0"/>
              <a:t>sdílení</a:t>
            </a:r>
            <a:r>
              <a:rPr lang="cs-CZ" sz="2800" dirty="0"/>
              <a:t>“.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4031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Zákony komunikace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(dle </a:t>
            </a:r>
            <a:r>
              <a:rPr lang="cs-CZ" dirty="0" err="1"/>
              <a:t>Watzlavicka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lvl="0"/>
            <a:r>
              <a:rPr lang="cs-CZ" sz="3200" dirty="0"/>
              <a:t>Komunikace probíhá na dvou úrovních: </a:t>
            </a:r>
            <a:r>
              <a:rPr lang="cs-CZ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věcné</a:t>
            </a:r>
            <a:r>
              <a:rPr lang="cs-CZ" sz="3200" dirty="0"/>
              <a:t> (spíš muži) a </a:t>
            </a:r>
            <a:r>
              <a:rPr lang="cs-CZ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vztahové</a:t>
            </a:r>
            <a:r>
              <a:rPr lang="cs-CZ" sz="3200" dirty="0"/>
              <a:t> (spíš ženy</a:t>
            </a:r>
            <a:r>
              <a:rPr lang="cs-CZ" sz="3200" dirty="0" smtClean="0"/>
              <a:t>).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Vztahová úroveň komunikace je silnější (sdílení než sdělování</a:t>
            </a:r>
            <a:r>
              <a:rPr lang="cs-CZ" sz="3200" dirty="0" smtClean="0"/>
              <a:t>).</a:t>
            </a:r>
          </a:p>
          <a:p>
            <a:pPr lvl="0"/>
            <a:endParaRPr lang="cs-CZ" sz="3200" dirty="0"/>
          </a:p>
          <a:p>
            <a:pPr lvl="0">
              <a:buNone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57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47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Cíle komunikace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učit se</a:t>
            </a:r>
            <a:r>
              <a:rPr lang="cs-CZ" sz="2800" dirty="0"/>
              <a:t>: získávat znalosti o druhých, o světě a o sobě</a:t>
            </a:r>
            <a:r>
              <a:rPr lang="cs-CZ" sz="2800" dirty="0" smtClean="0"/>
              <a:t>;</a:t>
            </a:r>
          </a:p>
          <a:p>
            <a:pPr lvl="0"/>
            <a:endParaRPr lang="cs-CZ" sz="2800" dirty="0"/>
          </a:p>
          <a:p>
            <a:pPr lvl="0"/>
            <a:r>
              <a:rPr lang="cs-CZ" sz="28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spojovat</a:t>
            </a:r>
            <a:r>
              <a:rPr lang="cs-CZ" sz="2800" dirty="0"/>
              <a:t>: vytvářet vztahy s druhými, vzájemně na sebe reagovat</a:t>
            </a:r>
            <a:r>
              <a:rPr lang="cs-CZ" sz="2800" dirty="0" smtClean="0"/>
              <a:t>;</a:t>
            </a:r>
          </a:p>
          <a:p>
            <a:pPr lvl="0"/>
            <a:endParaRPr lang="cs-CZ" sz="2800" dirty="0"/>
          </a:p>
          <a:p>
            <a:pPr lvl="0"/>
            <a:r>
              <a:rPr lang="cs-CZ" sz="28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ovlivňovat</a:t>
            </a:r>
            <a:r>
              <a:rPr lang="cs-CZ" sz="2800" dirty="0"/>
              <a:t>: posilovat nebo měnit postoje nebo chování druhých</a:t>
            </a:r>
            <a:r>
              <a:rPr lang="cs-CZ" sz="2800" dirty="0" smtClean="0"/>
              <a:t>;</a:t>
            </a:r>
          </a:p>
          <a:p>
            <a:pPr lvl="0"/>
            <a:endParaRPr lang="cs-CZ" sz="2800" dirty="0"/>
          </a:p>
          <a:p>
            <a:pPr lvl="0"/>
            <a:r>
              <a:rPr lang="cs-CZ" sz="2800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hrát si</a:t>
            </a:r>
            <a:r>
              <a:rPr lang="cs-CZ" sz="2800" dirty="0"/>
              <a:t>: těšit se z okamžiku prožitku.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42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Komunikační proces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722" y="1742082"/>
            <a:ext cx="871296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i="1" dirty="0"/>
              <a:t>„Říct neznamená slyšet,</a:t>
            </a:r>
          </a:p>
          <a:p>
            <a:pPr marL="0" indent="0" algn="ctr">
              <a:buNone/>
            </a:pPr>
            <a:r>
              <a:rPr lang="cs-CZ" sz="2800" i="1" dirty="0"/>
              <a:t>slyšet neznamená rozumět,</a:t>
            </a:r>
          </a:p>
          <a:p>
            <a:pPr marL="0" indent="0" algn="ctr">
              <a:buNone/>
            </a:pPr>
            <a:r>
              <a:rPr lang="cs-CZ" sz="2800" i="1" dirty="0"/>
              <a:t>rozumět neznamená pochopit, či dokonce souhlasit.“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0138" y="4005064"/>
            <a:ext cx="4402137" cy="271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284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probíhá komunikace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50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584" y="1556792"/>
            <a:ext cx="7776864" cy="501977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401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62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Verbální a neverbální složka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96544"/>
          </a:xfrm>
        </p:spPr>
        <p:txBody>
          <a:bodyPr>
            <a:normAutofit/>
          </a:bodyPr>
          <a:lstStyle/>
          <a:p>
            <a:pPr lvl="0"/>
            <a:r>
              <a:rPr lang="cs-CZ" sz="28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Verbální</a:t>
            </a:r>
            <a:r>
              <a:rPr lang="cs-CZ" sz="2800" b="1" dirty="0"/>
              <a:t> </a:t>
            </a:r>
            <a:r>
              <a:rPr lang="cs-CZ" sz="2800" dirty="0"/>
              <a:t>= slovní komunikace (</a:t>
            </a:r>
            <a:r>
              <a:rPr lang="cs-CZ" sz="2800" b="1" dirty="0"/>
              <a:t>obsah</a:t>
            </a:r>
            <a:r>
              <a:rPr lang="cs-CZ" sz="2800" dirty="0"/>
              <a:t>, </a:t>
            </a:r>
            <a:r>
              <a:rPr lang="cs-CZ" sz="2800" b="1" dirty="0"/>
              <a:t>CO</a:t>
            </a:r>
            <a:r>
              <a:rPr lang="cs-CZ" sz="2800" dirty="0"/>
              <a:t> říkáme – poskytuje nám vždy informaci); </a:t>
            </a:r>
            <a:r>
              <a:rPr lang="cs-CZ" sz="2800" b="1" dirty="0"/>
              <a:t>vědomá</a:t>
            </a:r>
            <a:r>
              <a:rPr lang="cs-CZ" sz="2800" dirty="0"/>
              <a:t>; měla by být pro </a:t>
            </a:r>
            <a:r>
              <a:rPr lang="cs-CZ" sz="2800" dirty="0" err="1"/>
              <a:t>komunik</a:t>
            </a:r>
            <a:r>
              <a:rPr lang="cs-CZ" sz="2800" dirty="0"/>
              <a:t>. partnera </a:t>
            </a:r>
            <a:r>
              <a:rPr lang="cs-CZ" sz="2800" b="1" dirty="0"/>
              <a:t>jasná a srozumitelná</a:t>
            </a:r>
            <a:r>
              <a:rPr lang="cs-CZ" sz="2800" dirty="0" smtClean="0"/>
              <a:t>.</a:t>
            </a:r>
          </a:p>
          <a:p>
            <a:pPr lvl="0"/>
            <a:endParaRPr lang="cs-CZ" sz="2200" dirty="0"/>
          </a:p>
          <a:p>
            <a:pPr lvl="0"/>
            <a:r>
              <a:rPr lang="cs-CZ" sz="28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Neverbální</a:t>
            </a:r>
            <a:r>
              <a:rPr lang="cs-CZ" sz="2800" b="1" dirty="0"/>
              <a:t> </a:t>
            </a:r>
            <a:r>
              <a:rPr lang="cs-CZ" sz="2800" dirty="0"/>
              <a:t>= mimoslovní k. (to, </a:t>
            </a:r>
            <a:r>
              <a:rPr lang="cs-CZ" sz="2800" b="1" dirty="0"/>
              <a:t>co výměnu informací doprovází</a:t>
            </a:r>
            <a:r>
              <a:rPr lang="cs-CZ" sz="2800" dirty="0"/>
              <a:t>, </a:t>
            </a:r>
            <a:r>
              <a:rPr lang="cs-CZ" sz="2800" b="1" dirty="0"/>
              <a:t>JAK</a:t>
            </a:r>
            <a:r>
              <a:rPr lang="cs-CZ" sz="2800" dirty="0"/>
              <a:t> to říkáme</a:t>
            </a:r>
            <a:r>
              <a:rPr lang="cs-CZ" sz="2800" dirty="0" smtClean="0"/>
              <a:t>).</a:t>
            </a:r>
          </a:p>
          <a:p>
            <a:pPr lvl="0"/>
            <a:endParaRPr lang="cs-CZ" sz="2200" dirty="0"/>
          </a:p>
          <a:p>
            <a:pPr lvl="0"/>
            <a:r>
              <a:rPr lang="cs-CZ" sz="2800" dirty="0"/>
              <a:t>Někdy se z neverbální složky vyděluje </a:t>
            </a:r>
            <a:r>
              <a:rPr lang="cs-CZ" sz="2800" b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Paraverbální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/>
              <a:t>komunikace = </a:t>
            </a:r>
            <a:r>
              <a:rPr lang="cs-CZ" sz="2800" u="sng" dirty="0"/>
              <a:t>hlasový projev</a:t>
            </a:r>
            <a:r>
              <a:rPr lang="cs-CZ" sz="2800" dirty="0"/>
              <a:t>: intonace, barva hlasu, hlasitost, dynamika, tempo, pauzy, přízvuk, melodie.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87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Rozporuplná sdělení</a:t>
            </a:r>
            <a:endParaRPr lang="cs-CZ" sz="44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= dvojná vazba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3848" y="2276872"/>
            <a:ext cx="2304256" cy="353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ný popisek 3"/>
          <p:cNvSpPr/>
          <p:nvPr/>
        </p:nvSpPr>
        <p:spPr>
          <a:xfrm>
            <a:off x="5940152" y="1556792"/>
            <a:ext cx="3024336" cy="1800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41951" y="2041393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Nic mi není. Jsem v pohodě.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5613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Optimální </a:t>
            </a:r>
            <a:r>
              <a:rPr lang="cs-CZ" sz="4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komunikace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sz="2100" b="1" dirty="0"/>
          </a:p>
          <a:p>
            <a:pPr algn="ctr">
              <a:buFont typeface="Wingdings" pitchFamily="2" charset="2"/>
              <a:buNone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jasná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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otevřená   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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 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dostatečná</a:t>
            </a:r>
          </a:p>
          <a:p>
            <a:pPr>
              <a:buFont typeface="Wingdings" pitchFamily="2" charset="2"/>
              <a:buNone/>
            </a:pPr>
            <a:endParaRPr lang="cs-CZ" sz="2100" b="1" dirty="0"/>
          </a:p>
          <a:p>
            <a:pPr algn="ctr">
              <a:buFont typeface="Wingdings" pitchFamily="2" charset="2"/>
              <a:buNone/>
            </a:pP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None/>
            </a:pP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cs-CZ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cs-CZ" sz="2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kvalitu komunikace působí šumy a </a:t>
            </a:r>
            <a:r>
              <a:rPr lang="cs-CZ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</a:t>
            </a:r>
            <a:r>
              <a:rPr lang="cs-CZ" sz="2800" dirty="0" smtClean="0">
                <a:solidFill>
                  <a:srgbClr val="00B0F0"/>
                </a:solidFill>
              </a:rPr>
              <a:t>.</a:t>
            </a:r>
            <a:endParaRPr lang="cs-CZ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43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514</TotalTime>
  <Words>382</Words>
  <Application>Microsoft Office PowerPoint</Application>
  <PresentationFormat>Předvádění na obrazovce (4:3)</PresentationFormat>
  <Paragraphs>81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Došky</vt:lpstr>
      <vt:lpstr>Interpersonální  komunikace &amp; asertivita</vt:lpstr>
      <vt:lpstr>Úvod</vt:lpstr>
      <vt:lpstr>Zákony komunikace</vt:lpstr>
      <vt:lpstr>Cíle komunikace</vt:lpstr>
      <vt:lpstr>Komunikační proces</vt:lpstr>
      <vt:lpstr>Jak probíhá komunikace</vt:lpstr>
      <vt:lpstr>Verbální a neverbální složka</vt:lpstr>
      <vt:lpstr>Rozporuplná sdělení</vt:lpstr>
      <vt:lpstr>Optimální komunikace</vt:lpstr>
      <vt:lpstr>Jak zajistit efektivní komunikaci</vt:lpstr>
      <vt:lpstr>Jak zajistit efektivní komunikaci</vt:lpstr>
    </vt:vector>
  </TitlesOfParts>
  <Company>upol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 DOVEDNOSTI</dc:title>
  <dc:creator>verushka</dc:creator>
  <cp:lastModifiedBy>Adnan</cp:lastModifiedBy>
  <cp:revision>48</cp:revision>
  <cp:lastPrinted>2012-11-21T12:28:36Z</cp:lastPrinted>
  <dcterms:created xsi:type="dcterms:W3CDTF">2012-04-13T15:07:38Z</dcterms:created>
  <dcterms:modified xsi:type="dcterms:W3CDTF">2016-05-17T00:41:04Z</dcterms:modified>
</cp:coreProperties>
</file>