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57" r:id="rId4"/>
    <p:sldId id="281" r:id="rId5"/>
    <p:sldId id="259" r:id="rId6"/>
    <p:sldId id="260" r:id="rId7"/>
    <p:sldId id="261" r:id="rId8"/>
    <p:sldId id="262" r:id="rId9"/>
    <p:sldId id="263" r:id="rId10"/>
    <p:sldId id="264" r:id="rId11"/>
    <p:sldId id="282" r:id="rId12"/>
    <p:sldId id="266" r:id="rId13"/>
    <p:sldId id="268" r:id="rId14"/>
    <p:sldId id="283" r:id="rId15"/>
    <p:sldId id="269" r:id="rId16"/>
    <p:sldId id="270" r:id="rId17"/>
    <p:sldId id="271" r:id="rId18"/>
    <p:sldId id="272" r:id="rId19"/>
    <p:sldId id="273" r:id="rId20"/>
    <p:sldId id="285" r:id="rId21"/>
    <p:sldId id="278" r:id="rId22"/>
    <p:sldId id="279" r:id="rId23"/>
    <p:sldId id="280" r:id="rId24"/>
    <p:sldId id="274" r:id="rId25"/>
    <p:sldId id="275" r:id="rId26"/>
    <p:sldId id="276" r:id="rId27"/>
    <p:sldId id="284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860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56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142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345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77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37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82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896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98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141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999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477ED-12C6-44E8-BC70-011AEA284203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384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584175"/>
          </a:xfrm>
        </p:spPr>
        <p:txBody>
          <a:bodyPr/>
          <a:lstStyle/>
          <a:p>
            <a:r>
              <a:rPr lang="cs-CZ" dirty="0" smtClean="0"/>
              <a:t>Relaxační cvičení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2929880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dirty="0" smtClean="0"/>
              <a:t>Relaxační cvičení jako součást harmonizačních cvičení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dirty="0" smtClean="0"/>
              <a:t>Stres a jeho dlouhodobé důsledky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dirty="0" smtClean="0"/>
              <a:t>Indikace relaxačních cvičení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dirty="0" smtClean="0"/>
              <a:t>Relaxační techniky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542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4000" b="1" dirty="0"/>
              <a:t>Indikace relaxačních </a:t>
            </a:r>
            <a:r>
              <a:rPr lang="cs-CZ" sz="4000" b="1" dirty="0" smtClean="0"/>
              <a:t>technik:</a:t>
            </a:r>
          </a:p>
          <a:p>
            <a:endParaRPr lang="cs-CZ" dirty="0" smtClean="0"/>
          </a:p>
          <a:p>
            <a:r>
              <a:rPr lang="cs-CZ" b="1" i="1" dirty="0" smtClean="0"/>
              <a:t>Kompenzační cvičení </a:t>
            </a:r>
            <a:r>
              <a:rPr lang="cs-CZ" dirty="0" smtClean="0"/>
              <a:t>ve sportu!!</a:t>
            </a:r>
          </a:p>
          <a:p>
            <a:r>
              <a:rPr lang="cs-CZ" dirty="0" smtClean="0"/>
              <a:t>Sport, vzdělávací proces – zlepšuje se schopnost </a:t>
            </a:r>
            <a:r>
              <a:rPr lang="cs-CZ" b="1" i="1" dirty="0" smtClean="0"/>
              <a:t>koncentrace pozornosti</a:t>
            </a:r>
            <a:r>
              <a:rPr lang="cs-CZ" dirty="0" smtClean="0"/>
              <a:t>.</a:t>
            </a:r>
          </a:p>
          <a:p>
            <a:r>
              <a:rPr lang="cs-CZ" b="1" i="1" dirty="0" smtClean="0"/>
              <a:t>Zdravotní potíže vyvolané stresem </a:t>
            </a:r>
            <a:r>
              <a:rPr lang="cs-CZ" dirty="0" smtClean="0"/>
              <a:t>(pracovní vypětí, osobní vztahy,  rodinné aj...) – dlouhotrvající chronické potíže a bolesti pohybového aparátu – bolesti zad, zvýšené svalové napětí, bolesti hlavy,).</a:t>
            </a:r>
          </a:p>
          <a:p>
            <a:r>
              <a:rPr lang="cs-CZ" b="1" i="1" dirty="0" smtClean="0"/>
              <a:t>Poruchy spánku</a:t>
            </a:r>
            <a:r>
              <a:rPr lang="cs-CZ" dirty="0" smtClean="0"/>
              <a:t>, úzkostné stavy, 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1006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Podmínky pro relaxaci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Vyloučit všechny smyslové vzruchy (sluchové i optické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Zajistit vhodnou teplotu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Vhodná podložka – příjemná, pevná, tepelná izolace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Zaujmout vhodnou polohu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Vhodné oblečení (volné, teplé, případně deka)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Vyloučit z mysli problémy, starosti vyvolávající pocity napětí, soustředit svoji pozornost na klidné plynutí dechu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Vhodně modulovat hlas cvičitele, případně využít relaxační hudbu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470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Příklady  relaxačních technik: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Jacobsonova</a:t>
            </a:r>
            <a:r>
              <a:rPr lang="cs-CZ" b="1" dirty="0"/>
              <a:t> progresivní relaxace </a:t>
            </a:r>
            <a:endParaRPr lang="cs-CZ" dirty="0"/>
          </a:p>
          <a:p>
            <a:r>
              <a:rPr lang="cs-CZ" b="1" dirty="0"/>
              <a:t>Autogenní trénink</a:t>
            </a:r>
            <a:endParaRPr lang="cs-CZ" dirty="0"/>
          </a:p>
          <a:p>
            <a:r>
              <a:rPr lang="cs-CZ" b="1" dirty="0"/>
              <a:t>Jógová relaxace</a:t>
            </a:r>
            <a:endParaRPr lang="cs-CZ" dirty="0"/>
          </a:p>
          <a:p>
            <a:r>
              <a:rPr lang="cs-CZ" b="1" dirty="0"/>
              <a:t>Relaxace na signál (</a:t>
            </a:r>
            <a:r>
              <a:rPr lang="en-US" b="1" dirty="0"/>
              <a:t>cue controlled relaxation</a:t>
            </a:r>
            <a:r>
              <a:rPr lang="cs-CZ" b="1" dirty="0"/>
              <a:t>)</a:t>
            </a:r>
            <a:endParaRPr lang="cs-CZ" dirty="0"/>
          </a:p>
          <a:p>
            <a:r>
              <a:rPr lang="cs-CZ" b="1" dirty="0" smtClean="0"/>
              <a:t>Diferencovaná </a:t>
            </a:r>
            <a:r>
              <a:rPr lang="cs-CZ" b="1" dirty="0"/>
              <a:t>(částečná) relaxace</a:t>
            </a:r>
            <a:endParaRPr lang="cs-CZ" dirty="0"/>
          </a:p>
          <a:p>
            <a:r>
              <a:rPr lang="cs-CZ" b="1" dirty="0"/>
              <a:t>Aplikovaná </a:t>
            </a:r>
            <a:r>
              <a:rPr lang="cs-CZ" b="1" dirty="0" smtClean="0"/>
              <a:t>relaxace</a:t>
            </a:r>
          </a:p>
          <a:p>
            <a:r>
              <a:rPr lang="cs-CZ" b="1" dirty="0" smtClean="0"/>
              <a:t>Vizualizace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8943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Jacobsonova</a:t>
            </a:r>
            <a:r>
              <a:rPr lang="cs-CZ" b="1" dirty="0" smtClean="0"/>
              <a:t> </a:t>
            </a:r>
            <a:r>
              <a:rPr lang="cs-CZ" b="1" dirty="0"/>
              <a:t>progresivní relaxace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Edmond Jacobson </a:t>
            </a:r>
            <a:r>
              <a:rPr lang="cs-CZ" dirty="0" smtClean="0"/>
              <a:t>(1888 – 1983)</a:t>
            </a:r>
          </a:p>
          <a:p>
            <a:r>
              <a:rPr lang="cs-CZ" dirty="0" smtClean="0"/>
              <a:t>Principem spočívá v uvědomění si  </a:t>
            </a:r>
            <a:r>
              <a:rPr lang="cs-CZ" dirty="0"/>
              <a:t>rozdílu mezi napětím a uvolněním jednotlivých svalových </a:t>
            </a:r>
            <a:r>
              <a:rPr lang="cs-CZ" dirty="0" smtClean="0"/>
              <a:t>skupin, poté celého těla.</a:t>
            </a:r>
            <a:endParaRPr lang="cs-CZ" dirty="0"/>
          </a:p>
          <a:p>
            <a:r>
              <a:rPr lang="cs-CZ" dirty="0" err="1" smtClean="0"/>
              <a:t>Autoterapie</a:t>
            </a:r>
            <a:r>
              <a:rPr lang="cs-CZ" dirty="0" smtClean="0"/>
              <a:t> zvýšeného svalového napětí.</a:t>
            </a:r>
          </a:p>
          <a:p>
            <a:r>
              <a:rPr lang="cs-CZ" dirty="0" smtClean="0"/>
              <a:t>Přispívá k psychickému uvolnění.</a:t>
            </a:r>
          </a:p>
          <a:p>
            <a:r>
              <a:rPr lang="cs-CZ" dirty="0" smtClean="0"/>
              <a:t>Hlavním působícím faktorem je aktivita (oproti  autogennímu tréninku).</a:t>
            </a:r>
          </a:p>
          <a:p>
            <a:r>
              <a:rPr lang="cs-CZ" dirty="0" smtClean="0"/>
              <a:t>Nízká obtížnost, rychlejší relaxační efekt.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352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Progresivní relaxace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3 fáze nácviku:</a:t>
            </a:r>
          </a:p>
          <a:p>
            <a:pPr marL="514350" indent="-514350">
              <a:buAutoNum type="arabicPeriod"/>
            </a:pPr>
            <a:r>
              <a:rPr lang="cs-CZ" dirty="0" smtClean="0"/>
              <a:t>Kontrakce – postupně všechny svalové skupiny v pořadí od končetin ke středu těla, od ramene ke krku, svalstvo obličeje, oči a mluvidla</a:t>
            </a:r>
          </a:p>
          <a:p>
            <a:pPr marL="514350" indent="-514350">
              <a:buAutoNum type="arabicPeriod"/>
            </a:pPr>
            <a:r>
              <a:rPr lang="cs-CZ" dirty="0" smtClean="0"/>
              <a:t>Relaxace – ve stejném pořadí – ihned po kontrakci</a:t>
            </a:r>
          </a:p>
          <a:p>
            <a:pPr marL="514350" indent="-514350">
              <a:buAutoNum type="arabicPeriod"/>
            </a:pPr>
            <a:r>
              <a:rPr lang="cs-CZ" dirty="0" smtClean="0"/>
              <a:t>Uvědomování – vnímání změn mezi napětím a uvolněním při zdůrazňování příjemného pocitu relaxace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545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Autogenní </a:t>
            </a:r>
            <a:r>
              <a:rPr lang="cs-CZ" b="1" dirty="0"/>
              <a:t>trénink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Autorem je německý </a:t>
            </a:r>
            <a:r>
              <a:rPr lang="cs-CZ" dirty="0"/>
              <a:t>lékař Johann Heinrich </a:t>
            </a:r>
            <a:r>
              <a:rPr lang="cs-CZ" dirty="0" err="1"/>
              <a:t>Schultz</a:t>
            </a:r>
            <a:r>
              <a:rPr lang="cs-CZ" dirty="0"/>
              <a:t> (1884 – </a:t>
            </a:r>
            <a:r>
              <a:rPr lang="cs-CZ" dirty="0" smtClean="0"/>
              <a:t>1970).</a:t>
            </a:r>
          </a:p>
          <a:p>
            <a:r>
              <a:rPr lang="cs-CZ" dirty="0" smtClean="0"/>
              <a:t>Relaxační tréninková psychoterapeutická metoda, patří do metod relaxačně koncentračních – soustředivé </a:t>
            </a:r>
            <a:r>
              <a:rPr lang="cs-CZ" dirty="0" smtClean="0"/>
              <a:t>sebe uvolňování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Schultz</a:t>
            </a:r>
            <a:r>
              <a:rPr lang="cs-CZ" dirty="0" smtClean="0"/>
              <a:t> </a:t>
            </a:r>
            <a:r>
              <a:rPr lang="cs-CZ" dirty="0"/>
              <a:t>používal při léčbě válečných veteránů </a:t>
            </a:r>
            <a:r>
              <a:rPr lang="cs-CZ" dirty="0" smtClean="0"/>
              <a:t>hypnózu, jeho pacienti </a:t>
            </a:r>
            <a:r>
              <a:rPr lang="cs-CZ" dirty="0"/>
              <a:t>často uváděli zlepšení, </a:t>
            </a:r>
            <a:r>
              <a:rPr lang="cs-CZ" dirty="0" smtClean="0"/>
              <a:t>i když nebyla použita </a:t>
            </a:r>
            <a:r>
              <a:rPr lang="cs-CZ" dirty="0"/>
              <a:t>hypnotické sugesce. </a:t>
            </a:r>
            <a:endParaRPr lang="cs-CZ" dirty="0" smtClean="0"/>
          </a:p>
          <a:p>
            <a:r>
              <a:rPr lang="cs-CZ" dirty="0" smtClean="0"/>
              <a:t>Podstatný byl </a:t>
            </a:r>
            <a:r>
              <a:rPr lang="cs-CZ" dirty="0"/>
              <a:t>stav uvolnění navozený hypnózou. </a:t>
            </a:r>
            <a:r>
              <a:rPr lang="cs-CZ" dirty="0" smtClean="0"/>
              <a:t>Pacienti </a:t>
            </a:r>
            <a:r>
              <a:rPr lang="cs-CZ" dirty="0"/>
              <a:t>často uváděli při uvolnění pocity příjemné tíže a tepla. </a:t>
            </a:r>
            <a:endParaRPr lang="cs-CZ" dirty="0" smtClean="0"/>
          </a:p>
          <a:p>
            <a:r>
              <a:rPr lang="cs-CZ" dirty="0" smtClean="0"/>
              <a:t>Pocit vyvolávání </a:t>
            </a:r>
            <a:r>
              <a:rPr lang="cs-CZ" dirty="0"/>
              <a:t>tíhy v různých částech těla se pak stalo jedním z východisek autogenního tréninku.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216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r>
              <a:rPr lang="cs-CZ" dirty="0"/>
              <a:t>Klasické </a:t>
            </a:r>
            <a:r>
              <a:rPr lang="cs-CZ" dirty="0" err="1"/>
              <a:t>Schultzovo</a:t>
            </a:r>
            <a:r>
              <a:rPr lang="cs-CZ" dirty="0"/>
              <a:t> schéma předpokládá trojí krátké praktikování (asi pět minut) každý den po dobu tří měsíců. Výuka další formule se zařazuje až po té, co byla zvládnutá formule </a:t>
            </a:r>
            <a:r>
              <a:rPr lang="cs-CZ" dirty="0" smtClean="0"/>
              <a:t>předchozí.</a:t>
            </a:r>
          </a:p>
          <a:p>
            <a:r>
              <a:rPr lang="cs-CZ" dirty="0" smtClean="0"/>
              <a:t>Nutná je trpělivost v praktikování a dostatek času. </a:t>
            </a:r>
          </a:p>
          <a:p>
            <a:r>
              <a:rPr lang="cs-CZ" dirty="0" smtClean="0"/>
              <a:t>Zpočátku je vhodné tuto relaxaci provádět pod vedením terapeuta.</a:t>
            </a:r>
          </a:p>
          <a:p>
            <a:r>
              <a:rPr lang="cs-CZ" dirty="0" smtClean="0"/>
              <a:t>Lze je provádět individuálně, kdy je výhodnou větší individualizace postupu, nebo častěji kolektivně, kdy působí skupinová sugestivní atmosféra.</a:t>
            </a:r>
          </a:p>
        </p:txBody>
      </p:sp>
    </p:spTree>
    <p:extLst>
      <p:ext uri="{BB962C8B-B14F-4D97-AF65-F5344CB8AC3E}">
        <p14:creationId xmlns:p14="http://schemas.microsoft.com/office/powerpoint/2010/main" val="2536114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3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Usnadňuje regulaci svalového i psychického napětí. </a:t>
            </a:r>
          </a:p>
          <a:p>
            <a:r>
              <a:rPr lang="cs-CZ" dirty="0" smtClean="0"/>
              <a:t>Jeho průběh je individuálně různý, mluvíme o individuálních variacích. Pod vedením terapeuta si pacienti vkládají do autogenního tréninku osobní formule, „hesla“, „předsevzetí“, zaměřené na zvládání potíží a problémů, </a:t>
            </a:r>
            <a:r>
              <a:rPr lang="cs-CZ" dirty="0" err="1" smtClean="0"/>
              <a:t>např.„budu</a:t>
            </a:r>
            <a:r>
              <a:rPr lang="cs-CZ" dirty="0" smtClean="0"/>
              <a:t> klidnější a výkonnější“, „cigarety jsou mi lhostejné“ – autosugesce.</a:t>
            </a:r>
          </a:p>
          <a:p>
            <a:r>
              <a:rPr lang="cs-CZ" b="1" dirty="0" smtClean="0"/>
              <a:t>Formule musí být pozitivní</a:t>
            </a:r>
            <a:r>
              <a:rPr lang="cs-CZ" dirty="0" smtClean="0"/>
              <a:t>, povzbuzující, ne negativní a potlačující. Vzhledem k tomu, že mozek má tendence vypouštět předponu "ne", je potřeba používat vhodné formulace.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3834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cs-CZ" dirty="0" smtClean="0"/>
              <a:t>Autogenní trénink se používá v </a:t>
            </a:r>
            <a:r>
              <a:rPr lang="cs-CZ" b="1" i="1" dirty="0" smtClean="0"/>
              <a:t>léčbě neurotických poruch, toxikomanie, psychosomatických onemocnění, v léčbě závislostí</a:t>
            </a:r>
            <a:r>
              <a:rPr lang="cs-CZ" dirty="0" smtClean="0"/>
              <a:t>. Jde o techniku pomocnou, i když významnou a v praxi velmi užitečnou.</a:t>
            </a:r>
          </a:p>
          <a:p>
            <a:r>
              <a:rPr lang="cs-CZ" dirty="0" smtClean="0"/>
              <a:t>AT se využívá i </a:t>
            </a:r>
            <a:r>
              <a:rPr lang="cs-CZ" b="1" i="1" dirty="0" smtClean="0"/>
              <a:t>ve výkonnostním sportu </a:t>
            </a:r>
            <a:r>
              <a:rPr lang="cs-CZ" dirty="0" smtClean="0"/>
              <a:t>– schopnost koncentrace i v přítomnosti rušivých prvků (např. při soutěžích).</a:t>
            </a:r>
          </a:p>
          <a:p>
            <a:r>
              <a:rPr lang="cs-CZ" dirty="0" smtClean="0"/>
              <a:t>Provádí se </a:t>
            </a:r>
            <a:r>
              <a:rPr lang="cs-CZ" b="1" i="1" dirty="0"/>
              <a:t>2</a:t>
            </a:r>
            <a:r>
              <a:rPr lang="cs-CZ" b="1" i="1" dirty="0" smtClean="0"/>
              <a:t>x denně minimálně po dobu 3 měsíců. </a:t>
            </a:r>
            <a:r>
              <a:rPr lang="cs-CZ" dirty="0" smtClean="0"/>
              <a:t>Délka jednoho cvičení je cca 3 min</a:t>
            </a:r>
            <a:r>
              <a:rPr lang="cs-CZ" b="1" i="1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834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Základní varianta autogenního tréninku spočívá v navození  pocitů: - jsem klidný, uvolněný, je mi dobře ….</a:t>
            </a:r>
          </a:p>
          <a:p>
            <a:endParaRPr lang="cs-CZ" dirty="0" smtClean="0">
              <a:effectLst/>
            </a:endParaRPr>
          </a:p>
          <a:p>
            <a:r>
              <a:rPr lang="cs-CZ" b="1" dirty="0"/>
              <a:t>T</a:t>
            </a:r>
            <a:r>
              <a:rPr lang="cs-CZ" b="1" dirty="0" smtClean="0">
                <a:effectLst/>
              </a:rPr>
              <a:t>íhy</a:t>
            </a:r>
            <a:r>
              <a:rPr lang="cs-CZ" dirty="0" smtClean="0">
                <a:effectLst/>
              </a:rPr>
              <a:t> končetin a trupu,</a:t>
            </a:r>
          </a:p>
          <a:p>
            <a:r>
              <a:rPr lang="cs-CZ" b="1" dirty="0" smtClean="0">
                <a:effectLst/>
              </a:rPr>
              <a:t>Tepla</a:t>
            </a:r>
            <a:r>
              <a:rPr lang="cs-CZ" dirty="0" smtClean="0">
                <a:effectLst/>
              </a:rPr>
              <a:t> (ve stejném pořadí)</a:t>
            </a:r>
          </a:p>
          <a:p>
            <a:r>
              <a:rPr lang="cs-CZ" b="1" dirty="0" smtClean="0"/>
              <a:t>K</a:t>
            </a:r>
            <a:r>
              <a:rPr lang="cs-CZ" b="1" dirty="0" smtClean="0">
                <a:effectLst/>
              </a:rPr>
              <a:t>lidného, pravidelného dechu</a:t>
            </a:r>
            <a:r>
              <a:rPr lang="cs-CZ" dirty="0" smtClean="0">
                <a:effectLst/>
              </a:rPr>
              <a:t>,</a:t>
            </a:r>
          </a:p>
          <a:p>
            <a:r>
              <a:rPr lang="cs-CZ" dirty="0"/>
              <a:t>P</a:t>
            </a:r>
            <a:r>
              <a:rPr lang="cs-CZ" dirty="0" smtClean="0">
                <a:effectLst/>
              </a:rPr>
              <a:t>ravidelné srdeční činnosti,</a:t>
            </a:r>
          </a:p>
          <a:p>
            <a:r>
              <a:rPr lang="cs-CZ" dirty="0" smtClean="0"/>
              <a:t>Pocit tepla uvnitř těla (solární plexus)</a:t>
            </a:r>
            <a:endParaRPr lang="cs-CZ" dirty="0" smtClean="0">
              <a:effectLst/>
            </a:endParaRPr>
          </a:p>
          <a:p>
            <a:r>
              <a:rPr lang="cs-CZ" dirty="0" smtClean="0"/>
              <a:t>Pocit ch</a:t>
            </a:r>
            <a:r>
              <a:rPr lang="cs-CZ" dirty="0" smtClean="0">
                <a:effectLst/>
              </a:rPr>
              <a:t>ladného čela (příjemného pocitu) – osvěžuje mysl</a:t>
            </a:r>
          </a:p>
          <a:p>
            <a:pPr marL="0" indent="0">
              <a:buNone/>
            </a:pPr>
            <a:r>
              <a:rPr lang="cs-CZ" dirty="0" smtClean="0"/>
              <a:t>Polohy: v leže, uvolněný sed na židli, leh na boku…</a:t>
            </a:r>
          </a:p>
          <a:p>
            <a:pPr marL="0" indent="0">
              <a:buNone/>
            </a:pPr>
            <a:r>
              <a:rPr lang="cs-CZ" dirty="0" smtClean="0"/>
              <a:t>Zakončit krátkým setrváním v relaxované poloze, poté lehce aktivovat – protáhnout se, prohloubit dech,…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888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cs-CZ" dirty="0" err="1" smtClean="0"/>
              <a:t>Paramans</a:t>
            </a:r>
            <a:r>
              <a:rPr lang="cs-CZ" dirty="0" smtClean="0"/>
              <a:t> svámí </a:t>
            </a:r>
            <a:r>
              <a:rPr lang="cs-CZ" dirty="0" err="1" smtClean="0"/>
              <a:t>Mahéšvaránanda</a:t>
            </a:r>
            <a:r>
              <a:rPr lang="cs-CZ" dirty="0"/>
              <a:t> </a:t>
            </a:r>
            <a:r>
              <a:rPr lang="cs-CZ" dirty="0" smtClean="0"/>
              <a:t>(2000). </a:t>
            </a:r>
            <a:r>
              <a:rPr lang="cs-CZ" i="1" dirty="0" smtClean="0"/>
              <a:t>Jóga v denním životě.  </a:t>
            </a:r>
            <a:r>
              <a:rPr lang="cs-CZ" dirty="0" smtClean="0"/>
              <a:t>Vídeň:</a:t>
            </a:r>
            <a:r>
              <a:rPr lang="cs-CZ" i="1" dirty="0" smtClean="0"/>
              <a:t> </a:t>
            </a:r>
            <a:r>
              <a:rPr lang="cs-CZ" dirty="0" smtClean="0"/>
              <a:t>Ibera </a:t>
            </a:r>
            <a:r>
              <a:rPr lang="cs-CZ" dirty="0" err="1" smtClean="0"/>
              <a:t>Verlag</a:t>
            </a:r>
            <a:r>
              <a:rPr lang="cs-CZ" dirty="0" smtClean="0"/>
              <a:t>.</a:t>
            </a:r>
          </a:p>
          <a:p>
            <a:r>
              <a:rPr lang="cs-CZ" err="1" smtClean="0"/>
              <a:t>Hájek</a:t>
            </a:r>
            <a:r>
              <a:rPr lang="cs-CZ" smtClean="0"/>
              <a:t>, J</a:t>
            </a:r>
            <a:r>
              <a:rPr lang="cs-CZ" dirty="0" smtClean="0"/>
              <a:t>. a kol.(2000). </a:t>
            </a:r>
            <a:r>
              <a:rPr lang="cs-CZ" i="1" dirty="0" smtClean="0"/>
              <a:t>Jóga</a:t>
            </a:r>
            <a:r>
              <a:rPr lang="cs-CZ" dirty="0" smtClean="0"/>
              <a:t>. Speciální učební text. Praha: ČASPV.</a:t>
            </a:r>
          </a:p>
          <a:p>
            <a:r>
              <a:rPr lang="cs-CZ" dirty="0" smtClean="0"/>
              <a:t>Krejčí, M. (2003). </a:t>
            </a:r>
            <a:r>
              <a:rPr lang="cs-CZ" i="1" dirty="0" smtClean="0"/>
              <a:t>Setkání s jógou</a:t>
            </a:r>
            <a:r>
              <a:rPr lang="cs-CZ" dirty="0" smtClean="0"/>
              <a:t>. České Budějovice: EM Grafika s.r.o.</a:t>
            </a:r>
          </a:p>
          <a:p>
            <a:r>
              <a:rPr lang="cs-CZ" dirty="0" err="1" smtClean="0"/>
              <a:t>Vojáček,K</a:t>
            </a:r>
            <a:r>
              <a:rPr lang="cs-CZ" dirty="0" smtClean="0"/>
              <a:t>. (1988). </a:t>
            </a:r>
            <a:r>
              <a:rPr lang="cs-CZ" i="1" dirty="0" smtClean="0"/>
              <a:t>Autogenní trénink</a:t>
            </a:r>
            <a:r>
              <a:rPr lang="cs-CZ" dirty="0" smtClean="0"/>
              <a:t>. </a:t>
            </a:r>
            <a:r>
              <a:rPr lang="cs-CZ" dirty="0" err="1" smtClean="0"/>
              <a:t>Praha:Avicenum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56278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AT: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Schultz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Konečným cíle AT je to „</a:t>
            </a:r>
            <a:r>
              <a:rPr lang="cs-CZ" b="1" i="1" dirty="0" smtClean="0"/>
              <a:t>aby se člověk přesně předepsanými cvičeními stále více vnitřně uvolňoval a ponořoval do sebe a aby dosáhl z nitra vycházející přestavby celého organismu, která umožňuje posílit to, co je zdravé a zmírnit nebo odstranit to, co je nezdravé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r>
              <a:rPr lang="cs-CZ" dirty="0" smtClean="0"/>
              <a:t>Využití: rychlé tělesné i duševní osvěžení (bleskový odpočinek), rychlejší usínání, napomáhá vydatnému spánku a okamžitému probuzení v určitý čas v plné svěžesti.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71962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900" b="1" dirty="0" smtClean="0"/>
              <a:t>Jógová </a:t>
            </a:r>
            <a:r>
              <a:rPr lang="cs-CZ" sz="4900" b="1" dirty="0"/>
              <a:t>relaxace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r>
              <a:rPr lang="cs-CZ" dirty="0" smtClean="0"/>
              <a:t>V pozici </a:t>
            </a:r>
            <a:r>
              <a:rPr lang="cs-CZ" dirty="0" err="1" smtClean="0"/>
              <a:t>šávásany</a:t>
            </a:r>
            <a:r>
              <a:rPr lang="cs-CZ" dirty="0"/>
              <a:t> </a:t>
            </a:r>
            <a:r>
              <a:rPr lang="cs-CZ" dirty="0" smtClean="0"/>
              <a:t>nebo jiné kde se cítíme klidně, pohodlně.</a:t>
            </a:r>
          </a:p>
          <a:p>
            <a:r>
              <a:rPr lang="cs-CZ" dirty="0" smtClean="0"/>
              <a:t>10 – 30 minut, pokročilí i déle.</a:t>
            </a:r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Uvědomování </a:t>
            </a:r>
            <a:r>
              <a:rPr lang="cs-CZ" dirty="0"/>
              <a:t>si části těla a jejich </a:t>
            </a:r>
            <a:r>
              <a:rPr lang="cs-CZ" dirty="0" smtClean="0"/>
              <a:t>uvolňování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dirty="0" smtClean="0"/>
              <a:t>Vnímání </a:t>
            </a:r>
            <a:r>
              <a:rPr lang="cs-CZ" dirty="0"/>
              <a:t>dechu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dirty="0" smtClean="0"/>
              <a:t>Relaxační představy – vizualizace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dirty="0" smtClean="0"/>
              <a:t>Předsevzetí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dirty="0"/>
              <a:t>Pozvolný </a:t>
            </a:r>
            <a:r>
              <a:rPr lang="cs-CZ" dirty="0" smtClean="0"/>
              <a:t>závěr relaxace  </a:t>
            </a:r>
            <a:endParaRPr lang="cs-CZ" dirty="0"/>
          </a:p>
          <a:p>
            <a:pPr marL="514350" indent="-514350">
              <a:buFont typeface="Arial" pitchFamily="34" charset="0"/>
              <a:buAutoNum type="arabicPeriod"/>
            </a:pPr>
            <a:endParaRPr lang="cs-CZ" dirty="0"/>
          </a:p>
          <a:p>
            <a:pPr marL="514350" indent="-514350">
              <a:buFont typeface="Arial" pitchFamily="34" charset="0"/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7153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Vizualizace:</a:t>
            </a:r>
          </a:p>
          <a:p>
            <a:r>
              <a:rPr lang="cs-CZ" dirty="0" smtClean="0"/>
              <a:t>Pozornost </a:t>
            </a:r>
            <a:r>
              <a:rPr lang="cs-CZ" dirty="0"/>
              <a:t>za čelo a zavřená </a:t>
            </a:r>
            <a:r>
              <a:rPr lang="cs-CZ" dirty="0" smtClean="0"/>
              <a:t>víčka - v </a:t>
            </a:r>
            <a:r>
              <a:rPr lang="cs-CZ" dirty="0"/>
              <a:t>tomto prostoru, podobně jako na promítacím plátně, nechte vystupovat </a:t>
            </a:r>
            <a:r>
              <a:rPr lang="cs-CZ" dirty="0" smtClean="0"/>
              <a:t>různé obrazy: moře, les, potok, chrám …</a:t>
            </a:r>
          </a:p>
          <a:p>
            <a:r>
              <a:rPr lang="cs-CZ" dirty="0" smtClean="0"/>
              <a:t>Představa sami sebe na příjemném, klidném místě – vizualizace navazujících obrazů za sebou.</a:t>
            </a:r>
          </a:p>
          <a:p>
            <a:r>
              <a:rPr lang="cs-CZ" dirty="0" smtClean="0"/>
              <a:t>Vizualizace barev, vůní, teploty místa, uvědomění si vdechované energie aj.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274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Předsevzetí:</a:t>
            </a:r>
          </a:p>
          <a:p>
            <a:r>
              <a:rPr lang="cs-CZ" dirty="0" smtClean="0"/>
              <a:t>Vložení kladného předsevzetí (</a:t>
            </a:r>
            <a:r>
              <a:rPr lang="cs-CZ" dirty="0" err="1" smtClean="0"/>
              <a:t>sankalpa</a:t>
            </a:r>
            <a:r>
              <a:rPr lang="cs-CZ" dirty="0" smtClean="0"/>
              <a:t>), nebo rozhodnutí do podvědomí.  </a:t>
            </a:r>
          </a:p>
          <a:p>
            <a:r>
              <a:rPr lang="cs-CZ" dirty="0" smtClean="0"/>
              <a:t>Např. „Jsem klidný/á“.</a:t>
            </a:r>
          </a:p>
          <a:p>
            <a:pPr marL="0" indent="0" hangingPunct="0">
              <a:buNone/>
            </a:pPr>
            <a:r>
              <a:rPr lang="cs-CZ" dirty="0" smtClean="0"/>
              <a:t>		</a:t>
            </a:r>
            <a:r>
              <a:rPr lang="cs-CZ" b="1" dirty="0" smtClean="0"/>
              <a:t>Pozvolný závěr jógové relaxace: </a:t>
            </a:r>
            <a:endParaRPr lang="cs-CZ" b="1" dirty="0"/>
          </a:p>
          <a:p>
            <a:pPr lvl="0" hangingPunct="0"/>
            <a:r>
              <a:rPr lang="cs-CZ" dirty="0" smtClean="0"/>
              <a:t>Uvědomění </a:t>
            </a:r>
            <a:r>
              <a:rPr lang="cs-CZ" dirty="0"/>
              <a:t>si znovu </a:t>
            </a:r>
            <a:r>
              <a:rPr lang="cs-CZ" dirty="0" smtClean="0"/>
              <a:t>svého dechu. </a:t>
            </a:r>
          </a:p>
          <a:p>
            <a:pPr lvl="0" hangingPunct="0"/>
            <a:r>
              <a:rPr lang="cs-CZ" dirty="0" smtClean="0"/>
              <a:t>Uvědomění </a:t>
            </a:r>
            <a:r>
              <a:rPr lang="cs-CZ" dirty="0"/>
              <a:t>si </a:t>
            </a:r>
            <a:r>
              <a:rPr lang="cs-CZ" dirty="0" smtClean="0"/>
              <a:t> těla, </a:t>
            </a:r>
            <a:r>
              <a:rPr lang="cs-CZ" dirty="0"/>
              <a:t>kde se dotýká </a:t>
            </a:r>
            <a:r>
              <a:rPr lang="cs-CZ" dirty="0" smtClean="0"/>
              <a:t>podložky a je zcela uvolněné, bez bolesti a napětí.</a:t>
            </a:r>
            <a:endParaRPr lang="cs-CZ" dirty="0"/>
          </a:p>
          <a:p>
            <a:pPr lvl="0" hangingPunct="0"/>
            <a:r>
              <a:rPr lang="cs-CZ" dirty="0" smtClean="0"/>
              <a:t>Uvědomění si prostoru kolem, stále </a:t>
            </a:r>
            <a:r>
              <a:rPr lang="cs-CZ" dirty="0"/>
              <a:t>ještě se zavřenýma </a:t>
            </a:r>
            <a:r>
              <a:rPr lang="cs-CZ" dirty="0" smtClean="0"/>
              <a:t>očima</a:t>
            </a:r>
            <a:r>
              <a:rPr lang="cs-CZ" dirty="0"/>
              <a:t>.</a:t>
            </a:r>
            <a:r>
              <a:rPr lang="cs-CZ" dirty="0" smtClean="0"/>
              <a:t> </a:t>
            </a:r>
            <a:endParaRPr lang="cs-CZ" dirty="0"/>
          </a:p>
          <a:p>
            <a:pPr lvl="0" hangingPunct="0"/>
            <a:r>
              <a:rPr lang="cs-CZ" dirty="0" smtClean="0"/>
              <a:t>Pomalý pohyb </a:t>
            </a:r>
            <a:r>
              <a:rPr lang="cs-CZ" dirty="0"/>
              <a:t>prsty u nohou, </a:t>
            </a:r>
            <a:r>
              <a:rPr lang="cs-CZ" dirty="0" smtClean="0"/>
              <a:t>u </a:t>
            </a:r>
            <a:r>
              <a:rPr lang="cs-CZ" dirty="0"/>
              <a:t>rukou, </a:t>
            </a:r>
            <a:r>
              <a:rPr lang="cs-CZ" dirty="0" smtClean="0"/>
              <a:t>protažení se, otevření očí. </a:t>
            </a:r>
            <a:r>
              <a:rPr lang="cs-CZ" dirty="0"/>
              <a:t>Jógová relaxace končí.</a:t>
            </a:r>
          </a:p>
          <a:p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140165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Relaxace </a:t>
            </a:r>
            <a:r>
              <a:rPr lang="cs-CZ" b="1" dirty="0"/>
              <a:t>na signál (</a:t>
            </a:r>
            <a:r>
              <a:rPr lang="en-US" b="1" dirty="0"/>
              <a:t>cue controlled relaxation</a:t>
            </a:r>
            <a:r>
              <a:rPr lang="cs-CZ" b="1" dirty="0"/>
              <a:t>)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Spočívá ve zvyku </a:t>
            </a:r>
            <a:r>
              <a:rPr lang="cs-CZ" dirty="0"/>
              <a:t>cvičit relaxaci nebo jógu pravidelně v určitou denní dobu a na určitém místě. </a:t>
            </a:r>
            <a:endParaRPr lang="cs-CZ" dirty="0" smtClean="0"/>
          </a:p>
          <a:p>
            <a:r>
              <a:rPr lang="cs-CZ" dirty="0" smtClean="0"/>
              <a:t>Už </a:t>
            </a:r>
            <a:r>
              <a:rPr lang="cs-CZ" dirty="0"/>
              <a:t>to, že se </a:t>
            </a:r>
            <a:r>
              <a:rPr lang="cs-CZ" dirty="0" smtClean="0"/>
              <a:t>ocitáme </a:t>
            </a:r>
            <a:r>
              <a:rPr lang="cs-CZ" dirty="0"/>
              <a:t>na místě, kde </a:t>
            </a:r>
            <a:r>
              <a:rPr lang="cs-CZ" dirty="0" smtClean="0"/>
              <a:t>jsme zvyklí </a:t>
            </a:r>
            <a:r>
              <a:rPr lang="cs-CZ" dirty="0"/>
              <a:t>praktikovat </a:t>
            </a:r>
            <a:r>
              <a:rPr lang="cs-CZ" dirty="0" smtClean="0"/>
              <a:t>relaxaci v</a:t>
            </a:r>
            <a:r>
              <a:rPr lang="cs-CZ" dirty="0"/>
              <a:t> obvyklém čase, </a:t>
            </a:r>
            <a:r>
              <a:rPr lang="cs-CZ" dirty="0" smtClean="0"/>
              <a:t>nás má </a:t>
            </a:r>
            <a:r>
              <a:rPr lang="cs-CZ" dirty="0"/>
              <a:t>automaticky </a:t>
            </a:r>
            <a:r>
              <a:rPr lang="cs-CZ" dirty="0" smtClean="0"/>
              <a:t>vést </a:t>
            </a:r>
            <a:r>
              <a:rPr lang="cs-CZ" dirty="0"/>
              <a:t>k uvolnění. </a:t>
            </a:r>
            <a:endParaRPr lang="cs-CZ" dirty="0" smtClean="0"/>
          </a:p>
          <a:p>
            <a:r>
              <a:rPr lang="cs-CZ" dirty="0" smtClean="0"/>
              <a:t>Signálem </a:t>
            </a:r>
            <a:r>
              <a:rPr lang="cs-CZ" dirty="0"/>
              <a:t>k relaxaci může být i určité gesto rukou nebo určitý v ruchu vyřčený pokyn (v anglických mluvících zemích např. „</a:t>
            </a:r>
            <a:r>
              <a:rPr lang="en-US" dirty="0"/>
              <a:t>relax</a:t>
            </a:r>
            <a:r>
              <a:rPr lang="cs-CZ" dirty="0"/>
              <a:t>“, čili uvolni se).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4323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900" b="1" dirty="0" smtClean="0"/>
              <a:t>Diferencované </a:t>
            </a:r>
            <a:r>
              <a:rPr lang="cs-CZ" sz="4900" b="1" dirty="0"/>
              <a:t>(částečná) relaxace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Diferencovaná (částečná) relaxace </a:t>
            </a:r>
            <a:r>
              <a:rPr lang="cs-CZ" dirty="0" smtClean="0"/>
              <a:t>znamená</a:t>
            </a:r>
            <a:r>
              <a:rPr lang="cs-CZ" dirty="0"/>
              <a:t>, že člověk uvolní určité části těla, zatímco jiné svalové skupiny pracují.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Diferencovaná </a:t>
            </a:r>
            <a:r>
              <a:rPr lang="cs-CZ" dirty="0"/>
              <a:t>relaxace je nutnou podmínkou správného cvičení jógových </a:t>
            </a:r>
            <a:r>
              <a:rPr lang="cs-CZ" dirty="0" smtClean="0"/>
              <a:t>pozic, ekonomického provádění pohybu v pohybových stereotypech i při sportu.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60414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900" b="1" dirty="0" smtClean="0"/>
              <a:t/>
            </a:r>
            <a:br>
              <a:rPr lang="cs-CZ" sz="4900" b="1" dirty="0" smtClean="0"/>
            </a:br>
            <a:r>
              <a:rPr lang="cs-CZ" sz="4900" b="1" dirty="0" smtClean="0"/>
              <a:t>Aplikovaná </a:t>
            </a:r>
            <a:r>
              <a:rPr lang="cs-CZ" sz="4900" b="1" dirty="0"/>
              <a:t>relaxace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relaxační technika, např. relaxace na signál nebo diferencovaná </a:t>
            </a:r>
            <a:r>
              <a:rPr lang="cs-CZ" dirty="0" smtClean="0"/>
              <a:t>relaxace se </a:t>
            </a:r>
            <a:r>
              <a:rPr lang="cs-CZ" dirty="0"/>
              <a:t>použije bezprostředně po té, co se objeví </a:t>
            </a:r>
            <a:r>
              <a:rPr lang="cs-CZ" dirty="0" smtClean="0"/>
              <a:t>symptom </a:t>
            </a:r>
            <a:r>
              <a:rPr lang="cs-CZ" dirty="0"/>
              <a:t>(např. </a:t>
            </a:r>
            <a:r>
              <a:rPr lang="cs-CZ" dirty="0" smtClean="0"/>
              <a:t>úzkost, pocit stresu, bolest, napětí).</a:t>
            </a:r>
          </a:p>
          <a:p>
            <a:r>
              <a:rPr lang="cs-CZ" dirty="0" smtClean="0"/>
              <a:t>Schopnost relaxace </a:t>
            </a:r>
            <a:r>
              <a:rPr lang="cs-CZ" dirty="0"/>
              <a:t>se </a:t>
            </a:r>
            <a:r>
              <a:rPr lang="cs-CZ" dirty="0" smtClean="0"/>
              <a:t>aplikují </a:t>
            </a:r>
            <a:r>
              <a:rPr lang="cs-CZ" dirty="0"/>
              <a:t>do situací každodenního života. </a:t>
            </a:r>
            <a:endParaRPr lang="cs-CZ" dirty="0" smtClean="0"/>
          </a:p>
          <a:p>
            <a:r>
              <a:rPr lang="cs-CZ" dirty="0" smtClean="0"/>
              <a:t>!!!např. při </a:t>
            </a:r>
            <a:r>
              <a:rPr lang="cs-CZ" dirty="0"/>
              <a:t>řízení </a:t>
            </a:r>
            <a:r>
              <a:rPr lang="cs-CZ" dirty="0" smtClean="0"/>
              <a:t>auta</a:t>
            </a:r>
            <a:r>
              <a:rPr lang="cs-CZ" dirty="0"/>
              <a:t> </a:t>
            </a:r>
            <a:r>
              <a:rPr lang="cs-CZ" dirty="0" smtClean="0"/>
              <a:t>nerelaxovat - </a:t>
            </a:r>
            <a:r>
              <a:rPr lang="cs-CZ" dirty="0"/>
              <a:t>relaxace může snížit hladinu </a:t>
            </a:r>
            <a:r>
              <a:rPr lang="cs-CZ" dirty="0" smtClean="0"/>
              <a:t>bdělosti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r>
              <a:rPr lang="cs-CZ" dirty="0" smtClean="0">
                <a:sym typeface="Wingdings" pitchFamily="2" charset="2"/>
              </a:rPr>
              <a:t>!!!! Dlouhodobé relaxace nepoužívat u dětí (zejména při ADHD)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0887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Aplikovaná relaxace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 </a:t>
            </a:r>
            <a:r>
              <a:rPr lang="cs-CZ" b="1" i="1" dirty="0" smtClean="0"/>
              <a:t>psychomotorice</a:t>
            </a:r>
            <a:r>
              <a:rPr lang="cs-CZ" dirty="0" smtClean="0"/>
              <a:t> (tělesné poznání):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Cvičení na vnímání rozdílů mezi napětím a uvolněním („dřevěný panák“ x „hadrový panák)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Relaxační techniky – manuální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Využití taktilních vjemů:</a:t>
            </a:r>
          </a:p>
          <a:p>
            <a:pPr marL="0" indent="0">
              <a:buNone/>
            </a:pPr>
            <a:r>
              <a:rPr lang="cs-CZ" dirty="0" smtClean="0"/>
              <a:t> – dotyky rukou a ostatních částí těla</a:t>
            </a:r>
          </a:p>
          <a:p>
            <a:pPr marL="0" indent="0">
              <a:buNone/>
            </a:pPr>
            <a:r>
              <a:rPr lang="cs-CZ" dirty="0" smtClean="0"/>
              <a:t>-   pomocí pomůcek (reflexní</a:t>
            </a:r>
            <a:r>
              <a:rPr lang="cs-CZ" smtClean="0"/>
              <a:t>, molitanové míčky)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0019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678091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Relaxace</a:t>
            </a:r>
            <a:r>
              <a:rPr lang="cs-CZ" dirty="0" smtClean="0"/>
              <a:t> – z lat. </a:t>
            </a:r>
            <a:r>
              <a:rPr lang="cs-CZ" i="1" dirty="0" err="1" smtClean="0"/>
              <a:t>Relaxare</a:t>
            </a:r>
            <a:r>
              <a:rPr lang="cs-CZ" dirty="0" smtClean="0"/>
              <a:t> (re=znovu, luxus= volný) – záměrné uvolňování v oblasti psychické i fyzické.</a:t>
            </a:r>
          </a:p>
          <a:p>
            <a:r>
              <a:rPr lang="cs-CZ" dirty="0" smtClean="0"/>
              <a:t>Odstraňuje svalové i duševní napětí (tj. šetří energii, kterou vydáváme).</a:t>
            </a:r>
          </a:p>
          <a:p>
            <a:r>
              <a:rPr lang="cs-CZ" dirty="0" smtClean="0"/>
              <a:t>Je protipólem stresu a napětí.</a:t>
            </a:r>
          </a:p>
          <a:p>
            <a:r>
              <a:rPr lang="cs-CZ" dirty="0" smtClean="0"/>
              <a:t>Umožňuje organismu (včetně CNS) </a:t>
            </a:r>
            <a:r>
              <a:rPr lang="cs-CZ" i="1" u="sng" dirty="0" smtClean="0"/>
              <a:t>regeneraci</a:t>
            </a:r>
            <a:r>
              <a:rPr lang="cs-CZ" dirty="0" smtClean="0"/>
              <a:t> a zotavení, fyziologicky je charakterizovaná </a:t>
            </a:r>
            <a:r>
              <a:rPr lang="cs-CZ" b="1" i="1" dirty="0" smtClean="0"/>
              <a:t>snížením množství impulsů, které přicházejí do mozku z periférie </a:t>
            </a:r>
            <a:r>
              <a:rPr lang="cs-CZ" dirty="0" smtClean="0"/>
              <a:t>(ze svalů, smyslových orgánů,..). Tím je snížena míra podráždění mozku a vytvářejí se podmínky k regeneraci.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30640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-1143000"/>
            <a:ext cx="8229600" cy="114300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cs-CZ" dirty="0" smtClean="0"/>
              <a:t>Je podmínkou </a:t>
            </a:r>
            <a:r>
              <a:rPr lang="cs-CZ" i="1" u="sng" dirty="0" smtClean="0"/>
              <a:t>efektivního protahování svalů</a:t>
            </a:r>
            <a:r>
              <a:rPr lang="cs-CZ" dirty="0" smtClean="0"/>
              <a:t>, urychluje regenerační procesy a odstraňuje únavu, zlepšuje koncentraci pozornosti.</a:t>
            </a:r>
          </a:p>
          <a:p>
            <a:r>
              <a:rPr lang="cs-CZ" dirty="0" smtClean="0"/>
              <a:t>Lze </a:t>
            </a:r>
            <a:r>
              <a:rPr lang="cs-CZ" dirty="0"/>
              <a:t>relaxovat </a:t>
            </a:r>
            <a:r>
              <a:rPr lang="cs-CZ" b="1" i="1" dirty="0"/>
              <a:t>aktivně</a:t>
            </a:r>
            <a:r>
              <a:rPr lang="cs-CZ" dirty="0"/>
              <a:t> (vědomě), </a:t>
            </a:r>
            <a:r>
              <a:rPr lang="cs-CZ" b="1" i="1" dirty="0"/>
              <a:t>pasivně</a:t>
            </a:r>
            <a:r>
              <a:rPr lang="cs-CZ" dirty="0"/>
              <a:t> (mimovolně).</a:t>
            </a:r>
          </a:p>
          <a:p>
            <a:r>
              <a:rPr lang="cs-CZ" dirty="0"/>
              <a:t>Pro efekt relaxace je nutné zastavit „tok myšlenek“ – snaha dostat se do stavu kdy smyslové orgány přijímají signály (vjemy), ale nedochází k jejich vyhodnocení – nastává vnitřní klid.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782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Relaxace je spojena se </a:t>
            </a:r>
            <a:r>
              <a:rPr lang="cs-CZ" b="1" i="1" dirty="0" smtClean="0"/>
              <a:t>snížením srdeční a dechové frekvence, změnou elektrických potenciálů, změnami kožní teploty</a:t>
            </a:r>
            <a:r>
              <a:rPr lang="cs-CZ" dirty="0" smtClean="0"/>
              <a:t>, …</a:t>
            </a:r>
          </a:p>
          <a:p>
            <a:r>
              <a:rPr lang="cs-CZ" dirty="0" smtClean="0"/>
              <a:t>Harmonizační cvičení pozitivně ovlivňují </a:t>
            </a:r>
            <a:r>
              <a:rPr lang="cs-CZ" b="1" i="1" dirty="0" smtClean="0"/>
              <a:t>autonomní vegetativní systém </a:t>
            </a:r>
            <a:r>
              <a:rPr lang="cs-CZ" dirty="0" smtClean="0"/>
              <a:t>(udržuje základní životní funkce, zodpovídá za inervaci svalů, orgánů, za emoce, prožitky, nálady a cítění, je nezávislý na vůli).</a:t>
            </a:r>
          </a:p>
          <a:p>
            <a:r>
              <a:rPr lang="cs-CZ" dirty="0" smtClean="0"/>
              <a:t>Relaxace účinně působí proti stresu, obnovuje obranyschopnost organismu přirozenou cestou, stabilizuje osobnost, harmonizuje různé úrovně lidského těla (tělesnou, duševní, vegetativní).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9777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Stres</a:t>
            </a:r>
            <a:br>
              <a:rPr lang="cs-CZ" sz="4900" dirty="0" smtClean="0"/>
            </a:br>
            <a:endParaRPr lang="cs-CZ" sz="4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</a:t>
            </a:r>
            <a:r>
              <a:rPr lang="cs-CZ" dirty="0" smtClean="0"/>
              <a:t>tav organismu, který </a:t>
            </a:r>
            <a:r>
              <a:rPr lang="cs-CZ" b="1" i="1" dirty="0" smtClean="0"/>
              <a:t>je obecnou odezvou na jakoukoliv výrazně působící zátěž </a:t>
            </a:r>
            <a:r>
              <a:rPr lang="cs-CZ" dirty="0" smtClean="0"/>
              <a:t>– fyzickou nebo psychickou. Při stresu se uplatňují obranné mechanismy, které umožňují přežití organismu vystaveného nebezpečí.</a:t>
            </a:r>
          </a:p>
          <a:p>
            <a:r>
              <a:rPr lang="cs-CZ" dirty="0" smtClean="0"/>
              <a:t>Stresová reakce je fylogeneticky zakódovaná </a:t>
            </a:r>
            <a:r>
              <a:rPr lang="cs-CZ" dirty="0" err="1" smtClean="0"/>
              <a:t>neurohumorální</a:t>
            </a:r>
            <a:r>
              <a:rPr lang="cs-CZ" dirty="0" smtClean="0"/>
              <a:t> a metabolicko-funkční příprava organismu na boj nebo na útěk.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2995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</a:t>
            </a:r>
            <a:r>
              <a:rPr lang="cs-CZ" dirty="0" smtClean="0"/>
              <a:t>tresová reakce vede k aktivaci mechanismů, které umožňují krátkodobě podávat vysoké výkony v případě nebezpečí, což je dáno využitím rezerv organismu. </a:t>
            </a:r>
          </a:p>
          <a:p>
            <a:r>
              <a:rPr lang="cs-CZ" dirty="0"/>
              <a:t>U</a:t>
            </a:r>
            <a:r>
              <a:rPr lang="cs-CZ" dirty="0" smtClean="0"/>
              <a:t>možňuje přežití jedince v přírodě. </a:t>
            </a:r>
          </a:p>
          <a:p>
            <a:r>
              <a:rPr lang="cs-CZ" dirty="0" smtClean="0"/>
              <a:t>Stejná reakce se však spouští i v případě, že člověk je vystaven psychickým tlakům, které nejsou skutečnou hrozbou pro fyzickou existenci. </a:t>
            </a:r>
          </a:p>
          <a:p>
            <a:r>
              <a:rPr lang="cs-CZ" dirty="0" smtClean="0"/>
              <a:t>Způsob života často vede k tomu, že člověk nemůže na stres reagovat bojem nebo útěkem. Pokud není schopen psychický tlak z různých důvodů zvládnout, přechází do stadia </a:t>
            </a:r>
            <a:r>
              <a:rPr lang="cs-CZ" b="1" i="1" dirty="0" err="1" smtClean="0"/>
              <a:t>distresu</a:t>
            </a:r>
            <a:r>
              <a:rPr lang="cs-CZ" b="1" i="1" dirty="0" smtClean="0"/>
              <a:t>, </a:t>
            </a:r>
            <a:r>
              <a:rPr lang="cs-CZ" dirty="0" smtClean="0"/>
              <a:t>kdy původně užitečné obranné mechanismy začnou tělu škodit. </a:t>
            </a:r>
          </a:p>
          <a:p>
            <a:r>
              <a:rPr lang="cs-CZ" dirty="0" smtClean="0"/>
              <a:t>Dlouhodobé psychické problémy právě tímto mechanismem vyvolávají různé zdravotní obtíže, které nejprve přispívají ke snížené kvalitě života. Později se podílejí na rozvoji onemocnění.</a:t>
            </a:r>
          </a:p>
        </p:txBody>
      </p:sp>
    </p:spTree>
    <p:extLst>
      <p:ext uri="{BB962C8B-B14F-4D97-AF65-F5344CB8AC3E}">
        <p14:creationId xmlns:p14="http://schemas.microsoft.com/office/powerpoint/2010/main" val="3405440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474405"/>
              </p:ext>
            </p:extLst>
          </p:nvPr>
        </p:nvGraphicFramePr>
        <p:xfrm>
          <a:off x="251520" y="1556792"/>
          <a:ext cx="8301608" cy="3657600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576064"/>
                <a:gridCol w="4982344"/>
                <a:gridCol w="2743200"/>
              </a:tblGrid>
              <a:tr h="803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Stres</a:t>
                      </a:r>
                      <a:endParaRPr lang="cs-CZ" sz="16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Relaxace</a:t>
                      </a:r>
                      <a:endParaRPr lang="cs-CZ" sz="16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sym typeface="Wingdings"/>
                        </a:rPr>
                        <a:t>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Svalové napětí, prokrvení svalů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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sym typeface="Wingdings"/>
                        </a:rPr>
                        <a:t>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Tepová frekvence a krevní tlak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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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Dechová frekvence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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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Látková výměna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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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Hormony nadledvin a štítné žlázy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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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Kožní galvanický odpor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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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Frekvence vln na EEG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sym typeface="Wingdings"/>
                        </a:rPr>
                        <a:t>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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Hojení, imunita, spánek, trávení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sym typeface="Wingdings"/>
                        </a:rPr>
                        <a:t>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25447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440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4200" b="1" dirty="0" smtClean="0"/>
              <a:t>Důsledky dlouhodobého stresu:</a:t>
            </a:r>
          </a:p>
          <a:p>
            <a:r>
              <a:rPr lang="cs-CZ" dirty="0" smtClean="0"/>
              <a:t>úzkost, deprese</a:t>
            </a:r>
          </a:p>
          <a:p>
            <a:r>
              <a:rPr lang="cs-CZ" dirty="0" smtClean="0"/>
              <a:t>zvýšené uvolňování glukózy jedním z faktorů vzniku diabetes </a:t>
            </a:r>
            <a:r>
              <a:rPr lang="cs-CZ" dirty="0" err="1" smtClean="0"/>
              <a:t>mellitus</a:t>
            </a:r>
            <a:r>
              <a:rPr lang="cs-CZ" dirty="0" smtClean="0"/>
              <a:t> II. typu </a:t>
            </a:r>
          </a:p>
          <a:p>
            <a:r>
              <a:rPr lang="cs-CZ" dirty="0" smtClean="0"/>
              <a:t>hypertenze </a:t>
            </a:r>
          </a:p>
          <a:p>
            <a:r>
              <a:rPr lang="cs-CZ" dirty="0" smtClean="0"/>
              <a:t>ischemická choroba srdeční </a:t>
            </a:r>
          </a:p>
          <a:p>
            <a:r>
              <a:rPr lang="cs-CZ" dirty="0" smtClean="0"/>
              <a:t>infarkt myokardu</a:t>
            </a:r>
          </a:p>
          <a:p>
            <a:r>
              <a:rPr lang="cs-CZ" dirty="0" smtClean="0"/>
              <a:t>astma </a:t>
            </a:r>
            <a:r>
              <a:rPr lang="cs-CZ" dirty="0" err="1" smtClean="0"/>
              <a:t>bronchiale</a:t>
            </a:r>
            <a:endParaRPr lang="cs-CZ" dirty="0" smtClean="0"/>
          </a:p>
          <a:p>
            <a:r>
              <a:rPr lang="cs-CZ" dirty="0"/>
              <a:t>ž</a:t>
            </a:r>
            <a:r>
              <a:rPr lang="cs-CZ" dirty="0" smtClean="0"/>
              <a:t>aludeční vředy aj.</a:t>
            </a:r>
          </a:p>
          <a:p>
            <a:r>
              <a:rPr lang="cs-CZ" dirty="0" smtClean="0"/>
              <a:t>„spouštěč“ onemocnění (onkologických aj.)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6453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1591</Words>
  <Application>Microsoft Office PowerPoint</Application>
  <PresentationFormat>Předvádění na obrazovce (4:3)</PresentationFormat>
  <Paragraphs>174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Lucida Sans Unicode</vt:lpstr>
      <vt:lpstr>Times New Roman</vt:lpstr>
      <vt:lpstr>Wingdings</vt:lpstr>
      <vt:lpstr>Motiv systému Office</vt:lpstr>
      <vt:lpstr>Relaxační cvičení</vt:lpstr>
      <vt:lpstr>Literatura:</vt:lpstr>
      <vt:lpstr>Prezentace aplikace PowerPoint</vt:lpstr>
      <vt:lpstr>Prezentace aplikace PowerPoint</vt:lpstr>
      <vt:lpstr>Prezentace aplikace PowerPoint</vt:lpstr>
      <vt:lpstr> Stres </vt:lpstr>
      <vt:lpstr>Prezentace aplikace PowerPoint</vt:lpstr>
      <vt:lpstr>Prezentace aplikace PowerPoint</vt:lpstr>
      <vt:lpstr>Prezentace aplikace PowerPoint</vt:lpstr>
      <vt:lpstr>Prezentace aplikace PowerPoint</vt:lpstr>
      <vt:lpstr>Podmínky pro relaxaci</vt:lpstr>
      <vt:lpstr>Příklady  relaxačních technik:</vt:lpstr>
      <vt:lpstr> Jacobsonova progresivní relaxace  </vt:lpstr>
      <vt:lpstr>Progresivní relaxace</vt:lpstr>
      <vt:lpstr> Autogenní trénink </vt:lpstr>
      <vt:lpstr>Prezentace aplikace PowerPoint</vt:lpstr>
      <vt:lpstr>Prezentace aplikace PowerPoint</vt:lpstr>
      <vt:lpstr>Prezentace aplikace PowerPoint</vt:lpstr>
      <vt:lpstr>Prezentace aplikace PowerPoint</vt:lpstr>
      <vt:lpstr>Cíl AT:</vt:lpstr>
      <vt:lpstr> Jógová relaxace </vt:lpstr>
      <vt:lpstr>Prezentace aplikace PowerPoint</vt:lpstr>
      <vt:lpstr>Prezentace aplikace PowerPoint</vt:lpstr>
      <vt:lpstr> Relaxace na signál (cue controlled relaxation)  </vt:lpstr>
      <vt:lpstr> Diferencované (částečná) relaxace </vt:lpstr>
      <vt:lpstr> Aplikovaná relaxace </vt:lpstr>
      <vt:lpstr>Aplikovaná relaxace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Relaxační techniky</dc:title>
  <dc:creator>Jana Řezaninová</dc:creator>
  <cp:lastModifiedBy>User</cp:lastModifiedBy>
  <cp:revision>34</cp:revision>
  <dcterms:created xsi:type="dcterms:W3CDTF">2012-01-17T08:58:40Z</dcterms:created>
  <dcterms:modified xsi:type="dcterms:W3CDTF">2015-04-20T12:42:56Z</dcterms:modified>
</cp:coreProperties>
</file>