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7" r:id="rId10"/>
    <p:sldId id="268" r:id="rId11"/>
    <p:sldId id="270" r:id="rId12"/>
    <p:sldId id="271" r:id="rId13"/>
    <p:sldId id="273" r:id="rId14"/>
    <p:sldId id="274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76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83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3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14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87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38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2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69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80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8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98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009E-2C5A-4A53-87CB-34C463463463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2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584175"/>
          </a:xfrm>
        </p:spPr>
        <p:txBody>
          <a:bodyPr/>
          <a:lstStyle/>
          <a:p>
            <a:r>
              <a:rPr lang="cs-CZ" dirty="0" smtClean="0"/>
              <a:t>Dechové techniky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2448272"/>
          </a:xfrm>
        </p:spPr>
        <p:txBody>
          <a:bodyPr/>
          <a:lstStyle/>
          <a:p>
            <a:r>
              <a:rPr lang="cs-CZ" dirty="0" smtClean="0"/>
              <a:t>Dechová cvičení a harmonizace</a:t>
            </a:r>
          </a:p>
          <a:p>
            <a:r>
              <a:rPr lang="cs-CZ" dirty="0" smtClean="0"/>
              <a:t>Typy dýchání – svalstvo, polohy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821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	Vedlejší </a:t>
            </a:r>
            <a:r>
              <a:rPr lang="cs-CZ" b="1" dirty="0"/>
              <a:t>svaly </a:t>
            </a:r>
            <a:r>
              <a:rPr lang="cs-CZ" b="1" dirty="0" smtClean="0"/>
              <a:t>inspirační:</a:t>
            </a:r>
            <a:endParaRPr lang="cs-CZ" dirty="0"/>
          </a:p>
          <a:p>
            <a:r>
              <a:rPr lang="cs-CZ" i="1" dirty="0"/>
              <a:t>m. </a:t>
            </a:r>
            <a:r>
              <a:rPr lang="cs-CZ" i="1" dirty="0" err="1"/>
              <a:t>sternocleidomastoideus</a:t>
            </a:r>
            <a:endParaRPr lang="cs-CZ" i="1" dirty="0"/>
          </a:p>
          <a:p>
            <a:r>
              <a:rPr lang="cs-CZ" dirty="0" smtClean="0"/>
              <a:t> </a:t>
            </a:r>
            <a:r>
              <a:rPr lang="cs-CZ" i="1" dirty="0"/>
              <a:t>Mm. </a:t>
            </a:r>
            <a:r>
              <a:rPr lang="cs-CZ" i="1" dirty="0" err="1"/>
              <a:t>scaleni</a:t>
            </a:r>
            <a:r>
              <a:rPr lang="cs-CZ" i="1" dirty="0"/>
              <a:t> </a:t>
            </a:r>
            <a:r>
              <a:rPr lang="cs-CZ" dirty="0"/>
              <a:t>(je–</a:t>
            </a:r>
            <a:r>
              <a:rPr lang="cs-CZ" dirty="0" err="1"/>
              <a:t>li</a:t>
            </a:r>
            <a:r>
              <a:rPr lang="cs-CZ" dirty="0"/>
              <a:t> krční páteř fixována jinými </a:t>
            </a:r>
            <a:r>
              <a:rPr lang="cs-CZ" dirty="0" smtClean="0"/>
              <a:t> 	svaly</a:t>
            </a:r>
            <a:r>
              <a:rPr lang="cs-CZ" dirty="0"/>
              <a:t>)</a:t>
            </a:r>
          </a:p>
          <a:p>
            <a:r>
              <a:rPr lang="cs-CZ" i="1" dirty="0" smtClean="0"/>
              <a:t>M</a:t>
            </a:r>
            <a:r>
              <a:rPr lang="cs-CZ" i="1" dirty="0"/>
              <a:t>. </a:t>
            </a:r>
            <a:r>
              <a:rPr lang="cs-CZ" i="1" dirty="0" err="1"/>
              <a:t>pectoralis</a:t>
            </a:r>
            <a:r>
              <a:rPr lang="cs-CZ" i="1" dirty="0"/>
              <a:t> major et </a:t>
            </a:r>
            <a:r>
              <a:rPr lang="cs-CZ" i="1" dirty="0" smtClean="0"/>
              <a:t>minor</a:t>
            </a:r>
            <a:endParaRPr lang="cs-CZ" i="1" dirty="0"/>
          </a:p>
          <a:p>
            <a:r>
              <a:rPr lang="cs-CZ" dirty="0" smtClean="0"/>
              <a:t> </a:t>
            </a:r>
            <a:r>
              <a:rPr lang="cs-CZ" dirty="0"/>
              <a:t>M. </a:t>
            </a:r>
            <a:r>
              <a:rPr lang="cs-CZ" dirty="0" err="1"/>
              <a:t>serratus</a:t>
            </a:r>
            <a:r>
              <a:rPr lang="cs-CZ" dirty="0"/>
              <a:t> </a:t>
            </a:r>
            <a:r>
              <a:rPr lang="cs-CZ" dirty="0" err="1"/>
              <a:t>anterior</a:t>
            </a:r>
            <a:r>
              <a:rPr lang="cs-CZ" dirty="0"/>
              <a:t> – spodní </a:t>
            </a:r>
            <a:endParaRPr lang="cs-CZ" dirty="0" smtClean="0"/>
          </a:p>
          <a:p>
            <a:r>
              <a:rPr lang="cs-CZ" dirty="0" smtClean="0"/>
              <a:t>M. </a:t>
            </a:r>
            <a:r>
              <a:rPr lang="cs-CZ" dirty="0" err="1"/>
              <a:t>latissimus</a:t>
            </a:r>
            <a:r>
              <a:rPr lang="cs-CZ" dirty="0"/>
              <a:t> </a:t>
            </a:r>
            <a:r>
              <a:rPr lang="cs-CZ" dirty="0" err="1"/>
              <a:t>dorsi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serratus</a:t>
            </a:r>
            <a:r>
              <a:rPr lang="cs-CZ" dirty="0"/>
              <a:t> </a:t>
            </a:r>
            <a:r>
              <a:rPr lang="cs-CZ" dirty="0" err="1"/>
              <a:t>posterior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iliocostalis</a:t>
            </a:r>
            <a:r>
              <a:rPr lang="cs-CZ" dirty="0"/>
              <a:t> </a:t>
            </a:r>
            <a:r>
              <a:rPr lang="cs-CZ" dirty="0" err="1"/>
              <a:t>cervicis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164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91264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Hlavní </a:t>
            </a:r>
            <a:r>
              <a:rPr lang="cs-CZ" b="1" dirty="0"/>
              <a:t>svaly expirační</a:t>
            </a:r>
            <a:endParaRPr lang="cs-CZ" dirty="0"/>
          </a:p>
          <a:p>
            <a:pPr lvl="0"/>
            <a:r>
              <a:rPr lang="cs-CZ" dirty="0"/>
              <a:t>Mm. </a:t>
            </a:r>
            <a:r>
              <a:rPr lang="cs-CZ" dirty="0" err="1"/>
              <a:t>intercostales</a:t>
            </a:r>
            <a:r>
              <a:rPr lang="cs-CZ" dirty="0"/>
              <a:t> </a:t>
            </a:r>
            <a:r>
              <a:rPr lang="cs-CZ" dirty="0" err="1"/>
              <a:t>interni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Vedlejší </a:t>
            </a:r>
            <a:r>
              <a:rPr lang="cs-CZ" b="1" dirty="0"/>
              <a:t>expirační svaly</a:t>
            </a:r>
            <a:endParaRPr lang="cs-CZ" dirty="0"/>
          </a:p>
          <a:p>
            <a:pPr lvl="0"/>
            <a:r>
              <a:rPr lang="cs-CZ" i="1" dirty="0"/>
              <a:t>břišní svaly </a:t>
            </a:r>
          </a:p>
          <a:p>
            <a:pPr lvl="0"/>
            <a:r>
              <a:rPr lang="cs-CZ" dirty="0"/>
              <a:t>m. </a:t>
            </a:r>
            <a:r>
              <a:rPr lang="cs-CZ" dirty="0" err="1"/>
              <a:t>rectus</a:t>
            </a:r>
            <a:r>
              <a:rPr lang="cs-CZ" dirty="0"/>
              <a:t> </a:t>
            </a:r>
            <a:r>
              <a:rPr lang="cs-CZ" dirty="0" err="1"/>
              <a:t>abdominis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obliquus</a:t>
            </a:r>
            <a:r>
              <a:rPr lang="cs-CZ" dirty="0"/>
              <a:t> </a:t>
            </a:r>
            <a:r>
              <a:rPr lang="cs-CZ" dirty="0" err="1"/>
              <a:t>externus</a:t>
            </a:r>
            <a:r>
              <a:rPr lang="cs-CZ" dirty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pPr lvl="0"/>
            <a:r>
              <a:rPr lang="cs-CZ" dirty="0"/>
              <a:t>m. </a:t>
            </a:r>
            <a:r>
              <a:rPr lang="cs-CZ" dirty="0" err="1"/>
              <a:t>obliquus</a:t>
            </a:r>
            <a:r>
              <a:rPr lang="cs-CZ" dirty="0"/>
              <a:t> </a:t>
            </a:r>
            <a:r>
              <a:rPr lang="cs-CZ" dirty="0" err="1"/>
              <a:t>internus</a:t>
            </a:r>
            <a:r>
              <a:rPr lang="cs-CZ" dirty="0"/>
              <a:t> </a:t>
            </a:r>
            <a:r>
              <a:rPr lang="cs-CZ" dirty="0" err="1"/>
              <a:t>abdominis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iliocostalis</a:t>
            </a:r>
            <a:r>
              <a:rPr lang="cs-CZ" dirty="0"/>
              <a:t> </a:t>
            </a:r>
            <a:r>
              <a:rPr lang="cs-CZ" dirty="0" err="1"/>
              <a:t>thoracis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longissimus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serratus</a:t>
            </a:r>
            <a:r>
              <a:rPr lang="cs-CZ" dirty="0"/>
              <a:t> </a:t>
            </a:r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inferior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quadratus</a:t>
            </a:r>
            <a:r>
              <a:rPr lang="cs-CZ" dirty="0"/>
              <a:t> </a:t>
            </a:r>
            <a:r>
              <a:rPr lang="cs-CZ" dirty="0" err="1"/>
              <a:t>lumborum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492896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3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Biomechanika </a:t>
            </a:r>
            <a:r>
              <a:rPr lang="cs-CZ" b="1" dirty="0"/>
              <a:t>dýchání: </a:t>
            </a:r>
            <a:endParaRPr lang="cs-CZ" dirty="0"/>
          </a:p>
          <a:p>
            <a:r>
              <a:rPr lang="cs-CZ" dirty="0" smtClean="0"/>
              <a:t>vdech </a:t>
            </a:r>
            <a:r>
              <a:rPr lang="cs-CZ" dirty="0"/>
              <a:t>je vždy aktivní děj (aktivita vdechových svalů)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výdech </a:t>
            </a:r>
            <a:r>
              <a:rPr lang="cs-CZ" dirty="0"/>
              <a:t>je převážně pasivní děj (dán elasticitou měkkých tkání hrudníku a plic, tlakovými poměry) </a:t>
            </a:r>
          </a:p>
          <a:p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003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Polohy </a:t>
            </a:r>
            <a:r>
              <a:rPr lang="cs-CZ" b="1" dirty="0"/>
              <a:t>těla a jejich vliv na 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Stoj </a:t>
            </a:r>
            <a:r>
              <a:rPr lang="cs-CZ" dirty="0"/>
              <a:t>– nejvýhodnější poloha, hrudník a páteř volná všemi </a:t>
            </a:r>
            <a:r>
              <a:rPr lang="cs-CZ" dirty="0" smtClean="0"/>
              <a:t>směry. </a:t>
            </a:r>
          </a:p>
          <a:p>
            <a:endParaRPr lang="cs-CZ" dirty="0"/>
          </a:p>
          <a:p>
            <a:r>
              <a:rPr lang="cs-CZ" b="1" dirty="0" smtClean="0"/>
              <a:t>Sed </a:t>
            </a:r>
            <a:r>
              <a:rPr lang="cs-CZ" dirty="0"/>
              <a:t>– omezeno brániční dýchání (tlakem břišních orgánů</a:t>
            </a:r>
            <a:r>
              <a:rPr lang="cs-CZ" dirty="0" smtClean="0"/>
              <a:t>).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Leh </a:t>
            </a:r>
            <a:r>
              <a:rPr lang="cs-CZ" b="1" dirty="0"/>
              <a:t>na zádech </a:t>
            </a:r>
            <a:r>
              <a:rPr lang="cs-CZ" dirty="0"/>
              <a:t>- omezeno dýchání do zadní strany hrudníku,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částečně </a:t>
            </a:r>
            <a:r>
              <a:rPr lang="cs-CZ" dirty="0"/>
              <a:t>i do stran, hrudník v inspiračním postavení, </a:t>
            </a:r>
          </a:p>
          <a:p>
            <a:pPr marL="0" indent="0">
              <a:buNone/>
            </a:pPr>
            <a:r>
              <a:rPr lang="cs-CZ" dirty="0" smtClean="0"/>
              <a:t>     bránice </a:t>
            </a:r>
            <a:r>
              <a:rPr lang="cs-CZ" dirty="0"/>
              <a:t>tlačena břišními orgány kraniálním </a:t>
            </a:r>
            <a:r>
              <a:rPr lang="cs-CZ" dirty="0" smtClean="0"/>
              <a:t>směrem.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Leh </a:t>
            </a:r>
            <a:r>
              <a:rPr lang="cs-CZ" b="1" dirty="0"/>
              <a:t>na břiše </a:t>
            </a:r>
            <a:r>
              <a:rPr lang="cs-CZ" dirty="0"/>
              <a:t>– je omezeno dýchání přední hrudní a částečně </a:t>
            </a:r>
            <a:r>
              <a:rPr lang="cs-CZ" dirty="0" smtClean="0"/>
              <a:t>i </a:t>
            </a:r>
            <a:r>
              <a:rPr lang="cs-CZ" dirty="0"/>
              <a:t>do stran, bránice uložena výše, ztížen a omezen </a:t>
            </a:r>
            <a:r>
              <a:rPr lang="cs-CZ" dirty="0" smtClean="0"/>
              <a:t>nádech.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729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Vliv </a:t>
            </a:r>
            <a:r>
              <a:rPr lang="cs-CZ" b="1" dirty="0"/>
              <a:t>poloh těla na dýchání (jóga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1547813"/>
            <a:ext cx="4608512" cy="4545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447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2987" y="260648"/>
            <a:ext cx="8742034" cy="79208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Vliv pozice prstů a ruky na dýchání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324036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0768"/>
            <a:ext cx="2934009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5"/>
            <a:ext cx="2952328" cy="17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43300"/>
            <a:ext cx="2579762" cy="204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44" y="5589240"/>
            <a:ext cx="733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A- facilitace dolního sektoru, B – střední sektor, C – horní sektor, D - stranové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41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</a:t>
            </a:r>
            <a:r>
              <a:rPr lang="cs-CZ" dirty="0" smtClean="0"/>
              <a:t> (</a:t>
            </a:r>
            <a:r>
              <a:rPr lang="cs-CZ" b="1" dirty="0" smtClean="0"/>
              <a:t>respirace, ventilace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Pohybovou osu dýchání tvoří – </a:t>
            </a:r>
            <a:r>
              <a:rPr lang="cs-CZ" i="1" dirty="0"/>
              <a:t>pánev – páteř – hlava</a:t>
            </a:r>
            <a:r>
              <a:rPr lang="cs-CZ" dirty="0" smtClean="0"/>
              <a:t>.</a:t>
            </a:r>
          </a:p>
          <a:p>
            <a:r>
              <a:rPr lang="cs-CZ" dirty="0" smtClean="0"/>
              <a:t>Dýchací </a:t>
            </a:r>
            <a:r>
              <a:rPr lang="cs-CZ" dirty="0"/>
              <a:t>pohyby slouží k </a:t>
            </a:r>
            <a:r>
              <a:rPr lang="cs-CZ" b="1" i="1" dirty="0"/>
              <a:t>ventilaci plic a současně mají vliv na posturální funkci a držení těla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Pozitivně působí i na úrovni CNS (rytmus dýchání může </a:t>
            </a:r>
            <a:r>
              <a:rPr lang="cs-CZ" b="1" i="1" dirty="0" smtClean="0"/>
              <a:t>ovlivnit i rytmus funkce některých orgánů – srdeční funkce</a:t>
            </a:r>
            <a:r>
              <a:rPr lang="cs-CZ" dirty="0" smtClean="0"/>
              <a:t>)</a:t>
            </a:r>
          </a:p>
          <a:p>
            <a:r>
              <a:rPr lang="cs-CZ" b="1" i="1" dirty="0" smtClean="0"/>
              <a:t>Klidné, rovnoměrné a hluboké dýchání harmonizuje a zklidňuje tělo i mysl </a:t>
            </a:r>
            <a:r>
              <a:rPr lang="cs-CZ" dirty="0" smtClean="0"/>
              <a:t>x rychlý povrchní dech působí negativně - může zvyšovat nervozitu, stres, napětí i bolesti.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74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cs-CZ" u="sng" dirty="0" smtClean="0"/>
              <a:t>Dýchací </a:t>
            </a:r>
            <a:r>
              <a:rPr lang="cs-CZ" u="sng" dirty="0"/>
              <a:t>pohyby můžeme pozorovat ve třech trupových sektorech:  </a:t>
            </a:r>
          </a:p>
          <a:p>
            <a:pPr lvl="0"/>
            <a:r>
              <a:rPr lang="cs-CZ" dirty="0"/>
              <a:t>dolní – </a:t>
            </a:r>
            <a:r>
              <a:rPr lang="cs-CZ" dirty="0" smtClean="0"/>
              <a:t>břišní (</a:t>
            </a:r>
            <a:r>
              <a:rPr lang="cs-CZ" b="1" i="1" dirty="0" smtClean="0"/>
              <a:t>abdominální</a:t>
            </a:r>
            <a:r>
              <a:rPr lang="cs-CZ" dirty="0" smtClean="0"/>
              <a:t>) - </a:t>
            </a:r>
            <a:r>
              <a:rPr lang="cs-CZ" dirty="0"/>
              <a:t>od bránice po pánevní dno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střední </a:t>
            </a:r>
            <a:r>
              <a:rPr lang="cs-CZ" dirty="0"/>
              <a:t>– dolní </a:t>
            </a:r>
            <a:r>
              <a:rPr lang="cs-CZ" dirty="0" smtClean="0"/>
              <a:t>hrudní (</a:t>
            </a:r>
            <a:r>
              <a:rPr lang="cs-CZ" b="1" i="1" dirty="0" smtClean="0"/>
              <a:t>kostální</a:t>
            </a:r>
            <a:r>
              <a:rPr lang="cs-CZ" dirty="0" smtClean="0"/>
              <a:t>)- </a:t>
            </a:r>
            <a:r>
              <a:rPr lang="cs-CZ" dirty="0"/>
              <a:t>mezi bránicí a 5. hrudním obratlem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horní </a:t>
            </a:r>
            <a:r>
              <a:rPr lang="cs-CZ" dirty="0"/>
              <a:t>– horní </a:t>
            </a:r>
            <a:r>
              <a:rPr lang="cs-CZ" dirty="0" smtClean="0"/>
              <a:t>hrudní (</a:t>
            </a:r>
            <a:r>
              <a:rPr lang="cs-CZ" b="1" i="1" dirty="0" smtClean="0"/>
              <a:t>klavikulární</a:t>
            </a:r>
            <a:r>
              <a:rPr lang="cs-CZ" dirty="0" smtClean="0"/>
              <a:t>) - </a:t>
            </a:r>
            <a:r>
              <a:rPr lang="cs-CZ" dirty="0"/>
              <a:t>od Th5 až k dolní krční páteři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64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dýchacích pohybech pozorujeme odlišný pohyb dolních a horních žeber, který je určen osou rotace </a:t>
            </a:r>
            <a:r>
              <a:rPr lang="cs-CZ" dirty="0" smtClean="0"/>
              <a:t>žeber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dolní žebra se pohybují převážně do stran</a:t>
            </a:r>
          </a:p>
          <a:p>
            <a:pPr lvl="0"/>
            <a:r>
              <a:rPr lang="cs-CZ" dirty="0"/>
              <a:t>horní žebra charakteristický pohyb horizontálně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495820"/>
            <a:ext cx="3312368" cy="266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2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Dýchací pohyby se opakují rytmicky ve dvou fázích – </a:t>
            </a:r>
            <a:r>
              <a:rPr lang="cs-CZ" b="1" dirty="0" err="1"/>
              <a:t>inspirium</a:t>
            </a:r>
            <a:r>
              <a:rPr lang="cs-CZ" b="1" dirty="0"/>
              <a:t> (nádech) </a:t>
            </a:r>
            <a:r>
              <a:rPr lang="cs-CZ" dirty="0"/>
              <a:t>a </a:t>
            </a:r>
            <a:r>
              <a:rPr lang="cs-CZ" b="1" dirty="0" err="1"/>
              <a:t>expirium</a:t>
            </a:r>
            <a:r>
              <a:rPr lang="cs-CZ" b="1" dirty="0"/>
              <a:t> (výdech)</a:t>
            </a:r>
            <a:r>
              <a:rPr lang="cs-CZ" dirty="0"/>
              <a:t>, které jsou odděleny </a:t>
            </a:r>
            <a:r>
              <a:rPr lang="cs-CZ" b="1" dirty="0" err="1"/>
              <a:t>preinspiriem</a:t>
            </a:r>
            <a:r>
              <a:rPr lang="cs-CZ" dirty="0"/>
              <a:t> a </a:t>
            </a:r>
            <a:r>
              <a:rPr lang="cs-CZ" b="1" dirty="0" err="1"/>
              <a:t>preexpiriem</a:t>
            </a:r>
            <a:r>
              <a:rPr lang="cs-CZ" dirty="0"/>
              <a:t>. </a:t>
            </a:r>
            <a:r>
              <a:rPr lang="cs-CZ" dirty="0" err="1"/>
              <a:t>Preinspirium</a:t>
            </a:r>
            <a:r>
              <a:rPr lang="cs-CZ" dirty="0"/>
              <a:t> je krátká pauza na konci výdechu a před nádechem. </a:t>
            </a:r>
            <a:r>
              <a:rPr lang="cs-CZ" b="1" i="1" dirty="0"/>
              <a:t>S výdechem je spojen inhibiční vliv na svalovou aktivitu </a:t>
            </a:r>
            <a:r>
              <a:rPr lang="cs-CZ" dirty="0"/>
              <a:t>posturálně-lokomočního systému, je obecně spojován s podporou relaxace a uvolněním svalového napětí. </a:t>
            </a:r>
            <a:r>
              <a:rPr lang="cs-CZ" b="1" i="1" dirty="0"/>
              <a:t>Nádech má excitační vliv na </a:t>
            </a:r>
            <a:r>
              <a:rPr lang="cs-CZ" b="1" i="1" dirty="0" smtClean="0"/>
              <a:t>svalovou </a:t>
            </a:r>
            <a:r>
              <a:rPr lang="cs-CZ" b="1" i="1" dirty="0"/>
              <a:t>aktivitu </a:t>
            </a:r>
            <a:r>
              <a:rPr lang="cs-CZ" dirty="0"/>
              <a:t>posturálně-lokomočního systému a využívá se pro facilitaci pohybové aktivity.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17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39540"/>
            <a:ext cx="8229600" cy="5649491"/>
          </a:xfrm>
        </p:spPr>
        <p:txBody>
          <a:bodyPr/>
          <a:lstStyle/>
          <a:p>
            <a:r>
              <a:rPr lang="da-DK" dirty="0" smtClean="0"/>
              <a:t>Frekvence </a:t>
            </a:r>
            <a:r>
              <a:rPr lang="da-DK" dirty="0"/>
              <a:t>dýchání (12-16; hypo-</a:t>
            </a:r>
            <a:r>
              <a:rPr lang="da-DK" dirty="0" smtClean="0"/>
              <a:t>,</a:t>
            </a:r>
            <a:r>
              <a:rPr lang="cs-CZ" dirty="0" smtClean="0"/>
              <a:t> </a:t>
            </a:r>
            <a:r>
              <a:rPr lang="da-DK" dirty="0" smtClean="0"/>
              <a:t>hyperventilace)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Poměr mezi </a:t>
            </a:r>
            <a:r>
              <a:rPr lang="cs-CZ" dirty="0" err="1" smtClean="0"/>
              <a:t>inspiriem</a:t>
            </a:r>
            <a:r>
              <a:rPr lang="cs-CZ" dirty="0" smtClean="0"/>
              <a:t> (nádechem) a </a:t>
            </a:r>
            <a:r>
              <a:rPr lang="cs-CZ" dirty="0" err="1" smtClean="0"/>
              <a:t>expiriem</a:t>
            </a:r>
            <a:r>
              <a:rPr lang="cs-CZ" dirty="0" smtClean="0"/>
              <a:t> (výdechem</a:t>
            </a:r>
            <a:r>
              <a:rPr lang="cs-CZ" smtClean="0"/>
              <a:t>) 1:2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Volný tvar 1"/>
          <p:cNvSpPr/>
          <p:nvPr/>
        </p:nvSpPr>
        <p:spPr>
          <a:xfrm>
            <a:off x="2771800" y="2434261"/>
            <a:ext cx="4896544" cy="790853"/>
          </a:xfrm>
          <a:custGeom>
            <a:avLst/>
            <a:gdLst>
              <a:gd name="connsiteX0" fmla="*/ 0 w 4224613"/>
              <a:gd name="connsiteY0" fmla="*/ 729069 h 790853"/>
              <a:gd name="connsiteX1" fmla="*/ 1668162 w 4224613"/>
              <a:gd name="connsiteY1" fmla="*/ 61804 h 790853"/>
              <a:gd name="connsiteX2" fmla="*/ 2075935 w 4224613"/>
              <a:gd name="connsiteY2" fmla="*/ 753782 h 790853"/>
              <a:gd name="connsiteX3" fmla="*/ 3855308 w 4224613"/>
              <a:gd name="connsiteY3" fmla="*/ 20 h 790853"/>
              <a:gd name="connsiteX4" fmla="*/ 4213654 w 4224613"/>
              <a:gd name="connsiteY4" fmla="*/ 729069 h 790853"/>
              <a:gd name="connsiteX5" fmla="*/ 4139514 w 4224613"/>
              <a:gd name="connsiteY5" fmla="*/ 741425 h 790853"/>
              <a:gd name="connsiteX6" fmla="*/ 4139514 w 4224613"/>
              <a:gd name="connsiteY6" fmla="*/ 741425 h 790853"/>
              <a:gd name="connsiteX7" fmla="*/ 4213654 w 4224613"/>
              <a:gd name="connsiteY7" fmla="*/ 790853 h 79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4613" h="790853">
                <a:moveTo>
                  <a:pt x="0" y="729069"/>
                </a:moveTo>
                <a:cubicBezTo>
                  <a:pt x="661086" y="393377"/>
                  <a:pt x="1322173" y="57685"/>
                  <a:pt x="1668162" y="61804"/>
                </a:cubicBezTo>
                <a:cubicBezTo>
                  <a:pt x="2014151" y="65923"/>
                  <a:pt x="1711411" y="764079"/>
                  <a:pt x="2075935" y="753782"/>
                </a:cubicBezTo>
                <a:cubicBezTo>
                  <a:pt x="2440459" y="743485"/>
                  <a:pt x="3499022" y="4139"/>
                  <a:pt x="3855308" y="20"/>
                </a:cubicBezTo>
                <a:cubicBezTo>
                  <a:pt x="4211595" y="-4099"/>
                  <a:pt x="4166286" y="605502"/>
                  <a:pt x="4213654" y="729069"/>
                </a:cubicBezTo>
                <a:cubicBezTo>
                  <a:pt x="4261022" y="852636"/>
                  <a:pt x="4139514" y="741425"/>
                  <a:pt x="4139514" y="741425"/>
                </a:cubicBezTo>
                <a:lnTo>
                  <a:pt x="4139514" y="741425"/>
                </a:lnTo>
                <a:lnTo>
                  <a:pt x="4213654" y="79085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324749" y="2829687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022156" y="258985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18" name="Volný tvar 17"/>
          <p:cNvSpPr/>
          <p:nvPr/>
        </p:nvSpPr>
        <p:spPr>
          <a:xfrm>
            <a:off x="2752229" y="3761900"/>
            <a:ext cx="5263978" cy="727728"/>
          </a:xfrm>
          <a:custGeom>
            <a:avLst/>
            <a:gdLst>
              <a:gd name="connsiteX0" fmla="*/ 0 w 5263978"/>
              <a:gd name="connsiteY0" fmla="*/ 593146 h 727728"/>
              <a:gd name="connsiteX1" fmla="*/ 877330 w 5263978"/>
              <a:gd name="connsiteY1" fmla="*/ 22 h 727728"/>
              <a:gd name="connsiteX2" fmla="*/ 2557849 w 5263978"/>
              <a:gd name="connsiteY2" fmla="*/ 568433 h 727728"/>
              <a:gd name="connsiteX3" fmla="*/ 3138616 w 5263978"/>
              <a:gd name="connsiteY3" fmla="*/ 49449 h 727728"/>
              <a:gd name="connsiteX4" fmla="*/ 5066270 w 5263978"/>
              <a:gd name="connsiteY4" fmla="*/ 679644 h 727728"/>
              <a:gd name="connsiteX5" fmla="*/ 5202194 w 5263978"/>
              <a:gd name="connsiteY5" fmla="*/ 679644 h 727728"/>
              <a:gd name="connsiteX6" fmla="*/ 5202194 w 5263978"/>
              <a:gd name="connsiteY6" fmla="*/ 642573 h 727728"/>
              <a:gd name="connsiteX7" fmla="*/ 5202194 w 5263978"/>
              <a:gd name="connsiteY7" fmla="*/ 692000 h 727728"/>
              <a:gd name="connsiteX8" fmla="*/ 5263978 w 5263978"/>
              <a:gd name="connsiteY8" fmla="*/ 692000 h 72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63978" h="727728">
                <a:moveTo>
                  <a:pt x="0" y="593146"/>
                </a:moveTo>
                <a:cubicBezTo>
                  <a:pt x="225511" y="298643"/>
                  <a:pt x="451022" y="4141"/>
                  <a:pt x="877330" y="22"/>
                </a:cubicBezTo>
                <a:cubicBezTo>
                  <a:pt x="1303638" y="-4097"/>
                  <a:pt x="2180968" y="560195"/>
                  <a:pt x="2557849" y="568433"/>
                </a:cubicBezTo>
                <a:cubicBezTo>
                  <a:pt x="2934730" y="576671"/>
                  <a:pt x="2720546" y="30914"/>
                  <a:pt x="3138616" y="49449"/>
                </a:cubicBezTo>
                <a:cubicBezTo>
                  <a:pt x="3556686" y="67984"/>
                  <a:pt x="4722340" y="574612"/>
                  <a:pt x="5066270" y="679644"/>
                </a:cubicBezTo>
                <a:cubicBezTo>
                  <a:pt x="5410200" y="784676"/>
                  <a:pt x="5179540" y="685822"/>
                  <a:pt x="5202194" y="679644"/>
                </a:cubicBezTo>
                <a:cubicBezTo>
                  <a:pt x="5224848" y="673466"/>
                  <a:pt x="5202194" y="642573"/>
                  <a:pt x="5202194" y="642573"/>
                </a:cubicBezTo>
                <a:cubicBezTo>
                  <a:pt x="5202194" y="644632"/>
                  <a:pt x="5191897" y="683762"/>
                  <a:pt x="5202194" y="692000"/>
                </a:cubicBezTo>
                <a:cubicBezTo>
                  <a:pt x="5212491" y="700238"/>
                  <a:pt x="5238234" y="696119"/>
                  <a:pt x="5263978" y="692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991003" y="394656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06044" y="376190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633384" y="2829687"/>
            <a:ext cx="1944216" cy="72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Zvýšení aktivace organismu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39552" y="3946566"/>
            <a:ext cx="2016224" cy="641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Zklidňující účinek</a:t>
            </a:r>
            <a:endParaRPr lang="cs-CZ" dirty="0"/>
          </a:p>
        </p:txBody>
      </p:sp>
      <p:sp>
        <p:nvSpPr>
          <p:cNvPr id="26" name="Volný tvar 25"/>
          <p:cNvSpPr/>
          <p:nvPr/>
        </p:nvSpPr>
        <p:spPr>
          <a:xfrm>
            <a:off x="2706130" y="5265128"/>
            <a:ext cx="5399902" cy="777326"/>
          </a:xfrm>
          <a:custGeom>
            <a:avLst/>
            <a:gdLst>
              <a:gd name="connsiteX0" fmla="*/ 0 w 5399902"/>
              <a:gd name="connsiteY0" fmla="*/ 777326 h 777326"/>
              <a:gd name="connsiteX1" fmla="*/ 1235675 w 5399902"/>
              <a:gd name="connsiteY1" fmla="*/ 110061 h 777326"/>
              <a:gd name="connsiteX2" fmla="*/ 1334529 w 5399902"/>
              <a:gd name="connsiteY2" fmla="*/ 60634 h 777326"/>
              <a:gd name="connsiteX3" fmla="*/ 2644346 w 5399902"/>
              <a:gd name="connsiteY3" fmla="*/ 715542 h 777326"/>
              <a:gd name="connsiteX4" fmla="*/ 2644346 w 5399902"/>
              <a:gd name="connsiteY4" fmla="*/ 715542 h 777326"/>
              <a:gd name="connsiteX5" fmla="*/ 3719384 w 5399902"/>
              <a:gd name="connsiteY5" fmla="*/ 60634 h 777326"/>
              <a:gd name="connsiteX6" fmla="*/ 3719384 w 5399902"/>
              <a:gd name="connsiteY6" fmla="*/ 60634 h 777326"/>
              <a:gd name="connsiteX7" fmla="*/ 5263978 w 5399902"/>
              <a:gd name="connsiteY7" fmla="*/ 678472 h 777326"/>
              <a:gd name="connsiteX8" fmla="*/ 5251621 w 5399902"/>
              <a:gd name="connsiteY8" fmla="*/ 666115 h 777326"/>
              <a:gd name="connsiteX9" fmla="*/ 5399902 w 5399902"/>
              <a:gd name="connsiteY9" fmla="*/ 715542 h 777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99902" h="777326">
                <a:moveTo>
                  <a:pt x="0" y="777326"/>
                </a:moveTo>
                <a:lnTo>
                  <a:pt x="1235675" y="110061"/>
                </a:lnTo>
                <a:cubicBezTo>
                  <a:pt x="1458096" y="-9388"/>
                  <a:pt x="1099751" y="-40279"/>
                  <a:pt x="1334529" y="60634"/>
                </a:cubicBezTo>
                <a:cubicBezTo>
                  <a:pt x="1569307" y="161547"/>
                  <a:pt x="2644346" y="715542"/>
                  <a:pt x="2644346" y="715542"/>
                </a:cubicBezTo>
                <a:lnTo>
                  <a:pt x="2644346" y="715542"/>
                </a:lnTo>
                <a:lnTo>
                  <a:pt x="3719384" y="60634"/>
                </a:lnTo>
                <a:lnTo>
                  <a:pt x="3719384" y="60634"/>
                </a:lnTo>
                <a:lnTo>
                  <a:pt x="5263978" y="678472"/>
                </a:lnTo>
                <a:cubicBezTo>
                  <a:pt x="5519351" y="779385"/>
                  <a:pt x="5228967" y="659937"/>
                  <a:pt x="5251621" y="666115"/>
                </a:cubicBezTo>
                <a:cubicBezTo>
                  <a:pt x="5274275" y="672293"/>
                  <a:pt x="5337088" y="693917"/>
                  <a:pt x="5399902" y="7155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511109" y="562059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671000" y="525126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539552" y="5251266"/>
            <a:ext cx="2016224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Účinky harmonizační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6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Anatomie a fyziologie dýchání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4600" b="1" dirty="0"/>
              <a:t>Dýchání </a:t>
            </a:r>
            <a:r>
              <a:rPr lang="cs-CZ" sz="4600" dirty="0" smtClean="0"/>
              <a:t>ovlivňuje  </a:t>
            </a:r>
            <a:endParaRPr lang="cs-CZ" sz="4600" dirty="0"/>
          </a:p>
          <a:p>
            <a:pPr marL="0" indent="0">
              <a:buNone/>
            </a:pPr>
            <a:r>
              <a:rPr lang="cs-CZ" sz="4600" u="sng" dirty="0" smtClean="0"/>
              <a:t>Pasivně</a:t>
            </a:r>
            <a:r>
              <a:rPr lang="cs-CZ" sz="4600" u="sng" dirty="0"/>
              <a:t>: </a:t>
            </a:r>
          </a:p>
          <a:p>
            <a:r>
              <a:rPr lang="cs-CZ" sz="4600" dirty="0" smtClean="0"/>
              <a:t>tvar </a:t>
            </a:r>
            <a:r>
              <a:rPr lang="cs-CZ" sz="4600" dirty="0"/>
              <a:t>a elasticita hrudního koše (</a:t>
            </a:r>
            <a:r>
              <a:rPr lang="cs-CZ" sz="4600" dirty="0" err="1"/>
              <a:t>Th</a:t>
            </a:r>
            <a:r>
              <a:rPr lang="cs-CZ" sz="4600" dirty="0"/>
              <a:t> obratle, žebra, sternum) a břicha </a:t>
            </a:r>
          </a:p>
          <a:p>
            <a:r>
              <a:rPr lang="cs-CZ" sz="4600" dirty="0" smtClean="0"/>
              <a:t>odpor horních a dolních dýchacích cest</a:t>
            </a:r>
            <a:endParaRPr lang="cs-CZ" sz="4600" dirty="0"/>
          </a:p>
          <a:p>
            <a:r>
              <a:rPr lang="cs-CZ" sz="4600" dirty="0" smtClean="0"/>
              <a:t>náplň </a:t>
            </a:r>
            <a:r>
              <a:rPr lang="cs-CZ" sz="4600" dirty="0"/>
              <a:t>dutých </a:t>
            </a:r>
            <a:r>
              <a:rPr lang="cs-CZ" sz="4600" dirty="0" smtClean="0"/>
              <a:t>orgánů dutiny </a:t>
            </a:r>
            <a:r>
              <a:rPr lang="cs-CZ" sz="4600" dirty="0"/>
              <a:t>břišní </a:t>
            </a:r>
          </a:p>
          <a:p>
            <a:r>
              <a:rPr lang="cs-CZ" sz="4600" dirty="0" smtClean="0"/>
              <a:t>plicní </a:t>
            </a:r>
            <a:r>
              <a:rPr lang="cs-CZ" sz="4600" dirty="0"/>
              <a:t>parenchym </a:t>
            </a:r>
          </a:p>
          <a:p>
            <a:endParaRPr lang="cs-CZ" sz="4600" dirty="0"/>
          </a:p>
          <a:p>
            <a:pPr marL="0" indent="0">
              <a:buNone/>
            </a:pPr>
            <a:r>
              <a:rPr lang="cs-CZ" sz="4600" u="sng" dirty="0"/>
              <a:t>Aktivně: </a:t>
            </a:r>
          </a:p>
          <a:p>
            <a:r>
              <a:rPr lang="cs-CZ" sz="4600" dirty="0"/>
              <a:t>b</a:t>
            </a:r>
            <a:r>
              <a:rPr lang="cs-CZ" sz="4600" dirty="0" smtClean="0"/>
              <a:t>ránice </a:t>
            </a:r>
            <a:r>
              <a:rPr lang="cs-CZ" sz="4600" dirty="0"/>
              <a:t>a další vdechové a výdechové svaly (hlavní, vedlejší a auxiliární </a:t>
            </a:r>
            <a:r>
              <a:rPr lang="cs-CZ" sz="4600" dirty="0" smtClean="0"/>
              <a:t>) </a:t>
            </a:r>
            <a:endParaRPr lang="cs-CZ" sz="4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Dechová vlna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nádech začíná v oblasti břicha a postupuje směrem nahoru</a:t>
            </a:r>
          </a:p>
          <a:p>
            <a:pPr lvl="0"/>
            <a:r>
              <a:rPr lang="cs-CZ" dirty="0"/>
              <a:t>dochází k laterálnímu rozvoji spodních žeber, horní žebra se vyklenují směrem dopředu</a:t>
            </a:r>
          </a:p>
          <a:p>
            <a:pPr lvl="0"/>
            <a:r>
              <a:rPr lang="cs-CZ" dirty="0"/>
              <a:t>nádech poté končí v hrudníku, kde by měl dojít až do podklíčkové oblasti</a:t>
            </a:r>
          </a:p>
          <a:p>
            <a:pPr lvl="0"/>
            <a:r>
              <a:rPr lang="cs-CZ" dirty="0"/>
              <a:t>při výdechu dochází k opačnému </a:t>
            </a:r>
            <a:r>
              <a:rPr lang="cs-CZ" dirty="0" smtClean="0"/>
              <a:t>ději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16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Dýchací </a:t>
            </a:r>
            <a:r>
              <a:rPr lang="cs-CZ" u="sng" dirty="0"/>
              <a:t>svaly inspirační:</a:t>
            </a:r>
            <a:endParaRPr lang="cs-CZ" dirty="0"/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elevují</a:t>
            </a:r>
            <a:r>
              <a:rPr lang="cs-CZ" dirty="0" smtClean="0"/>
              <a:t> </a:t>
            </a:r>
            <a:r>
              <a:rPr lang="cs-CZ" dirty="0"/>
              <a:t>žebra a sternum</a:t>
            </a:r>
          </a:p>
          <a:p>
            <a:pPr marL="0" indent="0">
              <a:buNone/>
            </a:pPr>
            <a:r>
              <a:rPr lang="cs-CZ" b="1" dirty="0" smtClean="0"/>
              <a:t>Hlavní </a:t>
            </a:r>
            <a:r>
              <a:rPr lang="cs-CZ" b="1" dirty="0"/>
              <a:t>svaly </a:t>
            </a:r>
            <a:r>
              <a:rPr lang="cs-CZ" b="1" dirty="0" smtClean="0"/>
              <a:t>inspirační:</a:t>
            </a:r>
            <a:endParaRPr lang="cs-CZ" dirty="0"/>
          </a:p>
          <a:p>
            <a:pPr lvl="0"/>
            <a:r>
              <a:rPr lang="cs-CZ" i="1" dirty="0"/>
              <a:t>Diafragma</a:t>
            </a:r>
          </a:p>
          <a:p>
            <a:pPr lvl="0"/>
            <a:r>
              <a:rPr lang="cs-CZ" i="1" dirty="0"/>
              <a:t>Mm. </a:t>
            </a:r>
            <a:r>
              <a:rPr lang="cs-CZ" i="1" dirty="0" err="1"/>
              <a:t>intercostales</a:t>
            </a:r>
            <a:r>
              <a:rPr lang="cs-CZ" i="1" dirty="0"/>
              <a:t> </a:t>
            </a:r>
            <a:r>
              <a:rPr lang="cs-CZ" i="1" dirty="0" err="1"/>
              <a:t>externi</a:t>
            </a:r>
            <a:r>
              <a:rPr lang="cs-CZ" i="1" dirty="0"/>
              <a:t> </a:t>
            </a:r>
          </a:p>
          <a:p>
            <a:pPr lvl="0"/>
            <a:r>
              <a:rPr lang="cs-CZ" dirty="0"/>
              <a:t>Mm. </a:t>
            </a:r>
            <a:r>
              <a:rPr lang="cs-CZ" dirty="0" err="1"/>
              <a:t>levatores</a:t>
            </a:r>
            <a:r>
              <a:rPr lang="cs-CZ" dirty="0"/>
              <a:t> </a:t>
            </a:r>
            <a:r>
              <a:rPr lang="cs-CZ" dirty="0" err="1"/>
              <a:t>costarum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08920"/>
            <a:ext cx="266429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50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422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Dechové techniky </vt:lpstr>
      <vt:lpstr>Dýchání (respirace, ventilace)</vt:lpstr>
      <vt:lpstr>Prezentace aplikace PowerPoint</vt:lpstr>
      <vt:lpstr>Prezentace aplikace PowerPoint</vt:lpstr>
      <vt:lpstr>Prezentace aplikace PowerPoint</vt:lpstr>
      <vt:lpstr>Prezentace aplikace PowerPoint</vt:lpstr>
      <vt:lpstr>Anatomie a fyziologie dýchání</vt:lpstr>
      <vt:lpstr> Dechová vlna </vt:lpstr>
      <vt:lpstr>Prezentace aplikace PowerPoint</vt:lpstr>
      <vt:lpstr>Prezentace aplikace PowerPoint</vt:lpstr>
      <vt:lpstr>Prezentace aplikace PowerPoint</vt:lpstr>
      <vt:lpstr>Prezentace aplikace PowerPoint</vt:lpstr>
      <vt:lpstr>Polohy těla a jejich vliv na dýchání </vt:lpstr>
      <vt:lpstr>Vliv poloh těla na dýchání (jóga) </vt:lpstr>
      <vt:lpstr> 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Dechové techniky I</dc:title>
  <dc:creator>Jana Řezaninová</dc:creator>
  <cp:lastModifiedBy>User</cp:lastModifiedBy>
  <cp:revision>26</cp:revision>
  <dcterms:created xsi:type="dcterms:W3CDTF">2012-01-23T10:23:37Z</dcterms:created>
  <dcterms:modified xsi:type="dcterms:W3CDTF">2015-03-03T11:49:53Z</dcterms:modified>
</cp:coreProperties>
</file>