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73" r:id="rId15"/>
    <p:sldId id="274" r:id="rId16"/>
    <p:sldId id="266" r:id="rId17"/>
    <p:sldId id="275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46CE-32C0-4E4E-9D33-3DED8D469BF1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BCC13-FE7B-4662-A434-D3F4BCF95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22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Bůh Šiva – ničitel, divoký</a:t>
            </a:r>
            <a:r>
              <a:rPr lang="cs-CZ" baseline="0" dirty="0" smtClean="0"/>
              <a:t> tanečník. Rukama metá blesky a nohama drtí lebky. Jeho kosmický tanec rozbíjí strachy, při cvičení jógy v sobě strach objevujeme, pohyb nás strachu zbavuje. </a:t>
            </a:r>
            <a:r>
              <a:rPr lang="cs-CZ" dirty="0" smtClean="0"/>
              <a:t>Šiva pomáhá rozloučit se s minulosti, ukončit vše, co tíží, trápí a brání novému štěstí, novým lepším vztahům a nekonečným možnostem. Šiva pomáhá zbavit se negativních stránek osobnosti, trápení a utrpení.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BCC13-FE7B-4662-A434-D3F4BCF9540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48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32A124-BBA7-422D-9EC9-F8230C724BAA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9B6FF4-50C8-4050-90E6-AE83155162A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%C3%81tman" TargetMode="External"/><Relationship Id="rId2" Type="http://schemas.openxmlformats.org/officeDocument/2006/relationships/hyperlink" Target="http://cs.wikipedia.org/wiki/Jh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Param%C3%A1tman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%C3%B3k%C5%A1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Mah%C3%A1bh%C3%A1ra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Jóga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Bhaktijóga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je </a:t>
            </a:r>
            <a:r>
              <a:rPr lang="cs-CZ" b="1" i="1" dirty="0" smtClean="0"/>
              <a:t>cestou lásky</a:t>
            </a:r>
            <a:r>
              <a:rPr lang="cs-CZ" dirty="0" smtClean="0"/>
              <a:t>, soucitu a odevzdanosti. Vše, co je řečeno, se řeší s láskou k lidem, přírodě, zvířatům.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err="1" smtClean="0"/>
              <a:t>Džňánajóga</a:t>
            </a:r>
            <a:r>
              <a:rPr lang="cs-CZ" b="1" dirty="0" smtClean="0"/>
              <a:t> – </a:t>
            </a:r>
            <a:r>
              <a:rPr lang="cs-CZ" dirty="0" smtClean="0"/>
              <a:t>je </a:t>
            </a:r>
            <a:r>
              <a:rPr lang="cs-CZ" b="1" i="1" dirty="0" smtClean="0"/>
              <a:t>cesta rozumového poznání</a:t>
            </a:r>
            <a:r>
              <a:rPr lang="cs-CZ" dirty="0" smtClean="0"/>
              <a:t>, vědění, moudrosti, cesta filosofická. Studium, cvičení a rozumové zkušenosti vedou k sebepoznání a rozlišování mezi skutečností a klamem.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Karmajóga</a:t>
            </a:r>
            <a:r>
              <a:rPr lang="cs-CZ" b="1" dirty="0" smtClean="0"/>
              <a:t> – </a:t>
            </a:r>
            <a:r>
              <a:rPr lang="cs-CZ" dirty="0" smtClean="0"/>
              <a:t>se zabývá </a:t>
            </a:r>
            <a:r>
              <a:rPr lang="cs-CZ" b="1" i="1" dirty="0" smtClean="0"/>
              <a:t>činy</a:t>
            </a:r>
            <a:r>
              <a:rPr lang="cs-CZ" dirty="0" smtClean="0"/>
              <a:t>,jejich příčinami a následky. </a:t>
            </a:r>
            <a:r>
              <a:rPr lang="cs-CZ" u="sng" dirty="0"/>
              <a:t>Existují tři typy karmy</a:t>
            </a:r>
            <a:r>
              <a:rPr lang="cs-CZ" u="sng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 smtClean="0"/>
              <a:t>prarábdha</a:t>
            </a:r>
            <a:r>
              <a:rPr lang="cs-CZ" i="1" dirty="0" smtClean="0"/>
              <a:t> </a:t>
            </a:r>
            <a:r>
              <a:rPr lang="cs-CZ" i="1" dirty="0"/>
              <a:t>karma </a:t>
            </a:r>
            <a:r>
              <a:rPr lang="cs-CZ" dirty="0"/>
              <a:t>- karma,  která se nashromáždila v minulosti a právě teď ji realizujeme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/>
              <a:t>s</a:t>
            </a:r>
            <a:r>
              <a:rPr lang="cs-CZ" i="1" dirty="0" err="1" smtClean="0"/>
              <a:t>aňčita</a:t>
            </a:r>
            <a:r>
              <a:rPr lang="cs-CZ" i="1" dirty="0" smtClean="0"/>
              <a:t> </a:t>
            </a:r>
            <a:r>
              <a:rPr lang="cs-CZ" i="1" dirty="0"/>
              <a:t>karma </a:t>
            </a:r>
            <a:r>
              <a:rPr lang="cs-CZ" dirty="0"/>
              <a:t>- karma, která se v minulosti nashromáždila, ale realizovat se teprve bude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 smtClean="0"/>
              <a:t>agámí</a:t>
            </a:r>
            <a:r>
              <a:rPr lang="cs-CZ" i="1" dirty="0" smtClean="0"/>
              <a:t> </a:t>
            </a:r>
            <a:r>
              <a:rPr lang="cs-CZ" i="1" dirty="0"/>
              <a:t>karma </a:t>
            </a:r>
            <a:r>
              <a:rPr lang="cs-CZ" dirty="0"/>
              <a:t>- karma, kterou svojí činností právě vytváříme a projevovat se bude v budoucnu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Radžajóga</a:t>
            </a:r>
            <a:r>
              <a:rPr lang="cs-CZ" b="1" dirty="0" smtClean="0"/>
              <a:t> – </a:t>
            </a:r>
            <a:r>
              <a:rPr lang="cs-CZ" dirty="0" smtClean="0"/>
              <a:t>cesta </a:t>
            </a:r>
            <a:r>
              <a:rPr lang="cs-CZ" b="1" i="1" dirty="0" smtClean="0"/>
              <a:t>sebekontroly</a:t>
            </a:r>
            <a:r>
              <a:rPr lang="cs-CZ" dirty="0" smtClean="0"/>
              <a:t>, disciplíny, ovládnutí mysli </a:t>
            </a:r>
            <a:r>
              <a:rPr lang="cs-CZ" b="1" dirty="0" smtClean="0"/>
              <a:t>- </a:t>
            </a:r>
            <a:r>
              <a:rPr lang="cs-CZ" dirty="0" smtClean="0"/>
              <a:t>královská cesta, 8 stupňová cesta jógy – etické a morální zásady, pozice, řízení dechu.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Jednotlivé části </a:t>
            </a:r>
            <a:r>
              <a:rPr lang="cs-CZ" b="1" u="sng" dirty="0" err="1" smtClean="0"/>
              <a:t>rádžajógy</a:t>
            </a:r>
            <a:r>
              <a:rPr lang="cs-CZ" b="1" u="sng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0" indent="0">
              <a:buNone/>
            </a:pPr>
            <a:r>
              <a:rPr lang="cs-CZ" b="1" i="1" dirty="0" err="1" smtClean="0"/>
              <a:t>Jama</a:t>
            </a:r>
            <a:r>
              <a:rPr lang="cs-CZ" b="1" dirty="0" smtClean="0"/>
              <a:t> </a:t>
            </a:r>
            <a:r>
              <a:rPr lang="cs-CZ" dirty="0" smtClean="0"/>
              <a:t>– zákazy, dodržování pravidel vnější kázně</a:t>
            </a:r>
          </a:p>
          <a:p>
            <a:pPr marL="0" indent="0">
              <a:buNone/>
            </a:pPr>
            <a:r>
              <a:rPr lang="cs-CZ" b="1" i="1" dirty="0" err="1" smtClean="0"/>
              <a:t>Nijama</a:t>
            </a:r>
            <a:r>
              <a:rPr lang="cs-CZ" b="1" dirty="0" smtClean="0"/>
              <a:t> </a:t>
            </a:r>
            <a:r>
              <a:rPr lang="cs-CZ" dirty="0" smtClean="0"/>
              <a:t>– příkazy, dodržování pravidel vnitřní kázně</a:t>
            </a:r>
          </a:p>
          <a:p>
            <a:pPr marL="0" indent="0">
              <a:buNone/>
            </a:pPr>
            <a:r>
              <a:rPr lang="cs-CZ" b="1" dirty="0" smtClean="0"/>
              <a:t>Ásana</a:t>
            </a:r>
            <a:r>
              <a:rPr lang="cs-CZ" dirty="0" smtClean="0"/>
              <a:t>  -</a:t>
            </a:r>
            <a:r>
              <a:rPr lang="cs-CZ" b="1" dirty="0" smtClean="0"/>
              <a:t> </a:t>
            </a:r>
            <a:r>
              <a:rPr lang="cs-CZ" dirty="0" smtClean="0"/>
              <a:t>pozice (tělesné cvičení)</a:t>
            </a:r>
          </a:p>
          <a:p>
            <a:pPr marL="0" indent="0">
              <a:buNone/>
            </a:pPr>
            <a:r>
              <a:rPr lang="cs-CZ" b="1" dirty="0" err="1" smtClean="0"/>
              <a:t>Pránájáma</a:t>
            </a:r>
            <a:r>
              <a:rPr lang="cs-CZ" dirty="0" smtClean="0"/>
              <a:t> – ovládání dechu</a:t>
            </a:r>
          </a:p>
          <a:p>
            <a:pPr marL="0" indent="0">
              <a:buNone/>
            </a:pPr>
            <a:r>
              <a:rPr lang="cs-CZ" b="1" dirty="0" err="1" smtClean="0"/>
              <a:t>Pratjáhára</a:t>
            </a:r>
            <a:r>
              <a:rPr lang="cs-CZ" dirty="0" smtClean="0"/>
              <a:t>  - ovládnutí smyslů – odtažení smyslů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od objektů vnějšího světa</a:t>
            </a:r>
          </a:p>
          <a:p>
            <a:pPr marL="0" indent="0">
              <a:buNone/>
            </a:pPr>
            <a:r>
              <a:rPr lang="cs-CZ" b="1" dirty="0" err="1" smtClean="0"/>
              <a:t>Dhárana</a:t>
            </a:r>
            <a:r>
              <a:rPr lang="cs-CZ" dirty="0" smtClean="0"/>
              <a:t> - </a:t>
            </a:r>
            <a:r>
              <a:rPr lang="cs-CZ" dirty="0" err="1" smtClean="0"/>
              <a:t>koncetrace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Dhjána</a:t>
            </a:r>
            <a:r>
              <a:rPr lang="cs-CZ" dirty="0" smtClean="0"/>
              <a:t> - meditace</a:t>
            </a:r>
          </a:p>
          <a:p>
            <a:pPr marL="0" indent="0">
              <a:buNone/>
            </a:pPr>
            <a:r>
              <a:rPr lang="cs-CZ" b="1" dirty="0" err="1" smtClean="0"/>
              <a:t>Samádhi</a:t>
            </a:r>
            <a:r>
              <a:rPr lang="cs-CZ" dirty="0" smtClean="0"/>
              <a:t>- dokonalé poznání, stupeň vědomí, při němž poznávající, proces poznávání a předmět poznání splývají v jedno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ó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332656"/>
            <a:ext cx="1104900" cy="97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4600" b="1" dirty="0" smtClean="0"/>
              <a:t>1. </a:t>
            </a:r>
            <a:r>
              <a:rPr lang="cs-CZ" sz="4600" b="1" dirty="0" err="1" smtClean="0"/>
              <a:t>Jama</a:t>
            </a:r>
            <a:endParaRPr lang="cs-CZ" sz="4600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3400" dirty="0" smtClean="0"/>
              <a:t>Zahrnuje pět </a:t>
            </a:r>
            <a:r>
              <a:rPr lang="cs-CZ" sz="3400" dirty="0"/>
              <a:t>činností, kterých bychom se měli vyvarovat. </a:t>
            </a:r>
            <a:r>
              <a:rPr lang="cs-CZ" sz="3400" dirty="0" smtClean="0"/>
              <a:t>N </a:t>
            </a:r>
            <a:r>
              <a:rPr lang="cs-CZ" sz="3400" dirty="0"/>
              <a:t>U všech pěti činností platí, že bychom je neměli dělat jak ve vztahu k druhým lidem, tak i k sobě.</a:t>
            </a:r>
          </a:p>
          <a:p>
            <a:r>
              <a:rPr lang="cs-CZ" sz="3400" i="1" dirty="0" err="1"/>
              <a:t>Ahinsa</a:t>
            </a:r>
            <a:r>
              <a:rPr lang="cs-CZ" sz="3400" dirty="0"/>
              <a:t> – </a:t>
            </a:r>
            <a:r>
              <a:rPr lang="cs-CZ" sz="3400" b="1" i="1" dirty="0"/>
              <a:t>neubližování</a:t>
            </a:r>
            <a:r>
              <a:rPr lang="cs-CZ" sz="3400" dirty="0"/>
              <a:t>. Je zaměřeno nejen vůči druhým, ale také vůči sobě, a to jak konáním, tak myslí. </a:t>
            </a:r>
          </a:p>
          <a:p>
            <a:r>
              <a:rPr lang="cs-CZ" sz="3400" i="1" dirty="0" err="1"/>
              <a:t>Satja</a:t>
            </a:r>
            <a:r>
              <a:rPr lang="cs-CZ" sz="3400" dirty="0"/>
              <a:t> – </a:t>
            </a:r>
            <a:r>
              <a:rPr lang="cs-CZ" sz="3400" b="1" i="1" dirty="0"/>
              <a:t>nelhaní.</a:t>
            </a:r>
            <a:r>
              <a:rPr lang="cs-CZ" sz="3400" dirty="0"/>
              <a:t> Nelhaní nejen ostatním, ale hlavně také sobě.</a:t>
            </a:r>
          </a:p>
          <a:p>
            <a:r>
              <a:rPr lang="cs-CZ" sz="3400" i="1" dirty="0" err="1"/>
              <a:t>Astéja</a:t>
            </a:r>
            <a:r>
              <a:rPr lang="cs-CZ" sz="3400" dirty="0"/>
              <a:t> – </a:t>
            </a:r>
            <a:r>
              <a:rPr lang="cs-CZ" sz="3400" b="1" i="1" dirty="0"/>
              <a:t>nepřivlastňování, nekradení</a:t>
            </a:r>
            <a:r>
              <a:rPr lang="cs-CZ" sz="3400" dirty="0"/>
              <a:t>. Opět se obrací jak vůči okolí, tak vůči sobě. Lze chápat jak na materiální úrovni, tak i na mentální (citové vydírání).</a:t>
            </a:r>
          </a:p>
          <a:p>
            <a:r>
              <a:rPr lang="cs-CZ" sz="3400" i="1" dirty="0" err="1"/>
              <a:t>Aparigraha</a:t>
            </a:r>
            <a:r>
              <a:rPr lang="cs-CZ" sz="3400" dirty="0"/>
              <a:t> – </a:t>
            </a:r>
            <a:r>
              <a:rPr lang="cs-CZ" sz="3400" b="1" i="1" dirty="0"/>
              <a:t>nepřipoutanost, neulpívání, nehrabivost</a:t>
            </a:r>
            <a:r>
              <a:rPr lang="cs-CZ" sz="3400" dirty="0"/>
              <a:t>. Staví se proti současnému konzumnímu životu. Ulpívat lze nejen na majetku a věcech, ale také např. na postavení, vzhledu, blízkých apod. Odvádí nás to od "tady a teď". Člověk by měl dělat správné věci a bez ohledu na výsledek, tzn. například přijímat nebo dávat dary bez očekávání.</a:t>
            </a:r>
          </a:p>
          <a:p>
            <a:r>
              <a:rPr lang="cs-CZ" sz="3400" i="1" dirty="0" err="1"/>
              <a:t>Brahmačarja</a:t>
            </a:r>
            <a:r>
              <a:rPr lang="cs-CZ" sz="3400" dirty="0"/>
              <a:t> – </a:t>
            </a:r>
            <a:r>
              <a:rPr lang="cs-CZ" sz="3400" b="1" i="1" dirty="0"/>
              <a:t>zdrženlivost.</a:t>
            </a:r>
            <a:r>
              <a:rPr lang="cs-CZ" sz="3400" dirty="0"/>
              <a:t> Jedná se o čistotu mysli a jednání. Na západě bývá často vztahováno pouze k sexuální oblasti. Jedná se ale obecně o střídmost.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cs-CZ" sz="4600" dirty="0" smtClean="0"/>
              <a:t>2. </a:t>
            </a:r>
            <a:r>
              <a:rPr lang="cs-CZ" sz="4600" b="1" dirty="0" err="1" smtClean="0"/>
              <a:t>Nijama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sz="3400" dirty="0" smtClean="0"/>
              <a:t>	Pět </a:t>
            </a:r>
            <a:r>
              <a:rPr lang="cs-CZ" sz="3400" dirty="0"/>
              <a:t>činností, které bychom měli dělat. </a:t>
            </a:r>
          </a:p>
          <a:p>
            <a:r>
              <a:rPr lang="cs-CZ" sz="3400" i="1" dirty="0" err="1" smtClean="0"/>
              <a:t>Sauča</a:t>
            </a:r>
            <a:r>
              <a:rPr lang="cs-CZ" sz="3400" dirty="0" smtClean="0"/>
              <a:t> </a:t>
            </a:r>
            <a:r>
              <a:rPr lang="cs-CZ" sz="3400" dirty="0"/>
              <a:t>– </a:t>
            </a:r>
            <a:r>
              <a:rPr lang="cs-CZ" sz="3400" b="1" i="1" dirty="0" smtClean="0"/>
              <a:t>čistota těla </a:t>
            </a:r>
            <a:r>
              <a:rPr lang="cs-CZ" sz="3400" b="1" i="1" dirty="0"/>
              <a:t>i duše</a:t>
            </a:r>
            <a:r>
              <a:rPr lang="cs-CZ" sz="3400" dirty="0"/>
              <a:t>. </a:t>
            </a:r>
            <a:r>
              <a:rPr lang="cs-CZ" sz="3400" dirty="0" smtClean="0"/>
              <a:t> Je </a:t>
            </a:r>
            <a:r>
              <a:rPr lang="cs-CZ" sz="3400" dirty="0"/>
              <a:t>třeba se zbavit negativních myšlenek, emocí a předsudků.</a:t>
            </a:r>
          </a:p>
          <a:p>
            <a:r>
              <a:rPr lang="cs-CZ" sz="3400" i="1" dirty="0" err="1"/>
              <a:t>Santóša</a:t>
            </a:r>
            <a:r>
              <a:rPr lang="cs-CZ" sz="3400" dirty="0"/>
              <a:t> – </a:t>
            </a:r>
            <a:r>
              <a:rPr lang="cs-CZ" sz="3400" b="1" i="1" dirty="0"/>
              <a:t>spokojenost</a:t>
            </a:r>
            <a:r>
              <a:rPr lang="cs-CZ" sz="3400" dirty="0"/>
              <a:t>. Pokud je člověk spokojený, je vyrovnaný a bez negativních myšlenek, proto je třeba na vnitřní harmonii aktivně pracovat.</a:t>
            </a:r>
          </a:p>
          <a:p>
            <a:r>
              <a:rPr lang="cs-CZ" sz="3400" i="1" dirty="0" err="1"/>
              <a:t>Tapas</a:t>
            </a:r>
            <a:r>
              <a:rPr lang="cs-CZ" sz="3400" dirty="0"/>
              <a:t> – </a:t>
            </a:r>
            <a:r>
              <a:rPr lang="cs-CZ" sz="3400" b="1" i="1" dirty="0"/>
              <a:t>sebekázeň</a:t>
            </a:r>
            <a:r>
              <a:rPr lang="cs-CZ" sz="3400" dirty="0"/>
              <a:t>. </a:t>
            </a:r>
            <a:r>
              <a:rPr lang="cs-CZ" sz="3400" dirty="0" err="1"/>
              <a:t>Tapas</a:t>
            </a:r>
            <a:r>
              <a:rPr lang="cs-CZ" sz="3400" dirty="0"/>
              <a:t> nabádá k vyvarování se lenosti a pohodlnosti. Je třeba se naučit přijímat skutečnosti a být pánem sám nad sebou.</a:t>
            </a:r>
          </a:p>
          <a:p>
            <a:r>
              <a:rPr lang="cs-CZ" sz="3400" i="1" dirty="0" err="1"/>
              <a:t>Svadhjája</a:t>
            </a:r>
            <a:r>
              <a:rPr lang="cs-CZ" sz="3400" dirty="0"/>
              <a:t> – </a:t>
            </a:r>
            <a:r>
              <a:rPr lang="cs-CZ" sz="3400" b="1" i="1" dirty="0"/>
              <a:t>sebepoznání</a:t>
            </a:r>
            <a:r>
              <a:rPr lang="cs-CZ" sz="3400" dirty="0"/>
              <a:t>. Člověk by měl věnovat všemu pozornost a studiem a životními situacemi poznávat sám sebe.</a:t>
            </a:r>
          </a:p>
          <a:p>
            <a:r>
              <a:rPr lang="cs-CZ" sz="3400" i="1" dirty="0" err="1"/>
              <a:t>Íšvarapranidhána</a:t>
            </a:r>
            <a:r>
              <a:rPr lang="cs-CZ" sz="3400" dirty="0"/>
              <a:t> – </a:t>
            </a:r>
            <a:r>
              <a:rPr lang="cs-CZ" sz="3400" b="1" i="1" dirty="0"/>
              <a:t>uctívání nejvyššího principu</a:t>
            </a:r>
            <a:r>
              <a:rPr lang="cs-CZ" sz="3400" dirty="0"/>
              <a:t>. Jedná se o určitou pokoru, o uctívání svého vlastního boha, respektování toho, co nás převyšuje</a:t>
            </a:r>
            <a:r>
              <a:rPr lang="cs-CZ" sz="3400" dirty="0" smtClean="0"/>
              <a:t>.</a:t>
            </a:r>
          </a:p>
          <a:p>
            <a:endParaRPr lang="cs-CZ" sz="3400" dirty="0" smtClean="0"/>
          </a:p>
          <a:p>
            <a:pPr marL="0" indent="0">
              <a:buNone/>
            </a:pPr>
            <a:r>
              <a:rPr lang="cs-CZ" sz="3400" dirty="0" smtClean="0"/>
              <a:t>JAMA a NIJAMA představuje určitý morálně-etický trénink a očisťuje naši mysl v každodenním životě. Rozvíjí přátelské postoje, soucit, vnitřní spokojenost a odstraňuje z nás nenávist, zatrpklost, hrubost, pocit nesvobody.</a:t>
            </a:r>
            <a:endParaRPr lang="cs-CZ" sz="3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sz="3800" dirty="0" smtClean="0"/>
              <a:t>3. </a:t>
            </a:r>
            <a:r>
              <a:rPr lang="cs-CZ" sz="3800" b="1" dirty="0" smtClean="0"/>
              <a:t>Ásany</a:t>
            </a:r>
            <a:r>
              <a:rPr lang="cs-CZ" dirty="0" smtClean="0"/>
              <a:t> </a:t>
            </a:r>
          </a:p>
          <a:p>
            <a:r>
              <a:rPr lang="cs-CZ" sz="2400" b="1" i="1" dirty="0"/>
              <a:t>J</a:t>
            </a:r>
            <a:r>
              <a:rPr lang="cs-CZ" sz="2400" b="1" i="1" dirty="0" smtClean="0"/>
              <a:t>ógové </a:t>
            </a:r>
            <a:r>
              <a:rPr lang="cs-CZ" sz="2400" b="1" i="1" dirty="0"/>
              <a:t>tělesné pozice</a:t>
            </a:r>
            <a:r>
              <a:rPr lang="cs-CZ" sz="2400" dirty="0"/>
              <a:t>. Většinou bývají statické.  Cvičení ásan neboli jógových pozic patří dnes v naší </a:t>
            </a:r>
            <a:r>
              <a:rPr lang="cs-CZ" sz="2400" dirty="0" smtClean="0"/>
              <a:t> </a:t>
            </a:r>
            <a:r>
              <a:rPr lang="cs-CZ" sz="2400" dirty="0"/>
              <a:t>k nejrozšířenější praxi jógy. Každá z ásan má hluboký význam. Působí na různé orgány v těle, pracuje s určitou skupinou svalů, ale také pracuje s energií a čakrami. Cvičit bychom měli vždy v souladu s dechem a s plnou koncentrací.</a:t>
            </a:r>
          </a:p>
          <a:p>
            <a:r>
              <a:rPr lang="cs-CZ" sz="2400" dirty="0"/>
              <a:t>Sanskrtský název </a:t>
            </a:r>
            <a:r>
              <a:rPr lang="cs-CZ" sz="2400" i="1" dirty="0"/>
              <a:t>ásana</a:t>
            </a:r>
            <a:r>
              <a:rPr lang="cs-CZ" sz="2400" dirty="0"/>
              <a:t> znamená "pohodlná pozice". Přestože některé z pozic jsou zpočátku nepříjemné nebo přímo nemožné, postupným nácvikem se můžeme dobrat k tomu, že se v každé pozici dokážeme uvolnit. </a:t>
            </a:r>
            <a:endParaRPr lang="cs-CZ" sz="2400" dirty="0" smtClean="0"/>
          </a:p>
          <a:p>
            <a:r>
              <a:rPr lang="cs-CZ" sz="2400" dirty="0" smtClean="0"/>
              <a:t>!!! </a:t>
            </a:r>
            <a:r>
              <a:rPr lang="cs-CZ" sz="2400" u="sng" dirty="0" smtClean="0"/>
              <a:t>Nejčastější chyby při cvičení: rychlost, urputnost, překonávání, velké úsilí, soutěžení, zadržování dechu</a:t>
            </a:r>
            <a:endParaRPr lang="cs-CZ" sz="2400" u="sng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Pránájáma</a:t>
            </a:r>
            <a:r>
              <a:rPr lang="cs-CZ" b="1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 </a:t>
            </a:r>
            <a:r>
              <a:rPr lang="cs-CZ" dirty="0"/>
              <a:t>práce s </a:t>
            </a:r>
            <a:r>
              <a:rPr lang="cs-CZ" dirty="0" err="1" smtClean="0"/>
              <a:t>pránou</a:t>
            </a:r>
            <a:r>
              <a:rPr lang="cs-CZ" dirty="0" smtClean="0"/>
              <a:t> (životní energií).  </a:t>
            </a:r>
            <a:r>
              <a:rPr lang="cs-CZ" dirty="0"/>
              <a:t>obecně </a:t>
            </a:r>
            <a:r>
              <a:rPr lang="cs-CZ" i="1" dirty="0" err="1"/>
              <a:t>pránájáma</a:t>
            </a:r>
            <a:r>
              <a:rPr lang="cs-CZ" dirty="0"/>
              <a:t> </a:t>
            </a:r>
            <a:r>
              <a:rPr lang="cs-CZ" dirty="0" smtClean="0"/>
              <a:t>- jako </a:t>
            </a:r>
            <a:r>
              <a:rPr lang="cs-CZ" dirty="0"/>
              <a:t>dechová </a:t>
            </a:r>
            <a:r>
              <a:rPr lang="cs-CZ" dirty="0" smtClean="0"/>
              <a:t>cvičení 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5. </a:t>
            </a:r>
            <a:r>
              <a:rPr lang="cs-CZ" b="1" dirty="0" err="1" smtClean="0"/>
              <a:t>Prátjáhára</a:t>
            </a:r>
            <a:r>
              <a:rPr lang="cs-CZ" b="1" dirty="0" smtClean="0"/>
              <a:t> </a:t>
            </a:r>
            <a:r>
              <a:rPr lang="cs-CZ" dirty="0"/>
              <a:t>- stažení pozornosti od smyslových vjemů a její obrácení dovnitř. </a:t>
            </a:r>
          </a:p>
          <a:p>
            <a:endParaRPr lang="cs-CZ" b="1" dirty="0" smtClean="0"/>
          </a:p>
          <a:p>
            <a:r>
              <a:rPr lang="cs-CZ" b="1" dirty="0" smtClean="0"/>
              <a:t>6. </a:t>
            </a:r>
            <a:r>
              <a:rPr lang="cs-CZ" b="1" dirty="0" err="1" smtClean="0"/>
              <a:t>Dhárana</a:t>
            </a:r>
            <a:r>
              <a:rPr lang="cs-CZ" b="1" dirty="0" smtClean="0"/>
              <a:t> </a:t>
            </a:r>
            <a:r>
              <a:rPr lang="cs-CZ" dirty="0" smtClean="0"/>
              <a:t>– vnitřní koncentrace.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7. </a:t>
            </a:r>
            <a:r>
              <a:rPr lang="cs-CZ" b="1" dirty="0" err="1" smtClean="0"/>
              <a:t>Dhjána</a:t>
            </a:r>
            <a:r>
              <a:rPr lang="cs-CZ" b="1" dirty="0" smtClean="0"/>
              <a:t> </a:t>
            </a:r>
            <a:r>
              <a:rPr lang="cs-CZ" dirty="0" smtClean="0"/>
              <a:t>– meditace. </a:t>
            </a:r>
            <a:r>
              <a:rPr lang="cs-CZ" dirty="0"/>
              <a:t>Na rozdíl od </a:t>
            </a:r>
            <a:r>
              <a:rPr lang="cs-CZ" dirty="0" err="1"/>
              <a:t>dhárany</a:t>
            </a:r>
            <a:r>
              <a:rPr lang="cs-CZ" dirty="0"/>
              <a:t> si představujeme vnější věci a přemýšlíme o nich.</a:t>
            </a:r>
          </a:p>
          <a:p>
            <a:endParaRPr lang="cs-CZ" b="1" dirty="0" smtClean="0"/>
          </a:p>
          <a:p>
            <a:r>
              <a:rPr lang="cs-CZ" b="1" dirty="0" smtClean="0"/>
              <a:t>8. </a:t>
            </a:r>
            <a:r>
              <a:rPr lang="cs-CZ" b="1" dirty="0" err="1" smtClean="0"/>
              <a:t>Samádhi</a:t>
            </a:r>
            <a:r>
              <a:rPr lang="cs-CZ" b="1" dirty="0" smtClean="0"/>
              <a:t> </a:t>
            </a:r>
            <a:r>
              <a:rPr lang="cs-CZ" dirty="0"/>
              <a:t>- stažení pozornosti od smyslových vjemů a její obrácení dovnitř. Koncentrace na nejvyšší princip.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dirty="0"/>
              <a:t>Vedle těchto cest existuje celá řada dalších, které z nich </a:t>
            </a:r>
            <a:r>
              <a:rPr lang="cs-CZ" sz="2800" dirty="0" smtClean="0"/>
              <a:t>vychází</a:t>
            </a:r>
            <a:r>
              <a:rPr lang="cs-CZ" sz="2800" dirty="0"/>
              <a:t> </a:t>
            </a:r>
            <a:r>
              <a:rPr lang="cs-CZ" sz="2800" dirty="0" smtClean="0"/>
              <a:t>(Hathajóga, </a:t>
            </a:r>
            <a:r>
              <a:rPr lang="cs-CZ" sz="2800" dirty="0" err="1" smtClean="0"/>
              <a:t>Kundaliní</a:t>
            </a:r>
            <a:r>
              <a:rPr lang="cs-CZ" sz="2800" dirty="0" smtClean="0"/>
              <a:t> jóga, </a:t>
            </a:r>
            <a:r>
              <a:rPr lang="cs-CZ" sz="2800" dirty="0" err="1" smtClean="0"/>
              <a:t>Tantrajóga</a:t>
            </a:r>
            <a:r>
              <a:rPr lang="cs-CZ" sz="2800" dirty="0" smtClean="0"/>
              <a:t>, </a:t>
            </a:r>
            <a:r>
              <a:rPr lang="cs-CZ" sz="2800" dirty="0" err="1" smtClean="0"/>
              <a:t>Iyengar</a:t>
            </a:r>
            <a:r>
              <a:rPr lang="cs-CZ" sz="2800" dirty="0" smtClean="0"/>
              <a:t> </a:t>
            </a:r>
            <a:r>
              <a:rPr lang="cs-CZ" sz="2800" dirty="0" err="1" smtClean="0"/>
              <a:t>Yoga</a:t>
            </a:r>
            <a:r>
              <a:rPr lang="cs-CZ" sz="2800" b="1" dirty="0" smtClean="0"/>
              <a:t>, </a:t>
            </a:r>
            <a:r>
              <a:rPr lang="cs-CZ" sz="2800" dirty="0" err="1" smtClean="0"/>
              <a:t>Mantrajóga</a:t>
            </a:r>
            <a:r>
              <a:rPr lang="cs-CZ" sz="2800" dirty="0" smtClean="0"/>
              <a:t>).</a:t>
            </a:r>
          </a:p>
          <a:p>
            <a:endParaRPr lang="cs-CZ" sz="2800" dirty="0" smtClean="0"/>
          </a:p>
          <a:p>
            <a:pPr lvl="0"/>
            <a:r>
              <a:rPr lang="cs-CZ" sz="2800" dirty="0" smtClean="0"/>
              <a:t>V </a:t>
            </a:r>
            <a:r>
              <a:rPr lang="cs-CZ" sz="2800" dirty="0"/>
              <a:t>dnešní době se lze potkat také s řadou názvů, které nepatří mezi klasické cesty jógy, ale jedná se více o fyzické cvičení, které z jógy vychází, </a:t>
            </a:r>
            <a:r>
              <a:rPr lang="cs-CZ" sz="2800" dirty="0" smtClean="0"/>
              <a:t> je sestaveno různými </a:t>
            </a:r>
            <a:r>
              <a:rPr lang="cs-CZ" sz="2800" dirty="0"/>
              <a:t>učitelé. Často se jedná o styly, které jsou přizpůsobeny západní </a:t>
            </a:r>
            <a:r>
              <a:rPr lang="cs-CZ" sz="2800" dirty="0" smtClean="0"/>
              <a:t>společnosti ( </a:t>
            </a:r>
            <a:r>
              <a:rPr lang="cs-CZ" sz="2800" dirty="0" err="1" smtClean="0"/>
              <a:t>Aštangajóga</a:t>
            </a:r>
            <a:r>
              <a:rPr lang="cs-CZ" sz="2800" dirty="0" smtClean="0"/>
              <a:t>, </a:t>
            </a:r>
            <a:r>
              <a:rPr lang="cs-CZ" sz="2800" dirty="0" err="1" smtClean="0"/>
              <a:t>Powerjóga</a:t>
            </a:r>
            <a:r>
              <a:rPr lang="cs-CZ" sz="2800" dirty="0" smtClean="0"/>
              <a:t>, </a:t>
            </a:r>
            <a:r>
              <a:rPr lang="cs-CZ" sz="2800" dirty="0" err="1" smtClean="0"/>
              <a:t>Vinyasa</a:t>
            </a:r>
            <a:r>
              <a:rPr lang="cs-CZ" sz="2800" dirty="0" smtClean="0"/>
              <a:t> </a:t>
            </a:r>
            <a:r>
              <a:rPr lang="cs-CZ" sz="2800" dirty="0" err="1" smtClean="0"/>
              <a:t>flow</a:t>
            </a:r>
            <a:r>
              <a:rPr lang="cs-CZ" sz="2800" dirty="0" smtClean="0"/>
              <a:t> jóga, </a:t>
            </a:r>
            <a:r>
              <a:rPr lang="cs-CZ" sz="2800" dirty="0" err="1" smtClean="0"/>
              <a:t>Gravidjóga</a:t>
            </a:r>
            <a:r>
              <a:rPr lang="cs-CZ" sz="2800" dirty="0" smtClean="0"/>
              <a:t>, </a:t>
            </a:r>
            <a:r>
              <a:rPr lang="cs-CZ" sz="2800" dirty="0" err="1" smtClean="0"/>
              <a:t>Dancejóga</a:t>
            </a:r>
            <a:r>
              <a:rPr lang="cs-CZ" sz="2800" dirty="0" smtClean="0"/>
              <a:t>, </a:t>
            </a:r>
            <a:r>
              <a:rPr lang="cs-CZ" sz="2800" dirty="0" err="1" smtClean="0"/>
              <a:t>Bikramjóga</a:t>
            </a:r>
            <a:r>
              <a:rPr lang="cs-CZ" sz="2800" dirty="0" smtClean="0"/>
              <a:t>)</a:t>
            </a:r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lvl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Filosofie </a:t>
            </a:r>
            <a:r>
              <a:rPr lang="cs-CZ" b="1" dirty="0" smtClean="0"/>
              <a:t>jógy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sz="3100" u="sng" dirty="0"/>
              <a:t>Karma (</a:t>
            </a:r>
            <a:r>
              <a:rPr lang="cs-CZ" sz="3100" u="sng" dirty="0" err="1"/>
              <a:t>karmán</a:t>
            </a:r>
            <a:r>
              <a:rPr lang="cs-CZ" sz="3100" u="sng" dirty="0"/>
              <a:t>)</a:t>
            </a:r>
            <a:r>
              <a:rPr lang="cs-CZ" sz="3100" dirty="0"/>
              <a:t> je to, co vzniká z naší činnosti. Vztahuje se jak na vlastní činnost, tak i na mluvu a myšlenky. </a:t>
            </a:r>
            <a:r>
              <a:rPr lang="cs-CZ" sz="3100" dirty="0" err="1"/>
              <a:t>Karmánový</a:t>
            </a:r>
            <a:r>
              <a:rPr lang="cs-CZ" sz="3100" dirty="0"/>
              <a:t> zákon je zákon příčiny a následku.</a:t>
            </a:r>
          </a:p>
          <a:p>
            <a:pPr>
              <a:buNone/>
            </a:pPr>
            <a:endParaRPr lang="cs-CZ" sz="3100" dirty="0" smtClean="0"/>
          </a:p>
          <a:p>
            <a:r>
              <a:rPr lang="cs-CZ" sz="3100" dirty="0" smtClean="0"/>
              <a:t>To</a:t>
            </a:r>
            <a:r>
              <a:rPr lang="cs-CZ" sz="3100" dirty="0"/>
              <a:t>, co uděláme, se nám po čase vrátí. Ať dobré nebo špatné. Měli bychom tedy dělat vše, co nejlépe, v nejlepším případě přijmout naši </a:t>
            </a:r>
            <a:r>
              <a:rPr lang="cs-CZ" sz="3100" b="1" i="1" dirty="0" smtClean="0"/>
              <a:t>dharmu.</a:t>
            </a:r>
            <a:r>
              <a:rPr lang="cs-CZ" sz="3100" dirty="0" smtClean="0"/>
              <a:t> Zároveň </a:t>
            </a:r>
            <a:r>
              <a:rPr lang="cs-CZ" sz="3100" dirty="0"/>
              <a:t>je třeba přijmout i následky našich předchozích činů, tzn. pokud se nám děje něco špatného, nehledat viníka někde jinde, ale vnímat to jako následek našich činů. V žádném případě ale nejde o pasivitu, o to, že bychom měli odevzdaně všechno přijmout a nesnažit se s věcmi něco dělat. Vždy je třeba se chovat co nejlépe, podle naší dharmy. Proto je důležité čistit a zklidňovat svoji mysl i tělo pomocí praktik jógy, protože jenom tak poznáme, jak máme konat.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cs-CZ" u="sng" dirty="0"/>
              <a:t>Dharma je jeden z cílů života</a:t>
            </a:r>
            <a:r>
              <a:rPr lang="cs-CZ" dirty="0"/>
              <a:t>. Je to zákon, který říká, že </a:t>
            </a:r>
            <a:r>
              <a:rPr lang="cs-CZ" b="1" i="1" dirty="0"/>
              <a:t>máme přijmout to, co je nám určeno, svůj úkol</a:t>
            </a:r>
            <a:r>
              <a:rPr lang="cs-CZ" dirty="0"/>
              <a:t>. Každý máme ve svém životě nějakou funkci, kterou bychom měli plnit co nejlépe. </a:t>
            </a:r>
          </a:p>
          <a:p>
            <a:r>
              <a:rPr lang="cs-CZ" dirty="0"/>
              <a:t>Dharma je v podstatě nejvyšší vesmírný řád, který drží společnost </a:t>
            </a:r>
            <a:r>
              <a:rPr lang="cs-CZ" dirty="0" smtClean="0"/>
              <a:t>pohromadě</a:t>
            </a:r>
            <a:r>
              <a:rPr lang="cs-CZ" dirty="0"/>
              <a:t>. Všechny problémy, které máme, vyplývají z toho, že většina lidí neplní svoji dharmu. Tak dochází k disharmonii.</a:t>
            </a:r>
          </a:p>
          <a:p>
            <a:r>
              <a:rPr lang="cs-CZ" dirty="0"/>
              <a:t>Problémem ovšem je, že ne každý svoji dharmu zná, což je první předpoklad k tomu, abychom ji mohli začít plnit. Často se stavíme do rolí, které nám nepřísluší. Nejsme pak spokojení ani my, ani naše okolí. Základním problémem v této věci jsou různé společenské normy, zvyky, ale také reklamy. </a:t>
            </a:r>
          </a:p>
          <a:p>
            <a:r>
              <a:rPr lang="cs-CZ" dirty="0"/>
              <a:t>Přijetím dharmy dosáhneme svobody a klidu, vyčerpáme </a:t>
            </a:r>
            <a:r>
              <a:rPr lang="cs-CZ" i="1" dirty="0" smtClean="0"/>
              <a:t>karmu </a:t>
            </a:r>
            <a:r>
              <a:rPr lang="cs-CZ" dirty="0" smtClean="0"/>
              <a:t>a </a:t>
            </a:r>
            <a:r>
              <a:rPr lang="cs-CZ" dirty="0"/>
              <a:t>můžeme se vysvobodit z koloběhu životů.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300" u="sng" dirty="0" smtClean="0"/>
              <a:t>Jóga</a:t>
            </a:r>
            <a:r>
              <a:rPr lang="cs-CZ" sz="4300" dirty="0" smtClean="0"/>
              <a:t> – věda o životě?!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Jóga bývá nazývána vědou, životním stylem, uměním, pohledem na svět, filozofií, náboženstvím, fanatismem…</a:t>
            </a:r>
          </a:p>
          <a:p>
            <a:r>
              <a:rPr lang="cs-CZ" b="1" i="1" dirty="0" smtClean="0"/>
              <a:t>Jóga</a:t>
            </a:r>
            <a:r>
              <a:rPr lang="cs-CZ" dirty="0" smtClean="0"/>
              <a:t> – v původním konkrétním významu znamená </a:t>
            </a:r>
            <a:r>
              <a:rPr lang="cs-CZ" dirty="0" smtClean="0">
                <a:hlinkClick r:id="rId2" tooltip="Jho"/>
              </a:rPr>
              <a:t>jho</a:t>
            </a:r>
            <a:r>
              <a:rPr lang="cs-CZ" dirty="0" smtClean="0"/>
              <a:t>, (nejbližší český překlad </a:t>
            </a:r>
            <a:r>
              <a:rPr lang="cs-CZ" i="1" dirty="0" smtClean="0"/>
              <a:t>spojení</a:t>
            </a:r>
            <a:r>
              <a:rPr lang="cs-CZ" dirty="0" smtClean="0"/>
              <a:t>) znamená obnovení spojení individuálního Já (</a:t>
            </a:r>
            <a:r>
              <a:rPr lang="cs-CZ" dirty="0" smtClean="0">
                <a:hlinkClick r:id="rId3" tooltip="Átman"/>
              </a:rPr>
              <a:t>átman</a:t>
            </a:r>
            <a:r>
              <a:rPr lang="cs-CZ" dirty="0" smtClean="0"/>
              <a:t>) s universálním Bytím (</a:t>
            </a:r>
            <a:r>
              <a:rPr lang="cs-CZ" dirty="0" err="1">
                <a:hlinkClick r:id="rId4" tooltip="Paramátman (stránka neexistuje)"/>
              </a:rPr>
              <a:t>paramátman</a:t>
            </a:r>
            <a:r>
              <a:rPr lang="cs-CZ" dirty="0" smtClean="0"/>
              <a:t>). Sanskrtský výraz </a:t>
            </a:r>
            <a:r>
              <a:rPr lang="cs-CZ" i="1" dirty="0" smtClean="0"/>
              <a:t>jóga</a:t>
            </a:r>
            <a:r>
              <a:rPr lang="cs-CZ" dirty="0" smtClean="0"/>
              <a:t>, odvozený od slovního kořenu </a:t>
            </a:r>
            <a:r>
              <a:rPr lang="cs-CZ" i="1" dirty="0" err="1" smtClean="0"/>
              <a:t>judž</a:t>
            </a:r>
            <a:r>
              <a:rPr lang="cs-CZ" dirty="0" smtClean="0"/>
              <a:t>, má mnoho různých významů, z nichž nejužívanější jsou: připoutat, </a:t>
            </a:r>
            <a:r>
              <a:rPr lang="cs-CZ" b="1" dirty="0" smtClean="0"/>
              <a:t>spojit</a:t>
            </a:r>
            <a:r>
              <a:rPr lang="cs-CZ" dirty="0" smtClean="0"/>
              <a:t>, sjednotit nebo ovládnout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Spojení (sjednocení) a současně spoutání a sjednocení i ukáznění (</a:t>
            </a:r>
            <a:r>
              <a:rPr lang="cs-CZ" dirty="0" smtClean="0">
                <a:solidFill>
                  <a:schemeClr val="accent3"/>
                </a:solidFill>
              </a:rPr>
              <a:t>jho</a:t>
            </a:r>
            <a:r>
              <a:rPr lang="cs-CZ" dirty="0" smtClean="0"/>
              <a:t>) je jedinou možností, jak realizovat poznání a dojít k osvobození. Má-li lidská duše ( vnitřní JÁ, </a:t>
            </a:r>
            <a:r>
              <a:rPr lang="cs-CZ" dirty="0" err="1" smtClean="0">
                <a:solidFill>
                  <a:schemeClr val="accent3"/>
                </a:solidFill>
              </a:rPr>
              <a:t>puruša</a:t>
            </a:r>
            <a:r>
              <a:rPr lang="cs-CZ" dirty="0" smtClean="0">
                <a:solidFill>
                  <a:schemeClr val="accent3"/>
                </a:solidFill>
              </a:rPr>
              <a:t>-átman</a:t>
            </a:r>
            <a:r>
              <a:rPr lang="cs-CZ" dirty="0" smtClean="0"/>
              <a:t>) zažít trvalé spojení s univerzem (vesmírem, bohem), musí se vymanit z pout stále se opakujících znovuzrození.</a:t>
            </a:r>
          </a:p>
          <a:p>
            <a:r>
              <a:rPr lang="cs-CZ" dirty="0" smtClean="0"/>
              <a:t>„</a:t>
            </a:r>
            <a:r>
              <a:rPr lang="cs-CZ" b="1" i="1" dirty="0" smtClean="0"/>
              <a:t>Jóga je systém, který nám umožňuje pronikat do hlubších struktur vlastní osobnosti a pochopit zákonitosti, které zde vládnou. Napomáhá znovuobjevit to, co je v každodenním životě nejdůležitější – hodnoty morálně-etického charakteru. Jóga může být pro nás také komplexním prostředkem zasahujícím významně do oblasti duševní hygieny a aktivního odpočinku</a:t>
            </a:r>
            <a:r>
              <a:rPr lang="cs-CZ" dirty="0" smtClean="0"/>
              <a:t>“ (Krejčí, M. Jóga v praxi pedagoga, České Budějovice: </a:t>
            </a:r>
            <a:r>
              <a:rPr lang="cs-CZ" dirty="0" err="1" smtClean="0"/>
              <a:t>PdF</a:t>
            </a:r>
            <a:r>
              <a:rPr lang="cs-CZ" dirty="0" smtClean="0"/>
              <a:t> JU,1995).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 smtClean="0"/>
              <a:t>Jóga v </a:t>
            </a:r>
            <a:r>
              <a:rPr lang="cs-CZ" b="1" i="1" dirty="0" smtClean="0"/>
              <a:t>západním pojetí </a:t>
            </a:r>
            <a:r>
              <a:rPr lang="cs-CZ" dirty="0" smtClean="0"/>
              <a:t>– hledání efektivních pozic pro tělo, kompenzační cvičení, prevence a terapie bolestí zad, zbavení se stresu, napětí a únavy.</a:t>
            </a:r>
          </a:p>
          <a:p>
            <a:r>
              <a:rPr lang="cs-CZ" dirty="0" smtClean="0"/>
              <a:t>Jóga – způsob, jak se naučit komunikovat sám se sebou a jak zvládnout sebe v současné době.</a:t>
            </a:r>
          </a:p>
          <a:p>
            <a:r>
              <a:rPr lang="cs-CZ" dirty="0" smtClean="0"/>
              <a:t>Jedinou možností jak poznat sám sebe (vnitřní JÁ) je naučit zastavit stále roztěkanou a pulzující mysl.</a:t>
            </a:r>
          </a:p>
          <a:p>
            <a:r>
              <a:rPr lang="cs-CZ" dirty="0" smtClean="0"/>
              <a:t>Cestou </a:t>
            </a:r>
            <a:r>
              <a:rPr lang="cs-CZ" b="1" i="1" dirty="0" smtClean="0"/>
              <a:t>sebepoznání</a:t>
            </a:r>
            <a:r>
              <a:rPr lang="cs-CZ" dirty="0" smtClean="0"/>
              <a:t> lze dojít k cíli – ke štěstí s klidu.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Cestou jógy je možné překonat nepravé ego (</a:t>
            </a:r>
            <a:r>
              <a:rPr lang="cs-CZ" i="1" dirty="0" err="1" smtClean="0"/>
              <a:t>ahankára</a:t>
            </a:r>
            <a:r>
              <a:rPr lang="cs-CZ" dirty="0" smtClean="0"/>
              <a:t>). Toto falešné ego zastírá pohled na pravou podstatu bytí a činí nás nešťastnými, neboť se upínáme na dočasnou hmotnou existenci v podobě našeho hmotného těla a hmotného světa, které jsou zdroji utrpení (</a:t>
            </a:r>
            <a:r>
              <a:rPr lang="cs-CZ" i="1" dirty="0" err="1" smtClean="0"/>
              <a:t>duhkha</a:t>
            </a:r>
            <a:r>
              <a:rPr lang="cs-CZ" dirty="0" smtClean="0"/>
              <a:t>). Podle filosofie jógy je pravou podstatou života věčné bytí (</a:t>
            </a:r>
            <a:r>
              <a:rPr lang="cs-CZ" i="1" dirty="0" err="1" smtClean="0"/>
              <a:t>sat</a:t>
            </a:r>
            <a:r>
              <a:rPr lang="cs-CZ" dirty="0" smtClean="0"/>
              <a:t>), vědomí (</a:t>
            </a:r>
            <a:r>
              <a:rPr lang="cs-CZ" i="1" dirty="0" smtClean="0"/>
              <a:t>čit</a:t>
            </a:r>
            <a:r>
              <a:rPr lang="cs-CZ" dirty="0" smtClean="0"/>
              <a:t>) a blaho (</a:t>
            </a:r>
            <a:r>
              <a:rPr lang="cs-CZ" i="1" dirty="0" err="1" smtClean="0"/>
              <a:t>ánanda</a:t>
            </a:r>
            <a:r>
              <a:rPr lang="cs-CZ" dirty="0" smtClean="0"/>
              <a:t>). S touto podstatou se jogín na konci své cesty trvale ztotožní, což se nazývá osvícení nebo osvobození (</a:t>
            </a:r>
            <a:r>
              <a:rPr lang="cs-CZ" i="1" dirty="0" err="1" smtClean="0">
                <a:hlinkClick r:id="rId2" tooltip="Mókša"/>
              </a:rPr>
              <a:t>mókša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Vzhledem </a:t>
            </a:r>
            <a:r>
              <a:rPr lang="cs-CZ" dirty="0"/>
              <a:t>k tomu, jak jsme každý jiný, existuje i celá řada cest jógy, které se od sebe více či méně liší, všechny ale vedou ke společnému cíli - </a:t>
            </a:r>
            <a:r>
              <a:rPr lang="cs-CZ" b="1" dirty="0"/>
              <a:t>poznání pravého Já</a:t>
            </a:r>
            <a:r>
              <a:rPr lang="cs-CZ" dirty="0"/>
              <a:t>. Některé cesty využívají více fyzické cvičení, jiné meditaci, mantry a další techniky.</a:t>
            </a:r>
          </a:p>
          <a:p>
            <a:endParaRPr lang="cs-CZ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068960"/>
            <a:ext cx="1238250" cy="1238250"/>
          </a:xfrm>
          <a:prstGeom prst="rect">
            <a:avLst/>
          </a:prstGeom>
        </p:spPr>
      </p:pic>
      <p:pic>
        <p:nvPicPr>
          <p:cNvPr id="5" name="Obrázek 4" descr="joga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645024"/>
            <a:ext cx="317500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Historie</a:t>
            </a:r>
            <a:br>
              <a:rPr lang="cs-CZ" u="sng" dirty="0" smtClean="0"/>
            </a:b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Védy</a:t>
            </a:r>
            <a:r>
              <a:rPr lang="cs-CZ" dirty="0" smtClean="0"/>
              <a:t> – soubor spisů, první dochovaný materiál starého indického písemnictví. Vše mělo základ v mytologii. Mezi základní bohy Indie patří </a:t>
            </a:r>
            <a:r>
              <a:rPr lang="cs-CZ" dirty="0" err="1" smtClean="0"/>
              <a:t>Višua</a:t>
            </a:r>
            <a:r>
              <a:rPr lang="cs-CZ" dirty="0" smtClean="0"/>
              <a:t>, Šiva, bohyně </a:t>
            </a:r>
            <a:r>
              <a:rPr lang="cs-CZ" dirty="0" err="1" smtClean="0"/>
              <a:t>Déví</a:t>
            </a:r>
            <a:r>
              <a:rPr lang="cs-CZ" dirty="0" smtClean="0"/>
              <a:t>, bůh ohně </a:t>
            </a:r>
            <a:r>
              <a:rPr lang="cs-CZ" dirty="0" err="1" smtClean="0"/>
              <a:t>Ágní</a:t>
            </a:r>
            <a:r>
              <a:rPr lang="cs-CZ" dirty="0" smtClean="0"/>
              <a:t> aj. Nejcennější knihou – </a:t>
            </a:r>
            <a:r>
              <a:rPr lang="cs-CZ" dirty="0" err="1" smtClean="0"/>
              <a:t>Upanišády</a:t>
            </a:r>
            <a:r>
              <a:rPr lang="cs-CZ" dirty="0" smtClean="0"/>
              <a:t> (tajné nauky). </a:t>
            </a:r>
          </a:p>
          <a:p>
            <a:r>
              <a:rPr lang="cs-CZ" b="1" i="1" dirty="0" err="1" smtClean="0"/>
              <a:t>Upanišády</a:t>
            </a:r>
            <a:r>
              <a:rPr lang="cs-CZ" dirty="0" smtClean="0"/>
              <a:t> se zabývají popisem stěhování duší a </a:t>
            </a:r>
            <a:r>
              <a:rPr lang="cs-CZ" dirty="0" err="1" smtClean="0"/>
              <a:t>vysbozováním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565f34cf4e_32980054_o2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886680" y="476250"/>
            <a:ext cx="5370640" cy="5649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Bhagavadgíta</a:t>
            </a:r>
            <a:r>
              <a:rPr lang="cs-CZ" dirty="0" smtClean="0"/>
              <a:t> - "Píseň Vznešeného", je jednou z nejvýznamnějších posvátných knih hinduismu. Je součástí rozsáhlého staroindického eposu </a:t>
            </a:r>
            <a:r>
              <a:rPr lang="cs-CZ" dirty="0" smtClean="0">
                <a:hlinkClick r:id="rId2" tooltip="Mahábhárata"/>
              </a:rPr>
              <a:t>Mahábhárata</a:t>
            </a:r>
            <a:r>
              <a:rPr lang="cs-CZ" dirty="0" smtClean="0"/>
              <a:t>. Mahábhárata vznikala postupným přidáváním a rozšiřováním v letech 800 až 400 př. n. l. a </a:t>
            </a:r>
            <a:r>
              <a:rPr lang="cs-CZ" dirty="0" err="1" smtClean="0"/>
              <a:t>Bhagavadgíta</a:t>
            </a:r>
            <a:r>
              <a:rPr lang="cs-CZ" dirty="0" smtClean="0"/>
              <a:t> byla pravděpodobně dokončena v období kolem roku 200 př. n. </a:t>
            </a:r>
          </a:p>
          <a:p>
            <a:pPr lvl="0"/>
            <a:r>
              <a:rPr lang="cs-CZ" dirty="0" smtClean="0"/>
              <a:t>Shrnuje 4 základní cesty jógy: </a:t>
            </a:r>
            <a:r>
              <a:rPr lang="cs-CZ" b="1" dirty="0" err="1" smtClean="0"/>
              <a:t>Bhaktijóga</a:t>
            </a:r>
            <a:r>
              <a:rPr lang="cs-CZ" b="1" dirty="0" smtClean="0"/>
              <a:t>, </a:t>
            </a:r>
            <a:r>
              <a:rPr lang="cs-CZ" b="1" dirty="0" err="1" smtClean="0"/>
              <a:t>Džňánajóga</a:t>
            </a:r>
            <a:r>
              <a:rPr lang="cs-CZ" b="1" dirty="0" smtClean="0"/>
              <a:t>, </a:t>
            </a:r>
            <a:r>
              <a:rPr lang="cs-CZ" b="1" dirty="0" err="1" smtClean="0"/>
              <a:t>Karmajóga</a:t>
            </a:r>
            <a:r>
              <a:rPr lang="cs-CZ" b="1" dirty="0" smtClean="0"/>
              <a:t>, </a:t>
            </a:r>
            <a:r>
              <a:rPr lang="cs-CZ" b="1" dirty="0" err="1" smtClean="0"/>
              <a:t>Radžajóga</a:t>
            </a:r>
            <a:r>
              <a:rPr lang="cs-CZ" b="1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1250</Words>
  <Application>Microsoft Office PowerPoint</Application>
  <PresentationFormat>Předvádění na obrazovce (4:3)</PresentationFormat>
  <Paragraphs>85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Century Schoolbook</vt:lpstr>
      <vt:lpstr>Wingdings</vt:lpstr>
      <vt:lpstr>Wingdings 2</vt:lpstr>
      <vt:lpstr>Arkýř</vt:lpstr>
      <vt:lpstr>Jóga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Historie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Filosofie jógy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Jóga</dc:title>
  <dc:creator>HP</dc:creator>
  <cp:lastModifiedBy>User</cp:lastModifiedBy>
  <cp:revision>28</cp:revision>
  <dcterms:created xsi:type="dcterms:W3CDTF">2012-01-10T20:22:03Z</dcterms:created>
  <dcterms:modified xsi:type="dcterms:W3CDTF">2015-03-24T11:53:30Z</dcterms:modified>
</cp:coreProperties>
</file>