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11" r:id="rId3"/>
    <p:sldId id="286" r:id="rId4"/>
    <p:sldId id="257" r:id="rId5"/>
    <p:sldId id="327" r:id="rId6"/>
    <p:sldId id="287" r:id="rId7"/>
    <p:sldId id="304" r:id="rId8"/>
    <p:sldId id="258" r:id="rId9"/>
    <p:sldId id="259" r:id="rId10"/>
    <p:sldId id="313" r:id="rId11"/>
    <p:sldId id="307" r:id="rId12"/>
    <p:sldId id="260" r:id="rId13"/>
    <p:sldId id="261" r:id="rId14"/>
    <p:sldId id="328" r:id="rId15"/>
    <p:sldId id="306" r:id="rId16"/>
    <p:sldId id="289" r:id="rId17"/>
    <p:sldId id="262" r:id="rId18"/>
    <p:sldId id="308" r:id="rId19"/>
    <p:sldId id="263" r:id="rId20"/>
    <p:sldId id="317" r:id="rId21"/>
    <p:sldId id="288" r:id="rId22"/>
    <p:sldId id="266" r:id="rId23"/>
    <p:sldId id="268" r:id="rId24"/>
    <p:sldId id="267" r:id="rId25"/>
    <p:sldId id="292" r:id="rId26"/>
    <p:sldId id="269" r:id="rId27"/>
    <p:sldId id="291" r:id="rId28"/>
    <p:sldId id="318" r:id="rId29"/>
    <p:sldId id="319" r:id="rId30"/>
    <p:sldId id="295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296" r:id="rId39"/>
    <p:sldId id="297" r:id="rId40"/>
    <p:sldId id="279" r:id="rId41"/>
    <p:sldId id="277" r:id="rId42"/>
    <p:sldId id="278" r:id="rId43"/>
    <p:sldId id="301" r:id="rId44"/>
    <p:sldId id="280" r:id="rId45"/>
    <p:sldId id="299" r:id="rId46"/>
    <p:sldId id="298" r:id="rId47"/>
    <p:sldId id="329" r:id="rId48"/>
    <p:sldId id="333" r:id="rId49"/>
    <p:sldId id="330" r:id="rId50"/>
    <p:sldId id="303" r:id="rId51"/>
    <p:sldId id="331" r:id="rId52"/>
    <p:sldId id="332" r:id="rId53"/>
    <p:sldId id="334" r:id="rId54"/>
    <p:sldId id="335" r:id="rId55"/>
    <p:sldId id="336" r:id="rId56"/>
  </p:sldIdLst>
  <p:sldSz cx="9144000" cy="6858000" type="screen4x3"/>
  <p:notesSz cx="6858000" cy="9144000"/>
  <p:custDataLst>
    <p:tags r:id="rId5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53" autoAdjust="0"/>
  </p:normalViewPr>
  <p:slideViewPr>
    <p:cSldViewPr>
      <p:cViewPr varScale="1">
        <p:scale>
          <a:sx n="103" d="100"/>
          <a:sy n="103" d="100"/>
        </p:scale>
        <p:origin x="185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5123E-67E0-4EF5-9F4D-780C15D36DD7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CB7FB-F4BE-41EA-8B91-00CA976B7C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1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106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FF40-C582-4067-BBE7-D36693A8A28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549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920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188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148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137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777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217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07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20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7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32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881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15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090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295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771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227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225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2365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76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51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842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5999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163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50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49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81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005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057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165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3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wikiskripta.eu/w/V._jugularis_interna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894C637-1D36-4926-853A-F591BDAE5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0"/>
            <a:ext cx="109728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2492896"/>
            <a:ext cx="7772400" cy="1470025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Centrální nervová soustava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Podmíněné reflexy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013" t="25500" r="21825" b="10528"/>
          <a:stretch/>
        </p:blipFill>
        <p:spPr>
          <a:xfrm>
            <a:off x="899592" y="1439475"/>
            <a:ext cx="747848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66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Vývoj CNS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983161"/>
          </a:xfrm>
        </p:spPr>
        <p:txBody>
          <a:bodyPr>
            <a:normAutofit fontScale="55000" lnSpcReduction="20000"/>
          </a:bodyPr>
          <a:lstStyle/>
          <a:p>
            <a:pPr lvl="2"/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err="1"/>
              <a:t>spinalis</a:t>
            </a:r>
            <a:r>
              <a:rPr lang="cs-CZ" dirty="0"/>
              <a:t>, </a:t>
            </a:r>
            <a:r>
              <a:rPr lang="cs-CZ" dirty="0" err="1"/>
              <a:t>prosencephalon</a:t>
            </a:r>
            <a:r>
              <a:rPr lang="cs-CZ" dirty="0"/>
              <a:t>, </a:t>
            </a:r>
            <a:r>
              <a:rPr lang="cs-CZ" dirty="0" err="1"/>
              <a:t>mesencephalon</a:t>
            </a:r>
            <a:r>
              <a:rPr lang="cs-CZ" dirty="0"/>
              <a:t>, </a:t>
            </a:r>
            <a:r>
              <a:rPr lang="cs-CZ" dirty="0" err="1"/>
              <a:t>rhombencephalon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Neurální trubice:</a:t>
            </a:r>
          </a:p>
          <a:p>
            <a:r>
              <a:rPr lang="cs-CZ" dirty="0" err="1">
                <a:solidFill>
                  <a:srgbClr val="0070C0"/>
                </a:solidFill>
              </a:rPr>
              <a:t>alární</a:t>
            </a:r>
            <a:r>
              <a:rPr lang="cs-CZ" dirty="0">
                <a:solidFill>
                  <a:srgbClr val="0070C0"/>
                </a:solidFill>
              </a:rPr>
              <a:t> (senzitivní)</a:t>
            </a:r>
          </a:p>
          <a:p>
            <a:pPr lvl="1"/>
            <a:r>
              <a:rPr lang="cs-CZ" dirty="0"/>
              <a:t>Spinální ganglia</a:t>
            </a:r>
          </a:p>
          <a:p>
            <a:r>
              <a:rPr lang="cs-CZ" dirty="0">
                <a:solidFill>
                  <a:srgbClr val="FF0000"/>
                </a:solidFill>
              </a:rPr>
              <a:t>bazální (motorická) ploténka</a:t>
            </a:r>
          </a:p>
          <a:p>
            <a:pPr lvl="2"/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centralis</a:t>
            </a:r>
            <a:endParaRPr lang="cs-CZ" dirty="0"/>
          </a:p>
          <a:p>
            <a:pPr lvl="2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limitans</a:t>
            </a:r>
            <a:r>
              <a:rPr lang="cs-CZ" dirty="0"/>
              <a:t> (mezi ploténkami)</a:t>
            </a:r>
          </a:p>
          <a:p>
            <a:pPr lvl="2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medianus</a:t>
            </a:r>
            <a:endParaRPr lang="cs-CZ" dirty="0"/>
          </a:p>
          <a:p>
            <a:endParaRPr lang="cs-CZ" dirty="0"/>
          </a:p>
          <a:p>
            <a:r>
              <a:rPr lang="cs-CZ" b="1" dirty="0" err="1">
                <a:solidFill>
                  <a:srgbClr val="FF0000"/>
                </a:solidFill>
              </a:rPr>
              <a:t>Somatomotorická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C000"/>
                </a:solidFill>
              </a:rPr>
              <a:t>Visceromotorická</a:t>
            </a:r>
            <a:endParaRPr lang="cs-CZ" b="1" dirty="0">
              <a:solidFill>
                <a:srgbClr val="FFC000"/>
              </a:solidFill>
            </a:endParaRPr>
          </a:p>
          <a:p>
            <a:pPr lvl="1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limitans</a:t>
            </a:r>
            <a:endParaRPr lang="cs-CZ" dirty="0"/>
          </a:p>
          <a:p>
            <a:r>
              <a:rPr lang="cs-CZ" b="1" dirty="0" err="1">
                <a:solidFill>
                  <a:schemeClr val="tx2"/>
                </a:solidFill>
              </a:rPr>
              <a:t>Viscerosenzitivní</a:t>
            </a:r>
            <a:endParaRPr lang="cs-CZ" b="1" dirty="0">
              <a:solidFill>
                <a:schemeClr val="tx2"/>
              </a:solidFill>
            </a:endParaRPr>
          </a:p>
          <a:p>
            <a:r>
              <a:rPr lang="cs-CZ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Somatosenzitivní</a:t>
            </a:r>
            <a:endParaRPr lang="cs-CZ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914400" lvl="2" indent="0">
              <a:buNone/>
            </a:pPr>
            <a:endParaRPr lang="cs-CZ" dirty="0"/>
          </a:p>
          <a:p>
            <a:pPr lvl="2">
              <a:buNone/>
            </a:pPr>
            <a:r>
              <a:rPr lang="cs-CZ" dirty="0"/>
              <a:t>	</a:t>
            </a:r>
          </a:p>
        </p:txBody>
      </p:sp>
      <p:pic>
        <p:nvPicPr>
          <p:cNvPr id="4" name="Obrázek 3" descr="slide_3.jpg"/>
          <p:cNvPicPr>
            <a:picLocks noChangeAspect="1"/>
          </p:cNvPicPr>
          <p:nvPr/>
        </p:nvPicPr>
        <p:blipFill rotWithShape="1">
          <a:blip r:embed="rId3" cstate="print"/>
          <a:srcRect l="11013" t="23304" r="12516"/>
          <a:stretch/>
        </p:blipFill>
        <p:spPr>
          <a:xfrm>
            <a:off x="3613857" y="1417637"/>
            <a:ext cx="5450137" cy="40995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Hřbetní mícha, </a:t>
            </a:r>
            <a:r>
              <a:rPr lang="cs-CZ" i="1" dirty="0" err="1">
                <a:solidFill>
                  <a:srgbClr val="00B0F0"/>
                </a:solidFill>
              </a:rPr>
              <a:t>medulla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spinalis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/>
          </a:bodyPr>
          <a:lstStyle/>
          <a:p>
            <a:r>
              <a:rPr lang="cs-CZ" dirty="0"/>
              <a:t>Obaly</a:t>
            </a:r>
          </a:p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magnum</a:t>
            </a:r>
            <a:r>
              <a:rPr lang="cs-CZ" dirty="0"/>
              <a:t> – </a:t>
            </a:r>
            <a:r>
              <a:rPr lang="cs-CZ" dirty="0" err="1"/>
              <a:t>deccusatio</a:t>
            </a:r>
            <a:r>
              <a:rPr lang="cs-CZ" dirty="0"/>
              <a:t> </a:t>
            </a:r>
            <a:r>
              <a:rPr lang="cs-CZ" dirty="0" err="1"/>
              <a:t>pyramidum</a:t>
            </a:r>
            <a:endParaRPr lang="cs-CZ" dirty="0"/>
          </a:p>
          <a:p>
            <a:r>
              <a:rPr lang="cs-CZ" dirty="0"/>
              <a:t>L1-2 </a:t>
            </a:r>
            <a:r>
              <a:rPr lang="cs-CZ" dirty="0" err="1"/>
              <a:t>conus</a:t>
            </a:r>
            <a:r>
              <a:rPr lang="cs-CZ" dirty="0"/>
              <a:t> </a:t>
            </a:r>
            <a:r>
              <a:rPr lang="cs-CZ" dirty="0" err="1"/>
              <a:t>medularis</a:t>
            </a:r>
            <a:r>
              <a:rPr lang="cs-CZ" dirty="0"/>
              <a:t>/</a:t>
            </a:r>
            <a:r>
              <a:rPr lang="cs-CZ" dirty="0" err="1"/>
              <a:t>cauda</a:t>
            </a:r>
            <a:r>
              <a:rPr lang="cs-CZ" dirty="0"/>
              <a:t> </a:t>
            </a:r>
            <a:r>
              <a:rPr lang="cs-CZ" dirty="0" err="1"/>
              <a:t>equina</a:t>
            </a:r>
            <a:endParaRPr lang="cs-CZ" dirty="0"/>
          </a:p>
          <a:p>
            <a:r>
              <a:rPr lang="cs-CZ" dirty="0"/>
              <a:t>C5, Th12: </a:t>
            </a:r>
            <a:r>
              <a:rPr lang="cs-CZ" dirty="0" err="1"/>
              <a:t>intumescentia</a:t>
            </a:r>
            <a:r>
              <a:rPr lang="cs-CZ" dirty="0"/>
              <a:t> </a:t>
            </a:r>
            <a:r>
              <a:rPr lang="cs-CZ" dirty="0" err="1"/>
              <a:t>cervicalis</a:t>
            </a:r>
            <a:r>
              <a:rPr lang="cs-CZ" dirty="0"/>
              <a:t>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lumbalis</a:t>
            </a:r>
            <a:endParaRPr lang="cs-CZ" dirty="0"/>
          </a:p>
          <a:p>
            <a:r>
              <a:rPr lang="cs-CZ" dirty="0"/>
              <a:t>35g, 40-50 cm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5433" t="22360" r="36217" b="16321"/>
          <a:stretch>
            <a:fillRect/>
          </a:stretch>
        </p:blipFill>
        <p:spPr bwMode="auto">
          <a:xfrm>
            <a:off x="4932040" y="1412776"/>
            <a:ext cx="388843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Medulla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spinalis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2178" y="1844824"/>
            <a:ext cx="3538736" cy="3644603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mediana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medianus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anterolateralis</a:t>
            </a:r>
            <a:endParaRPr lang="cs-CZ" dirty="0"/>
          </a:p>
          <a:p>
            <a:pPr lvl="1"/>
            <a:r>
              <a:rPr lang="cs-CZ" dirty="0" err="1">
                <a:solidFill>
                  <a:srgbClr val="FF0000"/>
                </a:solidFill>
              </a:rPr>
              <a:t>Radices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anteriores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posterolateralis</a:t>
            </a:r>
            <a:endParaRPr lang="cs-CZ" dirty="0"/>
          </a:p>
          <a:p>
            <a:pPr lvl="1"/>
            <a:r>
              <a:rPr lang="cs-CZ" dirty="0" err="1">
                <a:solidFill>
                  <a:srgbClr val="0070C0"/>
                </a:solidFill>
              </a:rPr>
              <a:t>Radices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posteriores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172882C-9561-4747-B6AA-954995E06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7638"/>
            <a:ext cx="4156479" cy="41564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746150B-9A34-44CE-8616-DEDB9B42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Medulla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spinalis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647A941-21AD-4F95-81EB-A636A693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Substatia</a:t>
            </a:r>
            <a:r>
              <a:rPr lang="cs-CZ" dirty="0"/>
              <a:t> </a:t>
            </a:r>
            <a:r>
              <a:rPr lang="cs-CZ" dirty="0" err="1"/>
              <a:t>grisea</a:t>
            </a:r>
            <a:endParaRPr lang="cs-CZ" dirty="0"/>
          </a:p>
          <a:p>
            <a:pPr lvl="2"/>
            <a:r>
              <a:rPr lang="cs-CZ" dirty="0" err="1"/>
              <a:t>Cornua</a:t>
            </a:r>
            <a:r>
              <a:rPr lang="cs-CZ" dirty="0"/>
              <a:t>/</a:t>
            </a:r>
            <a:r>
              <a:rPr lang="cs-CZ" dirty="0" err="1"/>
              <a:t>columnae</a:t>
            </a:r>
            <a:r>
              <a:rPr lang="cs-CZ" dirty="0"/>
              <a:t> post, </a:t>
            </a:r>
            <a:r>
              <a:rPr lang="cs-CZ" dirty="0" err="1"/>
              <a:t>lateralia</a:t>
            </a:r>
            <a:r>
              <a:rPr lang="cs-CZ" dirty="0"/>
              <a:t>, </a:t>
            </a:r>
            <a:r>
              <a:rPr lang="cs-CZ" dirty="0" err="1"/>
              <a:t>anteriora</a:t>
            </a:r>
            <a:endParaRPr lang="cs-CZ" dirty="0"/>
          </a:p>
          <a:p>
            <a:r>
              <a:rPr lang="cs-CZ" dirty="0" err="1"/>
              <a:t>Substantia</a:t>
            </a:r>
            <a:r>
              <a:rPr lang="cs-CZ" dirty="0"/>
              <a:t> alba</a:t>
            </a:r>
          </a:p>
          <a:p>
            <a:pPr lvl="1"/>
            <a:r>
              <a:rPr lang="cs-CZ" dirty="0" err="1"/>
              <a:t>Funiculus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(ascendentní, </a:t>
            </a:r>
            <a:r>
              <a:rPr lang="cs-CZ" dirty="0" err="1"/>
              <a:t>fasciculus</a:t>
            </a:r>
            <a:r>
              <a:rPr lang="cs-CZ" dirty="0"/>
              <a:t> </a:t>
            </a:r>
            <a:r>
              <a:rPr lang="cs-CZ" dirty="0" err="1"/>
              <a:t>gracilis</a:t>
            </a:r>
            <a:r>
              <a:rPr lang="cs-CZ" dirty="0"/>
              <a:t> med, </a:t>
            </a:r>
            <a:r>
              <a:rPr lang="cs-CZ" dirty="0" err="1"/>
              <a:t>cuneatus</a:t>
            </a:r>
            <a:r>
              <a:rPr lang="cs-CZ" dirty="0"/>
              <a:t> lat),</a:t>
            </a:r>
          </a:p>
          <a:p>
            <a:pPr lvl="1"/>
            <a:r>
              <a:rPr lang="cs-CZ" dirty="0" err="1"/>
              <a:t>Funiculus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et </a:t>
            </a:r>
            <a:r>
              <a:rPr lang="cs-CZ" dirty="0" err="1"/>
              <a:t>anterior</a:t>
            </a:r>
            <a:r>
              <a:rPr lang="cs-CZ" dirty="0"/>
              <a:t> (ascendentní i descendentní)</a:t>
            </a:r>
          </a:p>
          <a:p>
            <a:r>
              <a:rPr lang="cs-CZ" dirty="0" err="1"/>
              <a:t>Propriospinální</a:t>
            </a:r>
            <a:r>
              <a:rPr lang="cs-CZ" dirty="0"/>
              <a:t> dráhy (</a:t>
            </a:r>
            <a:r>
              <a:rPr lang="cs-CZ" dirty="0" err="1"/>
              <a:t>spinospinální</a:t>
            </a:r>
            <a:r>
              <a:rPr lang="cs-CZ" dirty="0"/>
              <a:t>), v hloubce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322BCBE-EC17-44DC-879E-55A56FCF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9159" t="35280" r="32283" b="15161"/>
          <a:stretch>
            <a:fillRect/>
          </a:stretch>
        </p:blipFill>
        <p:spPr bwMode="auto">
          <a:xfrm>
            <a:off x="3635896" y="3573016"/>
            <a:ext cx="4614615" cy="29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6216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Míšní nervy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Fila </a:t>
            </a:r>
            <a:r>
              <a:rPr lang="cs-CZ" dirty="0" err="1"/>
              <a:t>radicularia</a:t>
            </a:r>
            <a:r>
              <a:rPr lang="cs-CZ" dirty="0"/>
              <a:t> (</a:t>
            </a:r>
            <a:r>
              <a:rPr lang="cs-CZ" dirty="0" err="1"/>
              <a:t>radices</a:t>
            </a:r>
            <a:r>
              <a:rPr lang="cs-CZ" dirty="0"/>
              <a:t>,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antero</a:t>
            </a:r>
            <a:r>
              <a:rPr lang="cs-CZ" dirty="0"/>
              <a:t> a </a:t>
            </a:r>
            <a:r>
              <a:rPr lang="cs-CZ" dirty="0" err="1"/>
              <a:t>posterolateralis</a:t>
            </a:r>
            <a:r>
              <a:rPr lang="cs-CZ" dirty="0"/>
              <a:t>)</a:t>
            </a:r>
          </a:p>
          <a:p>
            <a:r>
              <a:rPr lang="cs-CZ" dirty="0" err="1">
                <a:solidFill>
                  <a:srgbClr val="FF0000"/>
                </a:solidFill>
              </a:rPr>
              <a:t>Radices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anteriores</a:t>
            </a:r>
            <a:r>
              <a:rPr lang="cs-CZ" dirty="0">
                <a:solidFill>
                  <a:srgbClr val="FF0000"/>
                </a:solidFill>
              </a:rPr>
              <a:t> (motorické)</a:t>
            </a:r>
          </a:p>
          <a:p>
            <a:r>
              <a:rPr lang="cs-CZ" dirty="0" err="1">
                <a:solidFill>
                  <a:srgbClr val="0070C0"/>
                </a:solidFill>
              </a:rPr>
              <a:t>Radices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posteriores</a:t>
            </a:r>
            <a:r>
              <a:rPr lang="cs-CZ" dirty="0">
                <a:solidFill>
                  <a:srgbClr val="0070C0"/>
                </a:solidFill>
              </a:rPr>
              <a:t> (senzitivní)</a:t>
            </a:r>
          </a:p>
          <a:p>
            <a:r>
              <a:rPr lang="cs-CZ" dirty="0"/>
              <a:t>Ganglion spinale</a:t>
            </a:r>
          </a:p>
          <a:p>
            <a:pPr lvl="2"/>
            <a:r>
              <a:rPr lang="cs-CZ" dirty="0"/>
              <a:t>(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intervertebrale</a:t>
            </a:r>
            <a:r>
              <a:rPr lang="cs-CZ" dirty="0"/>
              <a:t>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9159" t="35280" r="32283" b="15161"/>
          <a:stretch>
            <a:fillRect/>
          </a:stretch>
        </p:blipFill>
        <p:spPr bwMode="auto">
          <a:xfrm>
            <a:off x="2483768" y="4101000"/>
            <a:ext cx="3641859" cy="232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3801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Funkce míchy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3826768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/>
              <a:t>1. převodní – </a:t>
            </a:r>
            <a:r>
              <a:rPr lang="cs-CZ" dirty="0"/>
              <a:t>v bíle hmotě se nacházejí míšní dráhy:</a:t>
            </a:r>
          </a:p>
          <a:p>
            <a:r>
              <a:rPr lang="cs-CZ" dirty="0"/>
              <a:t>a) vzestupné (senzorické)</a:t>
            </a:r>
          </a:p>
          <a:p>
            <a:r>
              <a:rPr lang="cs-CZ" dirty="0"/>
              <a:t>b) sestupné (motorické)</a:t>
            </a:r>
          </a:p>
          <a:p>
            <a:pPr>
              <a:buNone/>
            </a:pPr>
            <a:r>
              <a:rPr lang="cs-CZ" b="1" dirty="0"/>
              <a:t>2. řídící – </a:t>
            </a:r>
            <a:r>
              <a:rPr lang="cs-CZ" dirty="0"/>
              <a:t>ústředí reflexů – obranné, patelární, defekační, sekrece, potu</a:t>
            </a:r>
          </a:p>
          <a:p>
            <a:r>
              <a:rPr lang="cs-CZ" dirty="0"/>
              <a:t>centra řídící pohyb končetin, trupu, bránice, centrum svalového tonu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3308" t="38639" r="25192" b="23561"/>
          <a:stretch>
            <a:fillRect/>
          </a:stretch>
        </p:blipFill>
        <p:spPr bwMode="auto">
          <a:xfrm>
            <a:off x="4572000" y="206084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Mozkový kmen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pt-BR" dirty="0"/>
              <a:t>Prodloužená mícha </a:t>
            </a:r>
            <a:r>
              <a:rPr lang="pt-BR" i="1" dirty="0"/>
              <a:t>(Medulla oblongata)</a:t>
            </a:r>
          </a:p>
          <a:p>
            <a:r>
              <a:rPr lang="cs-CZ" dirty="0"/>
              <a:t>Varolův most </a:t>
            </a:r>
            <a:br>
              <a:rPr lang="cs-CZ" dirty="0"/>
            </a:br>
            <a:r>
              <a:rPr lang="cs-CZ" i="1" dirty="0"/>
              <a:t>(Pons </a:t>
            </a:r>
            <a:r>
              <a:rPr lang="cs-CZ" i="1" dirty="0" err="1"/>
              <a:t>Varoli</a:t>
            </a:r>
            <a:r>
              <a:rPr lang="cs-CZ" i="1" dirty="0"/>
              <a:t>)</a:t>
            </a:r>
          </a:p>
          <a:p>
            <a:r>
              <a:rPr lang="cs-CZ" dirty="0"/>
              <a:t>Střední mozek </a:t>
            </a:r>
            <a:r>
              <a:rPr lang="cs-CZ" i="1" dirty="0"/>
              <a:t>(</a:t>
            </a:r>
            <a:r>
              <a:rPr lang="cs-CZ" i="1" dirty="0" err="1"/>
              <a:t>Mesencephalon</a:t>
            </a:r>
            <a:r>
              <a:rPr lang="cs-CZ" i="1" dirty="0"/>
              <a:t>)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458" t="47879" r="58792" b="26081"/>
          <a:stretch>
            <a:fillRect/>
          </a:stretch>
        </p:blipFill>
        <p:spPr bwMode="auto">
          <a:xfrm>
            <a:off x="4932040" y="1835223"/>
            <a:ext cx="3563235" cy="368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Nn</a:t>
            </a:r>
            <a:r>
              <a:rPr lang="cs-CZ" dirty="0">
                <a:solidFill>
                  <a:srgbClr val="00B0F0"/>
                </a:solidFill>
              </a:rPr>
              <a:t>. </a:t>
            </a:r>
            <a:r>
              <a:rPr lang="cs-CZ" dirty="0" err="1">
                <a:solidFill>
                  <a:srgbClr val="00B0F0"/>
                </a:solidFill>
              </a:rPr>
              <a:t>craniales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901" t="25840" r="15681" b="17972"/>
          <a:stretch>
            <a:fillRect/>
          </a:stretch>
        </p:blipFill>
        <p:spPr bwMode="auto">
          <a:xfrm>
            <a:off x="686463" y="1754960"/>
            <a:ext cx="6660053" cy="462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1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Medulla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oblongata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Pyramides</a:t>
            </a:r>
            <a:r>
              <a:rPr lang="cs-CZ" dirty="0"/>
              <a:t> </a:t>
            </a:r>
            <a:r>
              <a:rPr lang="cs-CZ" dirty="0" err="1"/>
              <a:t>medullae</a:t>
            </a:r>
            <a:r>
              <a:rPr lang="cs-CZ" dirty="0"/>
              <a:t> </a:t>
            </a:r>
            <a:r>
              <a:rPr lang="cs-CZ" dirty="0" err="1"/>
              <a:t>oblongatae</a:t>
            </a:r>
            <a:endParaRPr lang="cs-CZ" dirty="0"/>
          </a:p>
          <a:p>
            <a:pPr lvl="2"/>
            <a:r>
              <a:rPr lang="cs-CZ" dirty="0"/>
              <a:t>bílá hmota</a:t>
            </a:r>
          </a:p>
          <a:p>
            <a:pPr lvl="2"/>
            <a:r>
              <a:rPr lang="cs-CZ" dirty="0"/>
              <a:t>fisura </a:t>
            </a:r>
            <a:r>
              <a:rPr lang="cs-CZ" dirty="0" err="1"/>
              <a:t>mediana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  <a:p>
            <a:r>
              <a:rPr lang="cs-CZ" dirty="0" err="1"/>
              <a:t>Decussatio</a:t>
            </a:r>
            <a:r>
              <a:rPr lang="cs-CZ" dirty="0"/>
              <a:t> </a:t>
            </a:r>
            <a:r>
              <a:rPr lang="cs-CZ" dirty="0" err="1"/>
              <a:t>pyramidalis</a:t>
            </a:r>
            <a:endParaRPr lang="cs-CZ" dirty="0"/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bulbopontinus</a:t>
            </a:r>
            <a:endParaRPr lang="cs-CZ" dirty="0"/>
          </a:p>
          <a:p>
            <a:pPr lvl="1"/>
            <a:r>
              <a:rPr lang="cs-CZ" dirty="0"/>
              <a:t>horizontální</a:t>
            </a:r>
          </a:p>
          <a:p>
            <a:r>
              <a:rPr lang="cs-CZ" dirty="0"/>
              <a:t>Laterálně:</a:t>
            </a:r>
          </a:p>
          <a:p>
            <a:pPr lvl="1"/>
            <a:r>
              <a:rPr lang="cs-CZ" i="1" dirty="0"/>
              <a:t>Oliva</a:t>
            </a:r>
          </a:p>
          <a:p>
            <a:r>
              <a:rPr lang="cs-CZ" dirty="0"/>
              <a:t>Dorsálně:</a:t>
            </a:r>
          </a:p>
          <a:p>
            <a:pPr lvl="1"/>
            <a:r>
              <a:rPr lang="cs-CZ" i="1" dirty="0"/>
              <a:t> </a:t>
            </a:r>
            <a:r>
              <a:rPr lang="cs-CZ" i="1" dirty="0" err="1"/>
              <a:t>tuberculum</a:t>
            </a:r>
            <a:r>
              <a:rPr lang="cs-CZ" i="1" dirty="0"/>
              <a:t> </a:t>
            </a:r>
            <a:r>
              <a:rPr lang="cs-CZ" i="1" dirty="0" err="1"/>
              <a:t>gracile</a:t>
            </a:r>
            <a:r>
              <a:rPr lang="cs-CZ" i="1" dirty="0"/>
              <a:t> (med) a </a:t>
            </a:r>
            <a:r>
              <a:rPr lang="cs-CZ" i="1" dirty="0" err="1"/>
              <a:t>cuneatum</a:t>
            </a:r>
            <a:r>
              <a:rPr lang="cs-CZ" i="1" dirty="0"/>
              <a:t> (lat)</a:t>
            </a:r>
            <a:br>
              <a:rPr lang="cs-CZ" i="1" dirty="0"/>
            </a:br>
            <a:r>
              <a:rPr lang="cs-CZ" i="1" dirty="0"/>
              <a:t>(NUCLEUS)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sah 3" descr="pyramis_medullae-oblongata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484785"/>
            <a:ext cx="4176464" cy="34525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1070B4-C13C-4AE6-BAD1-0939DE41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Ontogeneze mozku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173D72D-B6E1-40CE-B19D-BD12374E3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2602632" cy="405016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Přední mozek: </a:t>
            </a:r>
            <a:r>
              <a:rPr lang="cs-CZ" b="1" dirty="0" err="1"/>
              <a:t>prosencephalon</a:t>
            </a:r>
            <a:endParaRPr lang="cs-CZ" b="1" dirty="0"/>
          </a:p>
          <a:p>
            <a:pPr lvl="1"/>
            <a:r>
              <a:rPr lang="cs-CZ" b="1" dirty="0" err="1"/>
              <a:t>Telencephalon</a:t>
            </a:r>
            <a:endParaRPr lang="cs-CZ" b="1" dirty="0"/>
          </a:p>
          <a:p>
            <a:pPr lvl="1"/>
            <a:r>
              <a:rPr lang="cs-CZ" b="1" dirty="0"/>
              <a:t>Diencephalon</a:t>
            </a:r>
          </a:p>
          <a:p>
            <a:pPr marL="457200" lvl="1" indent="0">
              <a:buNone/>
            </a:pPr>
            <a:endParaRPr lang="cs-CZ" b="1" dirty="0"/>
          </a:p>
          <a:p>
            <a:r>
              <a:rPr lang="cs-CZ" dirty="0"/>
              <a:t>Střední mozek: </a:t>
            </a:r>
            <a:r>
              <a:rPr lang="cs-CZ" b="1" dirty="0" err="1"/>
              <a:t>mesencephalon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Zadní mozek: </a:t>
            </a:r>
            <a:r>
              <a:rPr lang="cs-CZ" b="1" dirty="0" err="1"/>
              <a:t>rhombencephalon</a:t>
            </a:r>
            <a:endParaRPr lang="cs-CZ" b="1" dirty="0"/>
          </a:p>
          <a:p>
            <a:pPr lvl="1"/>
            <a:r>
              <a:rPr lang="cs-CZ" b="1" dirty="0"/>
              <a:t>Pons</a:t>
            </a:r>
          </a:p>
          <a:p>
            <a:pPr lvl="1"/>
            <a:r>
              <a:rPr lang="cs-CZ" b="1" dirty="0"/>
              <a:t>Cerebellum</a:t>
            </a:r>
          </a:p>
          <a:p>
            <a:pPr lvl="1"/>
            <a:r>
              <a:rPr lang="cs-CZ" b="1" dirty="0" err="1"/>
              <a:t>Medulla</a:t>
            </a:r>
            <a:r>
              <a:rPr lang="cs-CZ" b="1" dirty="0"/>
              <a:t> </a:t>
            </a:r>
            <a:r>
              <a:rPr lang="cs-CZ" b="1" dirty="0" err="1"/>
              <a:t>oblongata</a:t>
            </a: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B1A2D04-9040-43FE-8D6C-833124F7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1954" r="53845" b="27600"/>
          <a:stretch/>
        </p:blipFill>
        <p:spPr>
          <a:xfrm>
            <a:off x="2699792" y="1596277"/>
            <a:ext cx="6344499" cy="41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54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Medulla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oblongata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antrolateralis</a:t>
            </a:r>
            <a:r>
              <a:rPr lang="cs-CZ" dirty="0"/>
              <a:t> (XII </a:t>
            </a:r>
            <a:r>
              <a:rPr lang="cs-CZ" dirty="0" err="1"/>
              <a:t>hypoglossus</a:t>
            </a:r>
            <a:r>
              <a:rPr lang="cs-CZ" dirty="0"/>
              <a:t>)</a:t>
            </a:r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posterolateralis</a:t>
            </a:r>
            <a:r>
              <a:rPr lang="cs-CZ" dirty="0"/>
              <a:t> (IX </a:t>
            </a:r>
            <a:r>
              <a:rPr lang="cs-CZ" dirty="0" err="1"/>
              <a:t>glossopharyngeus</a:t>
            </a:r>
            <a:r>
              <a:rPr lang="cs-CZ" dirty="0"/>
              <a:t>, X vagus, XI </a:t>
            </a:r>
            <a:r>
              <a:rPr lang="cs-CZ" dirty="0" err="1"/>
              <a:t>accesorius</a:t>
            </a:r>
            <a:r>
              <a:rPr lang="cs-CZ" dirty="0"/>
              <a:t>)</a:t>
            </a:r>
          </a:p>
          <a:p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</a:t>
            </a:r>
            <a:r>
              <a:rPr lang="cs-CZ" dirty="0" err="1"/>
              <a:t>inferioires</a:t>
            </a:r>
            <a:endParaRPr lang="cs-CZ" dirty="0"/>
          </a:p>
          <a:p>
            <a:endParaRPr lang="cs-CZ" dirty="0"/>
          </a:p>
          <a:p>
            <a:r>
              <a:rPr lang="cs-CZ" sz="2000" dirty="0" err="1"/>
              <a:t>Tela</a:t>
            </a:r>
            <a:r>
              <a:rPr lang="cs-CZ" sz="2000" dirty="0"/>
              <a:t> </a:t>
            </a:r>
            <a:r>
              <a:rPr lang="cs-CZ" sz="2000" dirty="0" err="1"/>
              <a:t>choroidea</a:t>
            </a:r>
            <a:r>
              <a:rPr lang="cs-CZ" sz="2000" dirty="0"/>
              <a:t>- IV komora</a:t>
            </a:r>
          </a:p>
          <a:p>
            <a:pPr lvl="1"/>
            <a:r>
              <a:rPr lang="cs-CZ" sz="2000" dirty="0"/>
              <a:t>Plexus </a:t>
            </a:r>
            <a:r>
              <a:rPr lang="cs-CZ" sz="2000" dirty="0" err="1"/>
              <a:t>choroideus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-mozkomíšní mok</a:t>
            </a:r>
          </a:p>
          <a:p>
            <a:r>
              <a:rPr lang="cs-CZ" sz="2000" dirty="0"/>
              <a:t>Retikulární formace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9121808-C77A-4ED5-9C86-CE2227DF3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0601" r="37401" b="31800"/>
          <a:stretch/>
        </p:blipFill>
        <p:spPr>
          <a:xfrm>
            <a:off x="3851920" y="4033664"/>
            <a:ext cx="453650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3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Funkce prodloužené míchy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centrum dýchací</a:t>
            </a:r>
          </a:p>
          <a:p>
            <a:r>
              <a:rPr lang="cs-CZ" dirty="0"/>
              <a:t>kardiovaskulární centrum</a:t>
            </a:r>
          </a:p>
          <a:p>
            <a:r>
              <a:rPr lang="cs-CZ" dirty="0"/>
              <a:t>centrum pohybů trávicího ústrojí</a:t>
            </a:r>
          </a:p>
          <a:p>
            <a:r>
              <a:rPr lang="cs-CZ" dirty="0"/>
              <a:t>centrum vylučovací soustavy</a:t>
            </a:r>
          </a:p>
          <a:p>
            <a:r>
              <a:rPr lang="cs-CZ" dirty="0"/>
              <a:t>životně důležité nepodmíněné reflexy (sací, polykací, sekrece slin)</a:t>
            </a:r>
          </a:p>
          <a:p>
            <a:r>
              <a:rPr lang="cs-CZ" dirty="0"/>
              <a:t>obranné reflexy kašle, kýchání, zvracení, rohovkový reflex, zornicový reflex</a:t>
            </a:r>
          </a:p>
          <a:p>
            <a:r>
              <a:rPr lang="cs-CZ" dirty="0"/>
              <a:t>mrkání, slzení, akomodace čočky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Pons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Varoli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4248472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Ventrálně: týlní kost,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basilaris</a:t>
            </a:r>
            <a:r>
              <a:rPr lang="cs-CZ" dirty="0"/>
              <a:t> (a. </a:t>
            </a:r>
            <a:r>
              <a:rPr lang="cs-CZ" dirty="0" err="1"/>
              <a:t>basilaris</a:t>
            </a:r>
            <a:r>
              <a:rPr lang="cs-CZ" dirty="0"/>
              <a:t>)</a:t>
            </a:r>
          </a:p>
          <a:p>
            <a:r>
              <a:rPr lang="cs-CZ" dirty="0"/>
              <a:t>Dorzální strana –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rhomboidea</a:t>
            </a:r>
            <a:r>
              <a:rPr lang="cs-CZ" dirty="0"/>
              <a:t>, spodina IV komory</a:t>
            </a:r>
          </a:p>
          <a:p>
            <a:endParaRPr lang="cs-CZ" dirty="0"/>
          </a:p>
          <a:p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medii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VIII </a:t>
            </a:r>
            <a:r>
              <a:rPr lang="cs-CZ" dirty="0" err="1"/>
              <a:t>vestibulocochlearis</a:t>
            </a:r>
            <a:r>
              <a:rPr lang="cs-CZ" dirty="0"/>
              <a:t>, VII </a:t>
            </a:r>
            <a:r>
              <a:rPr lang="cs-CZ" dirty="0" err="1"/>
              <a:t>facialis</a:t>
            </a:r>
            <a:r>
              <a:rPr lang="cs-CZ" dirty="0"/>
              <a:t>, VI </a:t>
            </a:r>
            <a:r>
              <a:rPr lang="cs-CZ" dirty="0" err="1"/>
              <a:t>abducens</a:t>
            </a:r>
            <a:r>
              <a:rPr lang="cs-CZ" dirty="0"/>
              <a:t>, V trigeminus </a:t>
            </a:r>
          </a:p>
          <a:p>
            <a:endParaRPr lang="cs-CZ" dirty="0"/>
          </a:p>
          <a:p>
            <a:r>
              <a:rPr lang="cs-CZ" dirty="0"/>
              <a:t>Velum </a:t>
            </a:r>
            <a:r>
              <a:rPr lang="cs-CZ" dirty="0" err="1"/>
              <a:t>medullare</a:t>
            </a:r>
            <a:r>
              <a:rPr lang="cs-CZ" dirty="0"/>
              <a:t> </a:t>
            </a:r>
            <a:r>
              <a:rPr lang="cs-CZ" dirty="0" err="1"/>
              <a:t>superius</a:t>
            </a:r>
            <a:r>
              <a:rPr lang="cs-CZ" dirty="0"/>
              <a:t>, </a:t>
            </a:r>
            <a:r>
              <a:rPr lang="cs-CZ" dirty="0" err="1"/>
              <a:t>tela</a:t>
            </a:r>
            <a:r>
              <a:rPr lang="cs-CZ" dirty="0"/>
              <a:t> </a:t>
            </a:r>
            <a:r>
              <a:rPr lang="cs-CZ" dirty="0" err="1"/>
              <a:t>choroidea</a:t>
            </a:r>
            <a:r>
              <a:rPr lang="cs-CZ" dirty="0"/>
              <a:t> </a:t>
            </a:r>
            <a:r>
              <a:rPr lang="cs-CZ" dirty="0" err="1"/>
              <a:t>ventriculi</a:t>
            </a:r>
            <a:r>
              <a:rPr lang="cs-CZ" dirty="0"/>
              <a:t> </a:t>
            </a:r>
            <a:r>
              <a:rPr lang="cs-CZ" dirty="0" err="1"/>
              <a:t>quarti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corticospinalis</a:t>
            </a:r>
            <a:endParaRPr lang="cs-CZ" dirty="0"/>
          </a:p>
          <a:p>
            <a:r>
              <a:rPr lang="cs-CZ" dirty="0"/>
              <a:t>Jádra retikulární formace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6483" t="23200" r="37267" b="16321"/>
          <a:stretch>
            <a:fillRect/>
          </a:stretch>
        </p:blipFill>
        <p:spPr bwMode="auto">
          <a:xfrm>
            <a:off x="5004048" y="1412776"/>
            <a:ext cx="3672408" cy="528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Mesencephalon</a:t>
            </a:r>
            <a:r>
              <a:rPr lang="cs-CZ" dirty="0">
                <a:solidFill>
                  <a:srgbClr val="00B0F0"/>
                </a:solidFill>
              </a:rPr>
              <a:t> (střední mozek)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IV </a:t>
            </a:r>
            <a:r>
              <a:rPr lang="cs-CZ" dirty="0" err="1"/>
              <a:t>trochlearis</a:t>
            </a:r>
            <a:r>
              <a:rPr lang="cs-CZ" dirty="0"/>
              <a:t>, III </a:t>
            </a:r>
            <a:r>
              <a:rPr lang="cs-CZ" dirty="0" err="1"/>
              <a:t>oculomotorius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Crura</a:t>
            </a:r>
            <a:r>
              <a:rPr lang="cs-CZ" dirty="0"/>
              <a:t> </a:t>
            </a:r>
            <a:r>
              <a:rPr lang="cs-CZ" dirty="0" err="1"/>
              <a:t>cerebri</a:t>
            </a:r>
            <a:r>
              <a:rPr lang="cs-CZ" dirty="0"/>
              <a:t> – bílá hmota, ant</a:t>
            </a:r>
          </a:p>
          <a:p>
            <a:endParaRPr lang="cs-CZ" dirty="0"/>
          </a:p>
          <a:p>
            <a:r>
              <a:rPr lang="cs-CZ" dirty="0" err="1"/>
              <a:t>Tegmentum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r>
              <a:rPr lang="cs-CZ" dirty="0"/>
              <a:t>, post</a:t>
            </a:r>
          </a:p>
          <a:p>
            <a:pPr lvl="1"/>
            <a:r>
              <a:rPr lang="cs-CZ" dirty="0" err="1"/>
              <a:t>Coliculi</a:t>
            </a:r>
            <a:r>
              <a:rPr lang="cs-CZ" dirty="0"/>
              <a:t> sup: zrak</a:t>
            </a:r>
          </a:p>
          <a:p>
            <a:pPr lvl="1"/>
            <a:r>
              <a:rPr lang="cs-CZ" dirty="0" err="1"/>
              <a:t>Coliculi</a:t>
            </a:r>
            <a:r>
              <a:rPr lang="cs-CZ" dirty="0"/>
              <a:t> </a:t>
            </a:r>
            <a:r>
              <a:rPr lang="cs-CZ" dirty="0" err="1"/>
              <a:t>inf</a:t>
            </a:r>
            <a:r>
              <a:rPr lang="cs-CZ" dirty="0"/>
              <a:t>: sluch</a:t>
            </a:r>
          </a:p>
          <a:p>
            <a:pPr lvl="2"/>
            <a:r>
              <a:rPr lang="cs-CZ" dirty="0"/>
              <a:t>MEZIMOZEK</a:t>
            </a:r>
          </a:p>
          <a:p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</a:t>
            </a:r>
            <a:r>
              <a:rPr lang="cs-CZ" dirty="0" err="1"/>
              <a:t>superiores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trigonum</a:t>
            </a:r>
            <a:r>
              <a:rPr lang="cs-CZ" dirty="0"/>
              <a:t> </a:t>
            </a:r>
            <a:r>
              <a:rPr lang="cs-CZ" dirty="0" err="1"/>
              <a:t>lemnisci</a:t>
            </a:r>
            <a:r>
              <a:rPr lang="cs-CZ" dirty="0"/>
              <a:t>, </a:t>
            </a:r>
            <a:r>
              <a:rPr lang="cs-CZ" dirty="0" err="1"/>
              <a:t>nucleus</a:t>
            </a:r>
            <a:r>
              <a:rPr lang="cs-CZ" dirty="0"/>
              <a:t> ruber, </a:t>
            </a:r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 – dopamin, </a:t>
            </a:r>
            <a:r>
              <a:rPr lang="cs-CZ" dirty="0" err="1"/>
              <a:t>neuromelanin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Velum </a:t>
            </a:r>
            <a:r>
              <a:rPr lang="cs-CZ" dirty="0" err="1"/>
              <a:t>medulare</a:t>
            </a:r>
            <a:r>
              <a:rPr lang="cs-CZ" dirty="0"/>
              <a:t> </a:t>
            </a:r>
            <a:r>
              <a:rPr lang="cs-CZ" dirty="0" err="1"/>
              <a:t>superius</a:t>
            </a:r>
            <a:r>
              <a:rPr lang="cs-CZ" dirty="0"/>
              <a:t> (strop)</a:t>
            </a:r>
          </a:p>
          <a:p>
            <a:r>
              <a:rPr lang="cs-CZ" dirty="0" err="1"/>
              <a:t>Aqueductus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r>
              <a:rPr lang="cs-CZ" dirty="0"/>
              <a:t> Sylvii (III a IV komora)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4908" t="22360" r="36217" b="17161"/>
          <a:stretch>
            <a:fillRect/>
          </a:stretch>
        </p:blipFill>
        <p:spPr bwMode="auto">
          <a:xfrm>
            <a:off x="4788024" y="1412776"/>
            <a:ext cx="3614318" cy="47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B0F0"/>
                </a:solidFill>
              </a:rPr>
              <a:t>Retikulární formace</a:t>
            </a:r>
            <a:br>
              <a:rPr lang="cs-CZ" dirty="0">
                <a:solidFill>
                  <a:srgbClr val="00B0F0"/>
                </a:solidFill>
              </a:rPr>
            </a:br>
            <a:r>
              <a:rPr lang="cs-CZ" i="1" dirty="0" err="1">
                <a:solidFill>
                  <a:srgbClr val="00B0F0"/>
                </a:solidFill>
              </a:rPr>
              <a:t>formatio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reticularis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vzruchy ze všech specifických nervových drah, </a:t>
            </a:r>
            <a:r>
              <a:rPr lang="cs-CZ" dirty="0" err="1"/>
              <a:t>sítovitě</a:t>
            </a:r>
            <a:endParaRPr lang="cs-CZ" dirty="0"/>
          </a:p>
          <a:p>
            <a:r>
              <a:rPr lang="cs-CZ" dirty="0"/>
              <a:t>Svými podněty aktivuje mozkovou kůru a udržuje ji v bdělém stavu</a:t>
            </a:r>
          </a:p>
          <a:p>
            <a:r>
              <a:rPr lang="cs-CZ" dirty="0"/>
              <a:t>Hybnost</a:t>
            </a:r>
          </a:p>
          <a:p>
            <a:r>
              <a:rPr lang="cs-CZ" dirty="0"/>
              <a:t>Vegetativní fce: dýchání, krevní oběh, termoregulace, přijímaní potravy, sexuální fce</a:t>
            </a:r>
          </a:p>
          <a:p>
            <a:r>
              <a:rPr lang="cs-CZ" dirty="0"/>
              <a:t>Stavy bdění a spánku </a:t>
            </a:r>
          </a:p>
          <a:p>
            <a:r>
              <a:rPr lang="cs-CZ" dirty="0"/>
              <a:t>Formování podmíněných reflexů </a:t>
            </a:r>
          </a:p>
          <a:p>
            <a:endParaRPr lang="cs-CZ" dirty="0"/>
          </a:p>
          <a:p>
            <a:r>
              <a:rPr lang="cs-CZ" dirty="0"/>
              <a:t>Aferentní spoje: </a:t>
            </a:r>
            <a:r>
              <a:rPr lang="cs-CZ" dirty="0" err="1"/>
              <a:t>spinoretikulární</a:t>
            </a:r>
            <a:r>
              <a:rPr lang="cs-CZ" dirty="0"/>
              <a:t>, </a:t>
            </a:r>
            <a:r>
              <a:rPr lang="cs-CZ" dirty="0" err="1"/>
              <a:t>cerebelloretikulární</a:t>
            </a:r>
            <a:r>
              <a:rPr lang="cs-CZ" dirty="0"/>
              <a:t>, </a:t>
            </a:r>
            <a:r>
              <a:rPr lang="cs-CZ" dirty="0" err="1"/>
              <a:t>hypothhalamoretikulární</a:t>
            </a:r>
            <a:r>
              <a:rPr lang="cs-CZ" dirty="0"/>
              <a:t>, </a:t>
            </a:r>
            <a:r>
              <a:rPr lang="cs-CZ" dirty="0" err="1"/>
              <a:t>kortikoretikulární</a:t>
            </a:r>
            <a:endParaRPr lang="cs-CZ" dirty="0"/>
          </a:p>
          <a:p>
            <a:r>
              <a:rPr lang="cs-CZ" dirty="0"/>
              <a:t>Eferentní spoje: </a:t>
            </a:r>
            <a:r>
              <a:rPr lang="cs-CZ" dirty="0" err="1"/>
              <a:t>retikulothalamici</a:t>
            </a:r>
            <a:r>
              <a:rPr lang="cs-CZ" dirty="0"/>
              <a:t>,-</a:t>
            </a:r>
            <a:r>
              <a:rPr lang="cs-CZ" dirty="0" err="1"/>
              <a:t>hypothalamici</a:t>
            </a:r>
            <a:r>
              <a:rPr lang="cs-CZ" dirty="0"/>
              <a:t>, -</a:t>
            </a:r>
            <a:r>
              <a:rPr lang="cs-CZ" dirty="0" err="1"/>
              <a:t>cerebellares</a:t>
            </a:r>
            <a:r>
              <a:rPr lang="cs-CZ" dirty="0"/>
              <a:t>, -</a:t>
            </a:r>
            <a:r>
              <a:rPr lang="cs-CZ" dirty="0" err="1"/>
              <a:t>retikulares</a:t>
            </a:r>
            <a:r>
              <a:rPr lang="cs-CZ" dirty="0"/>
              <a:t>, -</a:t>
            </a:r>
            <a:r>
              <a:rPr lang="cs-CZ" dirty="0" err="1"/>
              <a:t>spinales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5750" t="38639" r="49076" b="16001"/>
          <a:stretch>
            <a:fillRect/>
          </a:stretch>
        </p:blipFill>
        <p:spPr bwMode="auto">
          <a:xfrm>
            <a:off x="4860032" y="2132856"/>
            <a:ext cx="3888432" cy="31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00B0F0"/>
                </a:solidFill>
              </a:rPr>
              <a:t>Cerebellum</a:t>
            </a:r>
            <a:r>
              <a:rPr lang="cs-CZ" dirty="0">
                <a:solidFill>
                  <a:srgbClr val="00B0F0"/>
                </a:solidFill>
              </a:rPr>
              <a:t>, mozeček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3909" t="34960" r="48292" b="16321"/>
          <a:stretch>
            <a:fillRect/>
          </a:stretch>
        </p:blipFill>
        <p:spPr bwMode="auto">
          <a:xfrm>
            <a:off x="1691680" y="1772816"/>
            <a:ext cx="5832648" cy="469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C22998F-38A3-4B8A-BBDE-89CB94531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05773"/>
            <a:ext cx="3068960" cy="30689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Mozeček, </a:t>
            </a:r>
            <a:r>
              <a:rPr lang="cs-CZ" i="1" dirty="0">
                <a:solidFill>
                  <a:srgbClr val="00B0F0"/>
                </a:solidFill>
              </a:rPr>
              <a:t>cerebellum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2 hemisféry, červ mozečkový (</a:t>
            </a:r>
            <a:r>
              <a:rPr lang="cs-CZ" dirty="0" err="1"/>
              <a:t>vermis</a:t>
            </a:r>
            <a:r>
              <a:rPr lang="cs-CZ" dirty="0"/>
              <a:t> </a:t>
            </a:r>
            <a:r>
              <a:rPr lang="cs-CZ" dirty="0" err="1"/>
              <a:t>cerebelli</a:t>
            </a:r>
            <a:r>
              <a:rPr lang="cs-CZ" dirty="0"/>
              <a:t>)</a:t>
            </a:r>
          </a:p>
          <a:p>
            <a:r>
              <a:rPr lang="cs-CZ" dirty="0"/>
              <a:t>3 páry mozečkových stopek </a:t>
            </a:r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cerebeli</a:t>
            </a:r>
            <a:endParaRPr lang="cs-CZ" dirty="0"/>
          </a:p>
          <a:p>
            <a:r>
              <a:rPr lang="cs-CZ" dirty="0"/>
              <a:t>Velum </a:t>
            </a:r>
            <a:r>
              <a:rPr lang="cs-CZ" dirty="0" err="1"/>
              <a:t>medulare</a:t>
            </a:r>
            <a:r>
              <a:rPr lang="cs-CZ" dirty="0"/>
              <a:t> </a:t>
            </a:r>
            <a:r>
              <a:rPr lang="cs-CZ" dirty="0" err="1"/>
              <a:t>superius</a:t>
            </a:r>
            <a:r>
              <a:rPr lang="cs-CZ" dirty="0"/>
              <a:t>, </a:t>
            </a:r>
            <a:r>
              <a:rPr lang="cs-CZ" dirty="0" err="1"/>
              <a:t>fastigium</a:t>
            </a:r>
            <a:r>
              <a:rPr lang="cs-CZ" dirty="0"/>
              <a:t> (strop IV komory)</a:t>
            </a:r>
          </a:p>
          <a:p>
            <a:r>
              <a:rPr lang="cs-CZ" dirty="0"/>
              <a:t>Kůra - na povrchu šedá hmota, silně zbrázděná závity, uvnitř bílá hmota, </a:t>
            </a:r>
            <a:r>
              <a:rPr lang="cs-CZ" dirty="0" err="1"/>
              <a:t>fissurae</a:t>
            </a:r>
            <a:r>
              <a:rPr lang="cs-CZ" dirty="0"/>
              <a:t>, </a:t>
            </a:r>
            <a:r>
              <a:rPr lang="cs-CZ" dirty="0" err="1"/>
              <a:t>lobi</a:t>
            </a:r>
            <a:r>
              <a:rPr lang="cs-CZ" dirty="0"/>
              <a:t>, </a:t>
            </a:r>
            <a:r>
              <a:rPr lang="cs-CZ" dirty="0" err="1"/>
              <a:t>lobuli</a:t>
            </a:r>
            <a:r>
              <a:rPr lang="cs-CZ" dirty="0"/>
              <a:t>, folia</a:t>
            </a:r>
          </a:p>
          <a:p>
            <a:r>
              <a:rPr lang="cs-CZ" dirty="0" err="1"/>
              <a:t>Purkyňovy</a:t>
            </a:r>
            <a:r>
              <a:rPr lang="cs-CZ" dirty="0"/>
              <a:t> buňky - v kůře mozečkové, největší a nejsložitější v těle, na řezu stromečková kresba</a:t>
            </a:r>
          </a:p>
          <a:p>
            <a:r>
              <a:rPr lang="cs-CZ" dirty="0"/>
              <a:t>reflexní pohybové ústředí: regulace svalového napětí, koordinace pohybů, udržení rovnováhy</a:t>
            </a:r>
          </a:p>
          <a:p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dentatus</a:t>
            </a:r>
            <a:r>
              <a:rPr lang="cs-CZ" dirty="0"/>
              <a:t>, </a:t>
            </a:r>
            <a:r>
              <a:rPr lang="cs-CZ" dirty="0" err="1"/>
              <a:t>emboliformis</a:t>
            </a:r>
            <a:r>
              <a:rPr lang="cs-CZ" dirty="0"/>
              <a:t>, </a:t>
            </a:r>
            <a:r>
              <a:rPr lang="cs-CZ" dirty="0" err="1"/>
              <a:t>globosus</a:t>
            </a:r>
            <a:r>
              <a:rPr lang="cs-CZ" dirty="0"/>
              <a:t>, </a:t>
            </a:r>
            <a:r>
              <a:rPr lang="cs-CZ" dirty="0" err="1"/>
              <a:t>fastigii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7558" t="22360" r="28867" b="16321"/>
          <a:stretch>
            <a:fillRect/>
          </a:stretch>
        </p:blipFill>
        <p:spPr bwMode="auto">
          <a:xfrm>
            <a:off x="1331640" y="338729"/>
            <a:ext cx="6624736" cy="582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EE52BD-1BDE-4F52-8A32-C0220568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Mozeček, </a:t>
            </a:r>
            <a:r>
              <a:rPr lang="cs-CZ" i="1" dirty="0">
                <a:solidFill>
                  <a:srgbClr val="00B0F0"/>
                </a:solidFill>
              </a:rPr>
              <a:t>cerebellum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AEA27DC-C7A2-4D76-B7BB-6D6416430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834881" cy="4525963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/>
              <a:t>Vločkouzlíkový</a:t>
            </a:r>
            <a:r>
              <a:rPr lang="cs-CZ" b="1" dirty="0"/>
              <a:t> lalok </a:t>
            </a:r>
            <a:r>
              <a:rPr lang="cs-CZ" dirty="0"/>
              <a:t>– </a:t>
            </a:r>
            <a:r>
              <a:rPr lang="cs-CZ" dirty="0" err="1"/>
              <a:t>flocculonodularis</a:t>
            </a:r>
            <a:r>
              <a:rPr lang="cs-CZ" dirty="0"/>
              <a:t>, tzv. </a:t>
            </a:r>
            <a:r>
              <a:rPr lang="cs-CZ" dirty="0" err="1"/>
              <a:t>archicerebellum</a:t>
            </a:r>
            <a:r>
              <a:rPr lang="cs-CZ" dirty="0"/>
              <a:t>, vestibulární mozeček, držení těla</a:t>
            </a:r>
          </a:p>
          <a:p>
            <a:r>
              <a:rPr lang="cs-CZ" b="1" dirty="0"/>
              <a:t>přední lalok </a:t>
            </a:r>
            <a:r>
              <a:rPr lang="cs-CZ" dirty="0"/>
              <a:t>– </a:t>
            </a:r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, </a:t>
            </a:r>
            <a:r>
              <a:rPr lang="cs-CZ" dirty="0" err="1"/>
              <a:t>paleocerebellum</a:t>
            </a:r>
            <a:r>
              <a:rPr lang="cs-CZ" dirty="0"/>
              <a:t>, </a:t>
            </a:r>
            <a:r>
              <a:rPr lang="cs-CZ" dirty="0" err="1"/>
              <a:t>spinocerebellum</a:t>
            </a:r>
            <a:r>
              <a:rPr lang="cs-CZ" dirty="0"/>
              <a:t>, aktuální pohyby</a:t>
            </a:r>
          </a:p>
          <a:p>
            <a:r>
              <a:rPr lang="cs-CZ" b="1" dirty="0"/>
              <a:t>Zadní lalok </a:t>
            </a:r>
            <a:r>
              <a:rPr lang="cs-CZ" dirty="0"/>
              <a:t>– </a:t>
            </a:r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, </a:t>
            </a:r>
            <a:r>
              <a:rPr lang="cs-CZ" dirty="0" err="1"/>
              <a:t>neocerebellum</a:t>
            </a:r>
            <a:r>
              <a:rPr lang="cs-CZ" dirty="0"/>
              <a:t>, </a:t>
            </a:r>
            <a:r>
              <a:rPr lang="cs-CZ" dirty="0" err="1"/>
              <a:t>pontocerebellum</a:t>
            </a:r>
            <a:r>
              <a:rPr lang="cs-CZ" dirty="0"/>
              <a:t> (přes most z kůry), příprava a provedení pohybů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0859DB5-1DAA-4586-894F-C67CF83AE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17802" r="38187" b="14444"/>
          <a:stretch/>
        </p:blipFill>
        <p:spPr>
          <a:xfrm>
            <a:off x="5364415" y="1600200"/>
            <a:ext cx="3341133" cy="505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35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Mezimozek, </a:t>
            </a:r>
            <a:r>
              <a:rPr lang="cs-CZ" dirty="0" err="1">
                <a:solidFill>
                  <a:srgbClr val="00B0F0"/>
                </a:solidFill>
              </a:rPr>
              <a:t>diencephalon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2682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uložen mezi hemisférami koncového mozku</a:t>
            </a:r>
          </a:p>
          <a:p>
            <a:r>
              <a:rPr lang="cs-CZ" dirty="0"/>
              <a:t>nachází se v něm III. mozková komora</a:t>
            </a:r>
          </a:p>
          <a:p>
            <a:r>
              <a:rPr lang="cs-CZ" dirty="0"/>
              <a:t>spodinu komory: šedá hmota – </a:t>
            </a:r>
            <a:r>
              <a:rPr lang="cs-CZ" b="1" dirty="0"/>
              <a:t>hypotalamus, </a:t>
            </a:r>
            <a:r>
              <a:rPr lang="cs-CZ" dirty="0"/>
              <a:t>motorická</a:t>
            </a:r>
          </a:p>
          <a:p>
            <a:r>
              <a:rPr lang="cs-CZ" dirty="0"/>
              <a:t>boční stěny mezimozku: </a:t>
            </a:r>
            <a:r>
              <a:rPr lang="cs-CZ" b="1" dirty="0"/>
              <a:t>talamy</a:t>
            </a:r>
            <a:r>
              <a:rPr lang="cs-CZ" dirty="0"/>
              <a:t>, senzitivní</a:t>
            </a:r>
          </a:p>
          <a:p>
            <a:r>
              <a:rPr lang="cs-CZ" dirty="0"/>
              <a:t>strop tvoří </a:t>
            </a:r>
            <a:r>
              <a:rPr lang="cs-CZ" b="1" dirty="0" err="1"/>
              <a:t>epitalamus</a:t>
            </a:r>
            <a:endParaRPr lang="cs-CZ" b="1" dirty="0"/>
          </a:p>
          <a:p>
            <a:pPr lvl="1"/>
            <a:r>
              <a:rPr lang="cs-CZ" dirty="0"/>
              <a:t> připojena šišinka (epifýza, </a:t>
            </a:r>
            <a:r>
              <a:rPr lang="cs-CZ" dirty="0" err="1"/>
              <a:t>ependymové</a:t>
            </a:r>
            <a:r>
              <a:rPr lang="cs-CZ" dirty="0"/>
              <a:t> b. - melatonin)</a:t>
            </a:r>
          </a:p>
          <a:p>
            <a:pPr lvl="1"/>
            <a:r>
              <a:rPr lang="cs-CZ" dirty="0" err="1"/>
              <a:t>Nuclei</a:t>
            </a:r>
            <a:r>
              <a:rPr lang="cs-CZ" dirty="0"/>
              <a:t> </a:t>
            </a:r>
            <a:r>
              <a:rPr lang="cs-CZ" dirty="0" err="1"/>
              <a:t>habenulares</a:t>
            </a:r>
            <a:r>
              <a:rPr lang="cs-CZ" dirty="0"/>
              <a:t> (</a:t>
            </a:r>
            <a:r>
              <a:rPr lang="cs-CZ" dirty="0" err="1"/>
              <a:t>mesencephalon</a:t>
            </a:r>
            <a:r>
              <a:rPr lang="cs-CZ" dirty="0"/>
              <a:t>, RF, limbický systém)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C6233BE-7469-437A-89A1-B4D462FA3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1" t="27600" r="54283" b="33200"/>
          <a:stretch/>
        </p:blipFill>
        <p:spPr>
          <a:xfrm>
            <a:off x="4574119" y="2268957"/>
            <a:ext cx="4474840" cy="31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59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cs-CZ" dirty="0"/>
              <a:t>Nervová buňka – neuron</a:t>
            </a:r>
          </a:p>
          <a:p>
            <a:r>
              <a:rPr lang="cs-CZ" dirty="0"/>
              <a:t>Gliové buňky</a:t>
            </a:r>
          </a:p>
          <a:p>
            <a:r>
              <a:rPr lang="cs-CZ" dirty="0" err="1"/>
              <a:t>ependymové</a:t>
            </a:r>
            <a:r>
              <a:rPr lang="cs-CZ" dirty="0"/>
              <a:t>, astrocyty, </a:t>
            </a:r>
            <a:r>
              <a:rPr lang="cs-CZ" dirty="0" err="1"/>
              <a:t>mikroglie</a:t>
            </a:r>
            <a:endParaRPr lang="cs-CZ" dirty="0"/>
          </a:p>
          <a:p>
            <a:endParaRPr lang="cs-CZ" dirty="0"/>
          </a:p>
          <a:p>
            <a:r>
              <a:rPr lang="cs-CZ" dirty="0"/>
              <a:t>Šedá hmota</a:t>
            </a:r>
          </a:p>
          <a:p>
            <a:r>
              <a:rPr lang="cs-CZ" dirty="0"/>
              <a:t>Bílá hmota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233" t="21520" r="32017" b="17161"/>
          <a:stretch>
            <a:fillRect/>
          </a:stretch>
        </p:blipFill>
        <p:spPr bwMode="auto">
          <a:xfrm>
            <a:off x="4355976" y="1196752"/>
            <a:ext cx="448817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033" t="22360" r="27817" b="22201"/>
          <a:stretch>
            <a:fillRect/>
          </a:stretch>
        </p:blipFill>
        <p:spPr bwMode="auto">
          <a:xfrm>
            <a:off x="755576" y="260648"/>
            <a:ext cx="7776864" cy="596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Thalamus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Vejčitý tvar, párový</a:t>
            </a:r>
          </a:p>
          <a:p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anterius</a:t>
            </a:r>
            <a:r>
              <a:rPr lang="cs-CZ" dirty="0"/>
              <a:t>, dorzálně </a:t>
            </a:r>
            <a:r>
              <a:rPr lang="cs-CZ" dirty="0" err="1"/>
              <a:t>pulvinar</a:t>
            </a:r>
            <a:r>
              <a:rPr lang="cs-CZ" dirty="0"/>
              <a:t> a </a:t>
            </a:r>
            <a:r>
              <a:rPr lang="cs-CZ" dirty="0" err="1"/>
              <a:t>metathalamus</a:t>
            </a:r>
            <a:endParaRPr lang="cs-CZ" dirty="0"/>
          </a:p>
          <a:p>
            <a:endParaRPr lang="cs-CZ" dirty="0"/>
          </a:p>
          <a:p>
            <a:r>
              <a:rPr lang="cs-CZ" dirty="0"/>
              <a:t>oboustranně spojen s mozkovou kůrou - význam při přijímání a předávání vzruchů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pt-BR" dirty="0"/>
              <a:t>podílí se na </a:t>
            </a:r>
            <a:r>
              <a:rPr lang="cs-CZ" dirty="0"/>
              <a:t/>
            </a:r>
            <a:br>
              <a:rPr lang="cs-CZ" dirty="0"/>
            </a:br>
            <a:r>
              <a:rPr lang="pt-BR" dirty="0"/>
              <a:t>vytváření pocitu </a:t>
            </a:r>
            <a:r>
              <a:rPr lang="cs-CZ" dirty="0"/>
              <a:t/>
            </a:r>
            <a:br>
              <a:rPr lang="cs-CZ" dirty="0"/>
            </a:br>
            <a:r>
              <a:rPr lang="pt-BR" dirty="0"/>
              <a:t>našeho já</a:t>
            </a:r>
            <a:endParaRPr lang="cs-CZ" dirty="0"/>
          </a:p>
          <a:p>
            <a:r>
              <a:rPr lang="cs-CZ" dirty="0"/>
              <a:t>Brána vědomí</a:t>
            </a:r>
          </a:p>
          <a:p>
            <a:r>
              <a:rPr lang="cs-CZ" dirty="0"/>
              <a:t>Limbický systém, mozeček, </a:t>
            </a:r>
            <a:br>
              <a:rPr lang="cs-CZ" dirty="0"/>
            </a:br>
            <a:r>
              <a:rPr lang="cs-CZ" dirty="0" err="1"/>
              <a:t>cortex</a:t>
            </a:r>
            <a:endParaRPr lang="cs-CZ" dirty="0"/>
          </a:p>
          <a:p>
            <a:r>
              <a:rPr lang="cs-CZ" dirty="0"/>
              <a:t>integrační jádra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4D09273-81A0-4DEC-A541-6E4B34F27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40968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67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Hypothalamus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vyšší ústředí pro vegetativní funkce</a:t>
            </a:r>
          </a:p>
          <a:p>
            <a:r>
              <a:rPr lang="cs-CZ" dirty="0"/>
              <a:t>činnost hypotalamu je řízena z šedé kůry mozkové a z limbických útvarů (emoce)</a:t>
            </a:r>
          </a:p>
          <a:p>
            <a:r>
              <a:rPr lang="cs-CZ" dirty="0"/>
              <a:t>Paměť</a:t>
            </a:r>
          </a:p>
          <a:p>
            <a:r>
              <a:rPr lang="cs-CZ" dirty="0"/>
              <a:t>Řídí činnost hypofýzy 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infundibulum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– neurohormony</a:t>
            </a:r>
          </a:p>
          <a:p>
            <a:pPr lvl="1"/>
            <a:r>
              <a:rPr lang="cs-CZ" dirty="0"/>
              <a:t>Oxytocin</a:t>
            </a:r>
          </a:p>
          <a:p>
            <a:pPr lvl="1"/>
            <a:r>
              <a:rPr lang="cs-CZ" dirty="0"/>
              <a:t>ADH</a:t>
            </a:r>
          </a:p>
          <a:p>
            <a:pPr lvl="1"/>
            <a:r>
              <a:rPr lang="cs-CZ" dirty="0" err="1"/>
              <a:t>Liberiny</a:t>
            </a:r>
            <a:r>
              <a:rPr lang="cs-CZ" dirty="0"/>
              <a:t>, </a:t>
            </a:r>
            <a:r>
              <a:rPr lang="cs-CZ" dirty="0" err="1"/>
              <a:t>statiny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A8D0390-97CC-4210-8304-6925AD749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5"/>
          <a:stretch/>
        </p:blipFill>
        <p:spPr>
          <a:xfrm>
            <a:off x="5652120" y="3141806"/>
            <a:ext cx="267843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11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99296C4-AD47-4A7E-8E10-696AD8629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22" y="3284984"/>
            <a:ext cx="3745393" cy="323976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Koncový mozek, </a:t>
            </a:r>
            <a:r>
              <a:rPr lang="cs-CZ" dirty="0" err="1">
                <a:solidFill>
                  <a:srgbClr val="00B0F0"/>
                </a:solidFill>
              </a:rPr>
              <a:t>telencephalon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45800" r="52362"/>
          <a:stretch/>
        </p:blipFill>
        <p:spPr>
          <a:xfrm>
            <a:off x="6004797" y="1201614"/>
            <a:ext cx="2524242" cy="227687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2 hemisféry, spojeny kalózním tělesem, uvnitř I. a II. mozková komora</a:t>
            </a:r>
          </a:p>
          <a:p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longitudinalis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1. Bílá hmota</a:t>
            </a:r>
          </a:p>
          <a:p>
            <a:r>
              <a:rPr lang="cs-CZ" dirty="0"/>
              <a:t>a) projekční vlákna – spojují mozkovou kůru s nižšími oddíly CNS a s bazálními ganglii</a:t>
            </a:r>
          </a:p>
          <a:p>
            <a:r>
              <a:rPr lang="cs-CZ" dirty="0"/>
              <a:t>b) asociační vlákna – spojují oblasti MK téže hemisféry</a:t>
            </a:r>
          </a:p>
          <a:p>
            <a:r>
              <a:rPr lang="cs-CZ" dirty="0"/>
              <a:t>c) komisurální vlákna – spojují obě hemisféry, procházejí vazníkem</a:t>
            </a:r>
          </a:p>
          <a:p>
            <a:endParaRPr lang="cs-CZ" dirty="0"/>
          </a:p>
          <a:p>
            <a:r>
              <a:rPr lang="cs-CZ" dirty="0"/>
              <a:t>Corpus </a:t>
            </a:r>
            <a:r>
              <a:rPr lang="cs-CZ" dirty="0" err="1"/>
              <a:t>callosum</a:t>
            </a:r>
            <a:r>
              <a:rPr lang="cs-CZ" dirty="0"/>
              <a:t>- vazník: bílá hmota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2024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6E5CF0-7E2B-43CC-B0FA-3A41F222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Mozková kůra, pallium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A209C88-A6DA-40BD-972A-AC3793E2B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Neokortex</a:t>
            </a:r>
          </a:p>
          <a:p>
            <a:r>
              <a:rPr lang="cs-CZ" dirty="0"/>
              <a:t>5 laloků, </a:t>
            </a:r>
            <a:r>
              <a:rPr lang="cs-CZ" dirty="0" err="1"/>
              <a:t>insula</a:t>
            </a:r>
            <a:endParaRPr lang="cs-CZ" dirty="0"/>
          </a:p>
          <a:p>
            <a:pPr lvl="1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centralis</a:t>
            </a:r>
            <a:r>
              <a:rPr lang="cs-CZ" dirty="0"/>
              <a:t>, </a:t>
            </a:r>
          </a:p>
          <a:p>
            <a:pPr lvl="1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  <a:p>
            <a:pPr lvl="1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parietooccipitalis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52 </a:t>
            </a:r>
            <a:r>
              <a:rPr lang="cs-CZ" dirty="0" err="1"/>
              <a:t>brodmannových</a:t>
            </a:r>
            <a:r>
              <a:rPr lang="cs-CZ" dirty="0"/>
              <a:t> areí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19CF189-43A6-484B-A62F-B7E805DB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757" y="4488284"/>
            <a:ext cx="3517243" cy="13376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F7C742D-1813-4F14-8795-2D24DAC4B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t="30400" r="56535" b="27448"/>
          <a:stretch/>
        </p:blipFill>
        <p:spPr>
          <a:xfrm>
            <a:off x="4952064" y="1417638"/>
            <a:ext cx="4191936" cy="28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08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Brodmannova</a:t>
            </a:r>
            <a:r>
              <a:rPr lang="cs-CZ" dirty="0"/>
              <a:t> area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23CFA50B-9476-40E7-AC3D-C15888272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312" t="31069" r="53580" b="33564"/>
          <a:stretch/>
        </p:blipFill>
        <p:spPr>
          <a:xfrm>
            <a:off x="5580112" y="1827995"/>
            <a:ext cx="3437422" cy="42450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32808" t="14800" r="33334" b="45720"/>
          <a:stretch>
            <a:fillRect/>
          </a:stretch>
        </p:blipFill>
        <p:spPr bwMode="auto">
          <a:xfrm>
            <a:off x="126466" y="1803581"/>
            <a:ext cx="5372179" cy="39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57200" y="1556792"/>
            <a:ext cx="476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Homunkulus</a:t>
            </a:r>
          </a:p>
        </p:txBody>
      </p:sp>
    </p:spTree>
    <p:extLst>
      <p:ext uri="{BB962C8B-B14F-4D97-AF65-F5344CB8AC3E}">
        <p14:creationId xmlns:p14="http://schemas.microsoft.com/office/powerpoint/2010/main" val="405357002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3619" t="15700" r="38975" b="26201"/>
          <a:stretch/>
        </p:blipFill>
        <p:spPr>
          <a:xfrm>
            <a:off x="1151620" y="476672"/>
            <a:ext cx="684076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859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F3FF30-6D58-465E-9409-98041459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Brodmannova</a:t>
            </a:r>
            <a:r>
              <a:rPr lang="cs-CZ" dirty="0"/>
              <a:t> area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0691BAB-FF7F-4BBE-9623-B8604B458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D409600-FFD6-43CB-8B01-98D0356DD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7" t="30400" r="56301" b="34600"/>
          <a:stretch/>
        </p:blipFill>
        <p:spPr>
          <a:xfrm>
            <a:off x="1259632" y="1459971"/>
            <a:ext cx="706050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5292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2808" t="14800" r="33334" b="45720"/>
          <a:stretch>
            <a:fillRect/>
          </a:stretch>
        </p:blipFill>
        <p:spPr bwMode="auto">
          <a:xfrm>
            <a:off x="179512" y="188640"/>
            <a:ext cx="8459971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3858" t="55960" r="33333" b="7081"/>
          <a:stretch>
            <a:fillRect/>
          </a:stretch>
        </p:blipFill>
        <p:spPr bwMode="auto">
          <a:xfrm>
            <a:off x="827584" y="332656"/>
            <a:ext cx="7704856" cy="542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Neuron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Dendrity – až 10</a:t>
            </a:r>
            <a:r>
              <a:rPr lang="cs-CZ" baseline="30000" dirty="0"/>
              <a:t>4</a:t>
            </a:r>
            <a:r>
              <a:rPr lang="cs-CZ" dirty="0"/>
              <a:t> zakončeny synapsí, </a:t>
            </a:r>
            <a:r>
              <a:rPr lang="cs-CZ" dirty="0" err="1"/>
              <a:t>spinae</a:t>
            </a:r>
            <a:endParaRPr lang="cs-CZ" baseline="30000" dirty="0"/>
          </a:p>
          <a:p>
            <a:r>
              <a:rPr lang="cs-CZ" dirty="0"/>
              <a:t>Axon – neurit (iniciální segment, vlákno, terminální úsek – synapse), až 1 m</a:t>
            </a:r>
          </a:p>
          <a:p>
            <a:r>
              <a:rPr lang="cs-CZ" dirty="0"/>
              <a:t>Perikaryon (tělo)</a:t>
            </a:r>
          </a:p>
          <a:p>
            <a:endParaRPr lang="cs-CZ" dirty="0"/>
          </a:p>
          <a:p>
            <a:r>
              <a:rPr lang="cs-CZ" dirty="0"/>
              <a:t>Myelinová pochva – v CNS </a:t>
            </a:r>
            <a:r>
              <a:rPr lang="cs-CZ" dirty="0" err="1"/>
              <a:t>oligodenroglie</a:t>
            </a:r>
            <a:r>
              <a:rPr lang="cs-CZ" dirty="0"/>
              <a:t>, Ranvierovy zářezy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4908" t="22360" r="39367" b="16321"/>
          <a:stretch>
            <a:fillRect/>
          </a:stretch>
        </p:blipFill>
        <p:spPr bwMode="auto">
          <a:xfrm>
            <a:off x="4954728" y="476673"/>
            <a:ext cx="372172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Hemisféry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Levá: verbální funkce, tvoří věty a řeší matematické rovnice</a:t>
            </a:r>
          </a:p>
          <a:p>
            <a:r>
              <a:rPr lang="cs-CZ" dirty="0"/>
              <a:t>Pravá: hudba, vnímání trojrozměrných předmětů, zraková představivost, city</a:t>
            </a:r>
          </a:p>
          <a:p>
            <a:endParaRPr lang="cs-CZ" dirty="0"/>
          </a:p>
          <a:p>
            <a:r>
              <a:rPr lang="cs-CZ" dirty="0"/>
              <a:t>Corpus </a:t>
            </a:r>
            <a:r>
              <a:rPr lang="cs-CZ" dirty="0" err="1"/>
              <a:t>callosum</a:t>
            </a:r>
            <a:r>
              <a:rPr lang="cs-CZ" dirty="0"/>
              <a:t>: spojuje obě hemisféry, podílí se na procesech učení a zapamatování </a:t>
            </a:r>
          </a:p>
          <a:p>
            <a:pPr lvl="1"/>
            <a:r>
              <a:rPr lang="cs-CZ" dirty="0" err="1"/>
              <a:t>Comissura</a:t>
            </a:r>
            <a:r>
              <a:rPr lang="cs-CZ" dirty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 (</a:t>
            </a:r>
            <a:r>
              <a:rPr lang="cs-CZ" dirty="0" err="1" smtClean="0"/>
              <a:t>olfactoria</a:t>
            </a:r>
            <a:r>
              <a:rPr lang="cs-CZ" dirty="0" smtClean="0"/>
              <a:t>, </a:t>
            </a:r>
            <a:r>
              <a:rPr lang="cs-CZ" dirty="0" err="1" smtClean="0"/>
              <a:t>neocorticalis</a:t>
            </a:r>
            <a:r>
              <a:rPr lang="cs-CZ" dirty="0" smtClean="0"/>
              <a:t>), </a:t>
            </a:r>
            <a:r>
              <a:rPr lang="cs-CZ" dirty="0" err="1"/>
              <a:t>fornicis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322" y="2708920"/>
            <a:ext cx="3760320" cy="25444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Bazální ganglia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4906888" cy="4569371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pl-PL" dirty="0"/>
              <a:t>skupiny neuronů pod mozkovou kůrou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r>
              <a:rPr lang="pl-PL" dirty="0"/>
              <a:t>Nucleus caudatus (caput, corpus, cauda)</a:t>
            </a:r>
          </a:p>
          <a:p>
            <a:pPr>
              <a:buFontTx/>
              <a:buChar char="-"/>
            </a:pPr>
            <a:r>
              <a:rPr lang="pl-PL" dirty="0"/>
              <a:t>Putamen</a:t>
            </a:r>
          </a:p>
          <a:p>
            <a:pPr>
              <a:buFontTx/>
              <a:buChar char="-"/>
            </a:pPr>
            <a:r>
              <a:rPr lang="pl-PL" dirty="0"/>
              <a:t>G</a:t>
            </a:r>
            <a:r>
              <a:rPr lang="pl-PL" dirty="0" smtClean="0"/>
              <a:t>lobus </a:t>
            </a:r>
            <a:r>
              <a:rPr lang="pl-PL" dirty="0"/>
              <a:t>pallidus</a:t>
            </a:r>
          </a:p>
          <a:p>
            <a:pPr>
              <a:buFontTx/>
              <a:buChar char="-"/>
            </a:pPr>
            <a:endParaRPr lang="pl-PL" dirty="0"/>
          </a:p>
          <a:p>
            <a:pPr>
              <a:buNone/>
            </a:pPr>
            <a:r>
              <a:rPr lang="cs-CZ" dirty="0"/>
              <a:t>- koordinují neúmyslné pohyby s úmyslnými</a:t>
            </a:r>
          </a:p>
          <a:p>
            <a:pPr>
              <a:buNone/>
            </a:pPr>
            <a:r>
              <a:rPr lang="cs-CZ" dirty="0"/>
              <a:t>- podílejí se na řízení vztahu mezi podrážděním a útlumem</a:t>
            </a:r>
          </a:p>
          <a:p>
            <a:pPr>
              <a:buNone/>
            </a:pPr>
            <a:r>
              <a:rPr lang="cs-CZ" dirty="0"/>
              <a:t>- při poškození – třes, ztráta pohyblivosti, Parkinsonova choroba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A7ED482-8CCA-4040-B941-1CCB7ECF4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72816"/>
            <a:ext cx="3872078" cy="39330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Limbický systém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5915000" cy="4641379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/>
              <a:t>soustava evolučně starších korových i podkorových oblastí koncového mozku, propojeny s hypotalamem, amygdalou, thalamem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None/>
            </a:pPr>
            <a:r>
              <a:rPr lang="cs-CZ" dirty="0"/>
              <a:t>- límec okolo mozkového kmene (limbus = lem)</a:t>
            </a:r>
          </a:p>
          <a:p>
            <a:pPr>
              <a:buNone/>
            </a:pPr>
            <a:r>
              <a:rPr lang="pt-BR" dirty="0"/>
              <a:t>- instinkt</a:t>
            </a:r>
            <a:r>
              <a:rPr lang="cs-CZ" dirty="0"/>
              <a:t>y, </a:t>
            </a:r>
            <a:r>
              <a:rPr lang="pt-BR" dirty="0"/>
              <a:t>emoc</a:t>
            </a:r>
            <a:r>
              <a:rPr lang="cs-CZ" dirty="0"/>
              <a:t>e</a:t>
            </a:r>
            <a:endParaRPr lang="pt-BR" dirty="0"/>
          </a:p>
          <a:p>
            <a:pPr>
              <a:buNone/>
            </a:pPr>
            <a:r>
              <a:rPr lang="cs-CZ" dirty="0"/>
              <a:t>- </a:t>
            </a:r>
            <a:r>
              <a:rPr lang="pt-BR" dirty="0"/>
              <a:t>vytváření paměti, učení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82158" t="17640" r="4717" b="61360"/>
          <a:stretch>
            <a:fillRect/>
          </a:stretch>
        </p:blipFill>
        <p:spPr bwMode="auto">
          <a:xfrm>
            <a:off x="6300192" y="1340768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Amygdala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střední část spánkového laloku</a:t>
            </a:r>
          </a:p>
          <a:p>
            <a:r>
              <a:rPr lang="cs-CZ" dirty="0"/>
              <a:t>Součást </a:t>
            </a:r>
            <a:r>
              <a:rPr lang="cs-CZ" dirty="0" err="1"/>
              <a:t>Papezova</a:t>
            </a:r>
            <a:r>
              <a:rPr lang="cs-CZ" dirty="0"/>
              <a:t> emočního okruhu (limbický systém, mozková kůra)</a:t>
            </a:r>
          </a:p>
          <a:p>
            <a:r>
              <a:rPr lang="cs-CZ" dirty="0"/>
              <a:t>formování a uchování paměťových stop spojených s emočními prožitky </a:t>
            </a:r>
          </a:p>
          <a:p>
            <a:r>
              <a:rPr lang="cs-CZ" dirty="0"/>
              <a:t>ovlivňuje chování při strachu, radosti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4808" t="33600" r="8392" b="42880"/>
          <a:stretch>
            <a:fillRect/>
          </a:stretch>
        </p:blipFill>
        <p:spPr bwMode="auto">
          <a:xfrm>
            <a:off x="3059832" y="4509119"/>
            <a:ext cx="2520280" cy="220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Komory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I., II.: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interventriculare</a:t>
            </a:r>
            <a:r>
              <a:rPr lang="cs-CZ" dirty="0"/>
              <a:t> se třetí</a:t>
            </a:r>
          </a:p>
          <a:p>
            <a:r>
              <a:rPr lang="cs-CZ" dirty="0"/>
              <a:t>III.: mezimozek - </a:t>
            </a:r>
            <a:r>
              <a:rPr lang="cs-CZ" dirty="0" err="1"/>
              <a:t>diencephalon</a:t>
            </a:r>
            <a:endParaRPr lang="cs-CZ" dirty="0"/>
          </a:p>
          <a:p>
            <a:r>
              <a:rPr lang="cs-CZ" dirty="0"/>
              <a:t>IV.: mozkový kmen,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rhomboidea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 err="1"/>
              <a:t>aquaeductus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r>
              <a:rPr lang="cs-CZ" dirty="0"/>
              <a:t>: III+IV</a:t>
            </a:r>
          </a:p>
          <a:p>
            <a:endParaRPr lang="cs-CZ" dirty="0"/>
          </a:p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Luschae</a:t>
            </a:r>
            <a:r>
              <a:rPr lang="cs-CZ" dirty="0"/>
              <a:t>: </a:t>
            </a:r>
            <a:r>
              <a:rPr lang="cs-CZ" dirty="0" err="1"/>
              <a:t>IV+subarachnoideální</a:t>
            </a:r>
            <a:r>
              <a:rPr lang="cs-CZ" dirty="0"/>
              <a:t> prostor</a:t>
            </a:r>
          </a:p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Magendi</a:t>
            </a:r>
            <a:r>
              <a:rPr lang="cs-CZ" dirty="0"/>
              <a:t>: </a:t>
            </a:r>
            <a:r>
              <a:rPr lang="cs-CZ" dirty="0" err="1"/>
              <a:t>IV+subarachnoideální</a:t>
            </a:r>
            <a:r>
              <a:rPr lang="cs-CZ" dirty="0"/>
              <a:t> prostor</a:t>
            </a:r>
          </a:p>
          <a:p>
            <a:endParaRPr lang="cs-CZ" dirty="0"/>
          </a:p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centralis</a:t>
            </a:r>
            <a:endParaRPr lang="cs-CZ" dirty="0"/>
          </a:p>
          <a:p>
            <a:r>
              <a:rPr lang="cs-CZ" dirty="0" err="1"/>
              <a:t>Liquor</a:t>
            </a:r>
            <a:r>
              <a:rPr lang="cs-CZ" dirty="0"/>
              <a:t> </a:t>
            </a:r>
            <a:r>
              <a:rPr lang="cs-CZ" dirty="0" err="1"/>
              <a:t>cerebrospinalis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140 ml, </a:t>
            </a:r>
            <a:r>
              <a:rPr lang="cs-CZ" dirty="0" err="1"/>
              <a:t>tela</a:t>
            </a:r>
            <a:r>
              <a:rPr lang="cs-CZ" dirty="0"/>
              <a:t> </a:t>
            </a:r>
            <a:r>
              <a:rPr lang="cs-CZ" dirty="0" err="1"/>
              <a:t>choroidea</a:t>
            </a:r>
            <a:r>
              <a:rPr lang="cs-CZ" dirty="0"/>
              <a:t>, 5-6 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9840" r="18892" b="8761"/>
          <a:stretch>
            <a:fillRect/>
          </a:stretch>
        </p:blipFill>
        <p:spPr bwMode="auto">
          <a:xfrm>
            <a:off x="4499992" y="1484784"/>
            <a:ext cx="436114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Obaly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lnSpcReduction="10000"/>
          </a:bodyPr>
          <a:lstStyle/>
          <a:p>
            <a:r>
              <a:rPr lang="cs-CZ" i="1" dirty="0" err="1"/>
              <a:t>Dura</a:t>
            </a:r>
            <a:r>
              <a:rPr lang="cs-CZ" i="1" dirty="0"/>
              <a:t> mater</a:t>
            </a:r>
            <a:r>
              <a:rPr lang="cs-CZ" dirty="0"/>
              <a:t>, tvrdá plena — vnější obal CNS, v páteři vytváří durální vak</a:t>
            </a:r>
          </a:p>
          <a:p>
            <a:pPr lvl="1"/>
            <a:r>
              <a:rPr lang="cs-CZ" dirty="0" err="1"/>
              <a:t>Falx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cs-CZ" dirty="0"/>
          </a:p>
          <a:p>
            <a:r>
              <a:rPr lang="cs-CZ" i="1" dirty="0" err="1"/>
              <a:t>Arachnoidea</a:t>
            </a:r>
            <a:r>
              <a:rPr lang="cs-CZ" dirty="0"/>
              <a:t>, pavoučnice</a:t>
            </a:r>
          </a:p>
          <a:p>
            <a:pPr lvl="1"/>
            <a:r>
              <a:rPr lang="cs-CZ" dirty="0" err="1"/>
              <a:t>Spatium</a:t>
            </a:r>
            <a:r>
              <a:rPr lang="cs-CZ" dirty="0"/>
              <a:t> </a:t>
            </a:r>
            <a:r>
              <a:rPr lang="cs-CZ" dirty="0" err="1"/>
              <a:t>subarachnoideale</a:t>
            </a:r>
            <a:r>
              <a:rPr lang="cs-CZ" dirty="0"/>
              <a:t> – mok, cisterny</a:t>
            </a:r>
          </a:p>
          <a:p>
            <a:r>
              <a:rPr lang="cs-CZ" i="1" dirty="0"/>
              <a:t>Pia mater</a:t>
            </a:r>
            <a:r>
              <a:rPr lang="cs-CZ" dirty="0"/>
              <a:t>, omozečnice - měkká plena mozková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5458" t="48719" r="58792" b="26081"/>
          <a:stretch>
            <a:fillRect/>
          </a:stretch>
        </p:blipFill>
        <p:spPr bwMode="auto">
          <a:xfrm>
            <a:off x="5436096" y="206084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14520" cy="1143000"/>
          </a:xfrm>
        </p:spPr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Cévní zásobení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A. </a:t>
            </a:r>
            <a:r>
              <a:rPr lang="cs-CZ" b="1" dirty="0" err="1"/>
              <a:t>carotis</a:t>
            </a:r>
            <a:r>
              <a:rPr lang="cs-CZ" b="1" dirty="0"/>
              <a:t> interna sin., </a:t>
            </a:r>
            <a:r>
              <a:rPr lang="cs-CZ" b="1" dirty="0" err="1"/>
              <a:t>dex</a:t>
            </a:r>
            <a:endParaRPr lang="cs-CZ" b="1" dirty="0"/>
          </a:p>
          <a:p>
            <a:pPr lvl="1"/>
            <a:r>
              <a:rPr lang="cs-CZ" dirty="0"/>
              <a:t>a. </a:t>
            </a:r>
            <a:r>
              <a:rPr lang="cs-CZ" dirty="0" err="1"/>
              <a:t>ophtalmica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a. </a:t>
            </a:r>
            <a:r>
              <a:rPr lang="cs-CZ" dirty="0" err="1"/>
              <a:t>cerebri</a:t>
            </a:r>
            <a:r>
              <a:rPr lang="cs-CZ" dirty="0"/>
              <a:t> ant. </a:t>
            </a:r>
            <a:r>
              <a:rPr lang="cs-CZ" dirty="0" err="1"/>
              <a:t>dex</a:t>
            </a:r>
            <a:r>
              <a:rPr lang="cs-CZ" dirty="0"/>
              <a:t>, sin (a </a:t>
            </a:r>
            <a:r>
              <a:rPr lang="cs-CZ" dirty="0" err="1"/>
              <a:t>communicans</a:t>
            </a:r>
            <a:r>
              <a:rPr lang="cs-CZ" dirty="0"/>
              <a:t> ant)</a:t>
            </a:r>
          </a:p>
          <a:p>
            <a:pPr lvl="1"/>
            <a:r>
              <a:rPr lang="cs-CZ" dirty="0"/>
              <a:t>a. </a:t>
            </a:r>
            <a:r>
              <a:rPr lang="cs-CZ" dirty="0" err="1"/>
              <a:t>cerebri</a:t>
            </a:r>
            <a:r>
              <a:rPr lang="cs-CZ" dirty="0"/>
              <a:t> media </a:t>
            </a:r>
            <a:r>
              <a:rPr lang="cs-CZ" dirty="0" err="1"/>
              <a:t>dex</a:t>
            </a:r>
            <a:r>
              <a:rPr lang="cs-CZ" dirty="0"/>
              <a:t>, sin </a:t>
            </a:r>
            <a:br>
              <a:rPr lang="cs-CZ" dirty="0"/>
            </a:br>
            <a:r>
              <a:rPr lang="cs-CZ" dirty="0"/>
              <a:t>		(a </a:t>
            </a:r>
            <a:r>
              <a:rPr lang="cs-CZ" dirty="0" err="1"/>
              <a:t>communicans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k a </a:t>
            </a:r>
            <a:r>
              <a:rPr lang="cs-CZ" dirty="0" err="1"/>
              <a:t>cerebri</a:t>
            </a:r>
            <a:r>
              <a:rPr lang="cs-CZ" dirty="0"/>
              <a:t> post z a </a:t>
            </a:r>
            <a:r>
              <a:rPr lang="cs-CZ" dirty="0" err="1"/>
              <a:t>vertebralis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b="1" dirty="0" err="1"/>
              <a:t>Willisův</a:t>
            </a:r>
            <a:r>
              <a:rPr lang="cs-CZ" b="1" dirty="0"/>
              <a:t> tepenný okruh</a:t>
            </a:r>
          </a:p>
          <a:p>
            <a:pPr lvl="2"/>
            <a:r>
              <a:rPr lang="cs-CZ" dirty="0" smtClean="0"/>
              <a:t>Vyrovnání </a:t>
            </a:r>
            <a:r>
              <a:rPr lang="cs-CZ" dirty="0"/>
              <a:t>tepových vln</a:t>
            </a:r>
          </a:p>
          <a:p>
            <a:endParaRPr lang="cs-CZ" b="1" i="1" dirty="0"/>
          </a:p>
          <a:p>
            <a:r>
              <a:rPr lang="cs-CZ" b="1" dirty="0" err="1"/>
              <a:t>aa</a:t>
            </a:r>
            <a:r>
              <a:rPr lang="cs-CZ" b="1" dirty="0"/>
              <a:t>. </a:t>
            </a:r>
            <a:r>
              <a:rPr lang="cs-CZ" b="1" dirty="0" err="1"/>
              <a:t>vertebrales</a:t>
            </a:r>
            <a:r>
              <a:rPr lang="cs-CZ" b="1" dirty="0"/>
              <a:t> </a:t>
            </a:r>
          </a:p>
          <a:p>
            <a:pPr lvl="1"/>
            <a:r>
              <a:rPr lang="cs-CZ" dirty="0"/>
              <a:t>a. </a:t>
            </a:r>
            <a:r>
              <a:rPr lang="cs-CZ" dirty="0" err="1"/>
              <a:t>basilaris</a:t>
            </a:r>
            <a:endParaRPr lang="cs-CZ" dirty="0"/>
          </a:p>
          <a:p>
            <a:pPr lvl="2"/>
            <a:r>
              <a:rPr lang="cs-CZ" dirty="0"/>
              <a:t>a. </a:t>
            </a:r>
            <a:r>
              <a:rPr lang="cs-CZ" dirty="0" err="1"/>
              <a:t>cerebri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dex</a:t>
            </a:r>
            <a:r>
              <a:rPr lang="cs-CZ" dirty="0"/>
              <a:t>., sin.</a:t>
            </a:r>
          </a:p>
          <a:p>
            <a:pPr lvl="1"/>
            <a:r>
              <a:rPr lang="cs-CZ" dirty="0"/>
              <a:t>A </a:t>
            </a:r>
            <a:r>
              <a:rPr lang="cs-CZ" dirty="0" err="1"/>
              <a:t>inferior</a:t>
            </a:r>
            <a:r>
              <a:rPr lang="cs-CZ" dirty="0"/>
              <a:t> et superior </a:t>
            </a:r>
            <a:r>
              <a:rPr lang="cs-CZ" dirty="0" err="1"/>
              <a:t>cerebri</a:t>
            </a:r>
            <a:endParaRPr lang="cs-CZ" dirty="0"/>
          </a:p>
          <a:p>
            <a:pPr lvl="1"/>
            <a:r>
              <a:rPr lang="cs-CZ" dirty="0"/>
              <a:t>A </a:t>
            </a:r>
            <a:r>
              <a:rPr lang="cs-CZ" dirty="0" err="1"/>
              <a:t>pontis</a:t>
            </a:r>
            <a:endParaRPr lang="cs-CZ" dirty="0"/>
          </a:p>
          <a:p>
            <a:pPr lvl="1"/>
            <a:r>
              <a:rPr lang="cs-CZ" dirty="0"/>
              <a:t>A </a:t>
            </a:r>
            <a:r>
              <a:rPr lang="cs-CZ" dirty="0" err="1"/>
              <a:t>spinalis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041C4429-49B0-414A-A362-8020415F6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27600" r="42913" b="27600"/>
          <a:stretch/>
        </p:blipFill>
        <p:spPr>
          <a:xfrm>
            <a:off x="4782369" y="4004468"/>
            <a:ext cx="4110111" cy="2578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D9B3A93B-48D6-4F1D-9C2A-EFE81BD3F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20" y="458429"/>
            <a:ext cx="3034728" cy="35472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402850-8D21-4C12-9DCB-D7BEA94F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Žilní systém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9ACB4C4-641D-43FB-A455-0E5B6C09F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široké žilní splavy (</a:t>
            </a:r>
            <a:r>
              <a:rPr lang="cs-CZ" dirty="0" err="1"/>
              <a:t>dura</a:t>
            </a:r>
            <a:r>
              <a:rPr lang="cs-CZ" dirty="0"/>
              <a:t> mater), endotel</a:t>
            </a:r>
          </a:p>
          <a:p>
            <a:endParaRPr lang="cs-CZ" dirty="0"/>
          </a:p>
          <a:p>
            <a:r>
              <a:rPr lang="cs-CZ" b="1" dirty="0"/>
              <a:t>Sinus </a:t>
            </a:r>
            <a:r>
              <a:rPr lang="cs-CZ" b="1" dirty="0" err="1"/>
              <a:t>sagittalis</a:t>
            </a:r>
            <a:r>
              <a:rPr lang="cs-CZ" b="1" dirty="0"/>
              <a:t> superior</a:t>
            </a:r>
            <a:r>
              <a:rPr lang="cs-CZ" dirty="0"/>
              <a:t> – probíhá ve střední čáře, končí u </a:t>
            </a:r>
            <a:r>
              <a:rPr lang="cs-CZ" dirty="0" err="1"/>
              <a:t>protuberantia</a:t>
            </a:r>
            <a:r>
              <a:rPr lang="cs-CZ" dirty="0"/>
              <a:t> </a:t>
            </a:r>
            <a:r>
              <a:rPr lang="cs-CZ" dirty="0" err="1"/>
              <a:t>occipitalis</a:t>
            </a:r>
            <a:endParaRPr lang="cs-CZ" dirty="0"/>
          </a:p>
          <a:p>
            <a:r>
              <a:rPr lang="cs-CZ" b="1" dirty="0"/>
              <a:t>Sinus </a:t>
            </a:r>
            <a:r>
              <a:rPr lang="cs-CZ" b="1" dirty="0" err="1"/>
              <a:t>sagittalis</a:t>
            </a:r>
            <a:r>
              <a:rPr lang="cs-CZ" b="1" dirty="0"/>
              <a:t> </a:t>
            </a:r>
            <a:r>
              <a:rPr lang="cs-CZ" b="1" dirty="0" err="1"/>
              <a:t>inferior</a:t>
            </a:r>
            <a:r>
              <a:rPr lang="cs-CZ" dirty="0"/>
              <a:t> – probíhá v dolním okraji </a:t>
            </a:r>
            <a:r>
              <a:rPr lang="cs-CZ" dirty="0" err="1"/>
              <a:t>falx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cs-CZ" dirty="0"/>
          </a:p>
          <a:p>
            <a:r>
              <a:rPr lang="cs-CZ" b="1" dirty="0"/>
              <a:t>Sinus </a:t>
            </a:r>
            <a:r>
              <a:rPr lang="cs-CZ" b="1" dirty="0" err="1"/>
              <a:t>occipitalis</a:t>
            </a:r>
            <a:r>
              <a:rPr lang="cs-CZ" dirty="0"/>
              <a:t> – začíná u okraje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magnum</a:t>
            </a:r>
            <a:endParaRPr lang="cs-CZ" dirty="0"/>
          </a:p>
          <a:p>
            <a:r>
              <a:rPr lang="cs-CZ" b="1" dirty="0"/>
              <a:t>Sinus </a:t>
            </a:r>
            <a:r>
              <a:rPr lang="cs-CZ" b="1" dirty="0" err="1"/>
              <a:t>rectus</a:t>
            </a:r>
            <a:endParaRPr lang="cs-CZ" b="1" dirty="0"/>
          </a:p>
          <a:p>
            <a:r>
              <a:rPr lang="cs-CZ" b="1" dirty="0"/>
              <a:t>Sinus </a:t>
            </a:r>
            <a:r>
              <a:rPr lang="cs-CZ" b="1" dirty="0" err="1"/>
              <a:t>transversus</a:t>
            </a:r>
            <a:endParaRPr lang="cs-CZ" dirty="0"/>
          </a:p>
          <a:p>
            <a:r>
              <a:rPr lang="cs-CZ" b="1" dirty="0"/>
              <a:t>Sinus </a:t>
            </a:r>
            <a:r>
              <a:rPr lang="cs-CZ" b="1" dirty="0" err="1"/>
              <a:t>sigmoideus</a:t>
            </a:r>
            <a:r>
              <a:rPr lang="cs-CZ" b="1" dirty="0"/>
              <a:t> </a:t>
            </a:r>
            <a:r>
              <a:rPr lang="cs-CZ" b="1" dirty="0" err="1"/>
              <a:t>dexter</a:t>
            </a:r>
            <a:r>
              <a:rPr lang="cs-CZ" b="1" dirty="0"/>
              <a:t> et </a:t>
            </a:r>
            <a:r>
              <a:rPr lang="cs-CZ" b="1" dirty="0" err="1"/>
              <a:t>sinister</a:t>
            </a:r>
            <a:r>
              <a:rPr lang="cs-CZ" dirty="0"/>
              <a:t> – pokračování sinus </a:t>
            </a:r>
            <a:r>
              <a:rPr lang="cs-CZ" dirty="0" err="1"/>
              <a:t>transversus</a:t>
            </a:r>
            <a:r>
              <a:rPr lang="cs-CZ" dirty="0"/>
              <a:t>; končí ve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jugulare</a:t>
            </a:r>
            <a:r>
              <a:rPr lang="cs-CZ" dirty="0"/>
              <a:t>, vlévá se do </a:t>
            </a:r>
            <a:r>
              <a:rPr lang="cs-CZ" dirty="0">
                <a:hlinkClick r:id="rId2" tooltip="V. jugularis interna"/>
              </a:rPr>
              <a:t>v. </a:t>
            </a:r>
            <a:r>
              <a:rPr lang="cs-CZ" dirty="0" err="1">
                <a:hlinkClick r:id="rId2" tooltip="V. jugularis interna"/>
              </a:rPr>
              <a:t>jugularis</a:t>
            </a:r>
            <a:r>
              <a:rPr lang="cs-CZ" dirty="0">
                <a:hlinkClick r:id="rId2" tooltip="V. jugularis interna"/>
              </a:rPr>
              <a:t> interna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C674520-3AD9-458D-80FA-CC3F360CD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36613"/>
            <a:ext cx="3739378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113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D3093D-4E6C-4006-9CB8-D978E8B2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Nervové dráhy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C39DEA2-B372-447B-BF61-95F1F2FA2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Sestupné</a:t>
            </a:r>
          </a:p>
          <a:p>
            <a:r>
              <a:rPr lang="cs-CZ" dirty="0"/>
              <a:t>Vzestupné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Mícha</a:t>
            </a:r>
          </a:p>
          <a:p>
            <a:r>
              <a:rPr lang="cs-CZ" dirty="0"/>
              <a:t>Kmen</a:t>
            </a:r>
          </a:p>
          <a:p>
            <a:r>
              <a:rPr lang="cs-CZ" dirty="0"/>
              <a:t>Podkorové oblasti</a:t>
            </a:r>
          </a:p>
          <a:p>
            <a:r>
              <a:rPr lang="cs-CZ" dirty="0"/>
              <a:t>Kůra</a:t>
            </a:r>
          </a:p>
          <a:p>
            <a:endParaRPr lang="cs-CZ" dirty="0"/>
          </a:p>
          <a:p>
            <a:r>
              <a:rPr lang="cs-CZ" b="1" dirty="0"/>
              <a:t>Zpětnovazebné systémy sestupných drah </a:t>
            </a:r>
            <a:r>
              <a:rPr lang="cs-CZ" dirty="0"/>
              <a:t>(ze senzitivních oblastí kůry, regulují přívody podmětů – pozornost x útlum) např. dotyk oblečení</a:t>
            </a:r>
          </a:p>
          <a:p>
            <a:endParaRPr lang="cs-CZ" dirty="0"/>
          </a:p>
          <a:p>
            <a:r>
              <a:rPr lang="cs-CZ" dirty="0"/>
              <a:t>Motorické dráhy:</a:t>
            </a:r>
          </a:p>
          <a:p>
            <a:pPr lvl="1"/>
            <a:r>
              <a:rPr lang="cs-CZ" b="1" dirty="0"/>
              <a:t>Systém spojů bazálních ganglií </a:t>
            </a:r>
            <a:r>
              <a:rPr lang="cs-CZ" dirty="0"/>
              <a:t>(kůra-thalamus-kůra): zpracovává podměty pro složitější pohyby</a:t>
            </a:r>
          </a:p>
          <a:p>
            <a:pPr lvl="1"/>
            <a:r>
              <a:rPr lang="cs-CZ" b="1" dirty="0"/>
              <a:t>Kontrolní mozečkové systémy</a:t>
            </a:r>
            <a:r>
              <a:rPr lang="cs-CZ" dirty="0"/>
              <a:t>: senzitivní informace o prováděném pohybu+ z kůry obrazec pohybu</a:t>
            </a:r>
          </a:p>
        </p:txBody>
      </p:sp>
    </p:spTree>
    <p:extLst>
      <p:ext uri="{BB962C8B-B14F-4D97-AF65-F5344CB8AC3E}">
        <p14:creationId xmlns:p14="http://schemas.microsoft.com/office/powerpoint/2010/main" val="3790142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0C24C0-8D09-43A4-AAC2-8A2909A3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Motorické dráhy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BF92D0D-5BC4-4204-89CE-FAB7C0B77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Kmenové</a:t>
            </a:r>
          </a:p>
          <a:p>
            <a:pPr lvl="1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rubrospinalis</a:t>
            </a:r>
            <a:r>
              <a:rPr lang="cs-CZ" dirty="0"/>
              <a:t> (</a:t>
            </a:r>
            <a:r>
              <a:rPr lang="cs-CZ" dirty="0" err="1"/>
              <a:t>mezencephalon</a:t>
            </a:r>
            <a:r>
              <a:rPr lang="cs-CZ" dirty="0"/>
              <a:t>, kůra, mozeček – mícha)</a:t>
            </a:r>
          </a:p>
          <a:p>
            <a:pPr lvl="1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tectospinalis</a:t>
            </a:r>
            <a:r>
              <a:rPr lang="cs-CZ" dirty="0"/>
              <a:t> (</a:t>
            </a:r>
            <a:r>
              <a:rPr lang="cs-CZ" dirty="0" err="1"/>
              <a:t>mesencephalon</a:t>
            </a:r>
            <a:r>
              <a:rPr lang="cs-CZ" dirty="0"/>
              <a:t>, návaznost na zrakové podměty)</a:t>
            </a:r>
          </a:p>
          <a:p>
            <a:pPr lvl="1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reticulospinalis</a:t>
            </a:r>
            <a:endParaRPr lang="cs-CZ" dirty="0"/>
          </a:p>
          <a:p>
            <a:pPr lvl="1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vestibulospinalis</a:t>
            </a:r>
            <a:r>
              <a:rPr lang="cs-CZ" dirty="0"/>
              <a:t> (jádra VIII </a:t>
            </a:r>
            <a:r>
              <a:rPr lang="cs-CZ" dirty="0" err="1"/>
              <a:t>vestibulocochlearis</a:t>
            </a:r>
            <a:r>
              <a:rPr lang="cs-CZ" dirty="0"/>
              <a:t>, pons)</a:t>
            </a:r>
          </a:p>
          <a:p>
            <a:pPr lvl="1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interstitiospinalis</a:t>
            </a:r>
            <a:r>
              <a:rPr lang="cs-CZ" dirty="0"/>
              <a:t> (</a:t>
            </a:r>
            <a:r>
              <a:rPr lang="cs-CZ" dirty="0" err="1"/>
              <a:t>Cajalovo</a:t>
            </a:r>
            <a:r>
              <a:rPr lang="cs-CZ" dirty="0"/>
              <a:t> jádro, </a:t>
            </a:r>
            <a:r>
              <a:rPr lang="cs-CZ" dirty="0" err="1"/>
              <a:t>mesencehpalon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r>
              <a:rPr lang="cs-CZ" dirty="0"/>
              <a:t>Korové</a:t>
            </a:r>
          </a:p>
          <a:p>
            <a:pPr lvl="1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corticospinalis</a:t>
            </a:r>
            <a:endParaRPr lang="cs-CZ" dirty="0"/>
          </a:p>
          <a:p>
            <a:pPr lvl="1"/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corticonuclearis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D705BB8-3183-47ED-89FF-75C171BB4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1" t="5900" b="23334"/>
          <a:stretch/>
        </p:blipFill>
        <p:spPr>
          <a:xfrm>
            <a:off x="4932040" y="1522812"/>
            <a:ext cx="3981176" cy="46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44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FE5955-4118-4950-AE41-721953EA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Typy neuronů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73865BC9-FFF3-48C6-9526-CCDB02020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5" y="1600200"/>
            <a:ext cx="8093370" cy="4525963"/>
          </a:xfrm>
        </p:spPr>
      </p:pic>
    </p:spTree>
    <p:extLst>
      <p:ext uri="{BB962C8B-B14F-4D97-AF65-F5344CB8AC3E}">
        <p14:creationId xmlns:p14="http://schemas.microsoft.com/office/powerpoint/2010/main" val="201417600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>
            <a:normAutofit/>
          </a:bodyPr>
          <a:lstStyle/>
          <a:p>
            <a:r>
              <a:rPr lang="cs-CZ" sz="3200" dirty="0" err="1">
                <a:solidFill>
                  <a:srgbClr val="00B0F0"/>
                </a:solidFill>
              </a:rPr>
              <a:t>Tractus</a:t>
            </a:r>
            <a:r>
              <a:rPr lang="cs-CZ" sz="3200" dirty="0">
                <a:solidFill>
                  <a:srgbClr val="00B0F0"/>
                </a:solidFill>
              </a:rPr>
              <a:t> </a:t>
            </a:r>
            <a:r>
              <a:rPr lang="cs-CZ" sz="3200" dirty="0" err="1">
                <a:solidFill>
                  <a:srgbClr val="00B0F0"/>
                </a:solidFill>
              </a:rPr>
              <a:t>corticospinalis</a:t>
            </a:r>
            <a:r>
              <a:rPr lang="cs-CZ" sz="3200" dirty="0">
                <a:solidFill>
                  <a:srgbClr val="00B0F0"/>
                </a:solidFill>
              </a:rPr>
              <a:t/>
            </a:r>
            <a:br>
              <a:rPr lang="cs-CZ" sz="3200" dirty="0">
                <a:solidFill>
                  <a:srgbClr val="00B0F0"/>
                </a:solidFill>
              </a:rPr>
            </a:br>
            <a:r>
              <a:rPr lang="cs-CZ" sz="3200" dirty="0">
                <a:solidFill>
                  <a:srgbClr val="00B0F0"/>
                </a:solidFill>
              </a:rPr>
              <a:t>pyramidová dráha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4186808" cy="4497363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Jednoneuronová</a:t>
            </a:r>
            <a:r>
              <a:rPr lang="cs-CZ" dirty="0"/>
              <a:t> od kůry do míchy</a:t>
            </a:r>
          </a:p>
          <a:p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precentralis</a:t>
            </a:r>
            <a:endParaRPr lang="cs-CZ" dirty="0"/>
          </a:p>
          <a:p>
            <a:r>
              <a:rPr lang="cs-CZ" dirty="0" err="1"/>
              <a:t>Decussatio</a:t>
            </a:r>
            <a:r>
              <a:rPr lang="cs-CZ" dirty="0"/>
              <a:t> </a:t>
            </a:r>
            <a:r>
              <a:rPr lang="cs-CZ" dirty="0" err="1"/>
              <a:t>pyramidum</a:t>
            </a:r>
            <a:r>
              <a:rPr lang="cs-CZ" dirty="0"/>
              <a:t> (80%)</a:t>
            </a:r>
          </a:p>
          <a:p>
            <a:r>
              <a:rPr lang="cs-CZ" dirty="0"/>
              <a:t>Postranní provazce: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corticospinalis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  <a:p>
            <a:r>
              <a:rPr lang="cs-CZ" dirty="0"/>
              <a:t>Přední provazce (nezkřížená část):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cortikospinalis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DEFBF4D-20BA-497A-B296-5FFD95F31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1547"/>
            <a:ext cx="375764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D50978B-C70C-4A0C-BAFD-CD5A0AC3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Tractus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corticonuklearis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A13A28B-831A-4070-8478-FAADCE393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precentralis</a:t>
            </a:r>
            <a:endParaRPr lang="cs-CZ" dirty="0"/>
          </a:p>
          <a:p>
            <a:r>
              <a:rPr lang="cs-CZ" dirty="0"/>
              <a:t>Jádra hlavových nervů</a:t>
            </a:r>
          </a:p>
          <a:p>
            <a:endParaRPr lang="cs-CZ" dirty="0"/>
          </a:p>
          <a:p>
            <a:r>
              <a:rPr lang="cs-CZ" dirty="0"/>
              <a:t>Volní pohyby svalů</a:t>
            </a:r>
          </a:p>
          <a:p>
            <a:r>
              <a:rPr lang="cs-CZ" dirty="0"/>
              <a:t>Senzitivní část: kontrola přenosu vzruchů</a:t>
            </a:r>
          </a:p>
        </p:txBody>
      </p:sp>
    </p:spTree>
    <p:extLst>
      <p:ext uri="{BB962C8B-B14F-4D97-AF65-F5344CB8AC3E}">
        <p14:creationId xmlns:p14="http://schemas.microsoft.com/office/powerpoint/2010/main" val="366416136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E67AD11-4C22-49CC-AA68-990038758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Senzitivní dráhy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183DE49-3DE1-48D0-8356-8F234C3E6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Lemniskový</a:t>
            </a:r>
            <a:r>
              <a:rPr lang="cs-CZ" b="1" dirty="0"/>
              <a:t> systém</a:t>
            </a:r>
            <a:r>
              <a:rPr lang="cs-CZ" dirty="0"/>
              <a:t>: čití, vibrace, tlak, tah, propriorecepce</a:t>
            </a:r>
          </a:p>
          <a:p>
            <a:r>
              <a:rPr lang="cs-CZ" b="1" dirty="0" err="1"/>
              <a:t>Anterolaterální</a:t>
            </a:r>
            <a:r>
              <a:rPr lang="cs-CZ" b="1" dirty="0"/>
              <a:t> systém</a:t>
            </a:r>
            <a:r>
              <a:rPr lang="cs-CZ" dirty="0"/>
              <a:t>: chlad, teplo, bolest</a:t>
            </a:r>
          </a:p>
          <a:p>
            <a:endParaRPr lang="cs-CZ" dirty="0"/>
          </a:p>
          <a:p>
            <a:r>
              <a:rPr lang="cs-CZ" dirty="0"/>
              <a:t>Senzorické dráhy ze smyslových orgánů</a:t>
            </a:r>
          </a:p>
        </p:txBody>
      </p:sp>
    </p:spTree>
    <p:extLst>
      <p:ext uri="{BB962C8B-B14F-4D97-AF65-F5344CB8AC3E}">
        <p14:creationId xmlns:p14="http://schemas.microsoft.com/office/powerpoint/2010/main" val="127981286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490D51-7D89-4EAF-956A-A592AEFE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1143000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00B0F0"/>
                </a:solidFill>
              </a:rPr>
              <a:t>Lemniskový</a:t>
            </a:r>
            <a:r>
              <a:rPr lang="cs-CZ" dirty="0">
                <a:solidFill>
                  <a:srgbClr val="00B0F0"/>
                </a:solidFill>
              </a:rPr>
              <a:t> systém</a:t>
            </a:r>
            <a:br>
              <a:rPr lang="cs-CZ" dirty="0">
                <a:solidFill>
                  <a:srgbClr val="00B0F0"/>
                </a:solidFill>
              </a:rPr>
            </a:br>
            <a:r>
              <a:rPr lang="cs-CZ" dirty="0">
                <a:solidFill>
                  <a:srgbClr val="00B0F0"/>
                </a:solidFill>
              </a:rPr>
              <a:t>dráhy zadních provazců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D4E607A-698E-4BF6-AD2F-AC8B59032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626968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3 neurony</a:t>
            </a:r>
          </a:p>
          <a:p>
            <a:r>
              <a:rPr lang="cs-CZ" dirty="0"/>
              <a:t>1. neuron</a:t>
            </a:r>
          </a:p>
          <a:p>
            <a:pPr lvl="1"/>
            <a:r>
              <a:rPr lang="cs-CZ" dirty="0"/>
              <a:t>Začíná ve spinálních gangliích (dendrity v </a:t>
            </a:r>
            <a:r>
              <a:rPr lang="cs-CZ" dirty="0" err="1"/>
              <a:t>mechano</a:t>
            </a:r>
            <a:r>
              <a:rPr lang="cs-CZ" dirty="0"/>
              <a:t>- a proprioreceptorech)</a:t>
            </a:r>
          </a:p>
          <a:p>
            <a:pPr lvl="1"/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spinobulbaris</a:t>
            </a:r>
            <a:r>
              <a:rPr lang="cs-CZ" b="1" dirty="0"/>
              <a:t> </a:t>
            </a:r>
            <a:r>
              <a:rPr lang="cs-CZ" dirty="0"/>
              <a:t>(axony 1. neuronů): zadní provazce míšní (</a:t>
            </a:r>
            <a:r>
              <a:rPr lang="cs-CZ" dirty="0" err="1"/>
              <a:t>fasciculus</a:t>
            </a:r>
            <a:r>
              <a:rPr lang="cs-CZ" dirty="0"/>
              <a:t> </a:t>
            </a:r>
            <a:r>
              <a:rPr lang="cs-CZ" dirty="0" err="1"/>
              <a:t>gracilis</a:t>
            </a:r>
            <a:r>
              <a:rPr lang="cs-CZ" dirty="0"/>
              <a:t> et </a:t>
            </a:r>
            <a:r>
              <a:rPr lang="cs-CZ" dirty="0" err="1"/>
              <a:t>cuneatus</a:t>
            </a:r>
            <a:r>
              <a:rPr lang="cs-CZ" dirty="0"/>
              <a:t> do </a:t>
            </a:r>
            <a:r>
              <a:rPr lang="cs-CZ" dirty="0" err="1"/>
              <a:t>oblongaty</a:t>
            </a:r>
            <a:r>
              <a:rPr lang="cs-CZ" dirty="0"/>
              <a:t>)</a:t>
            </a:r>
          </a:p>
          <a:p>
            <a:r>
              <a:rPr lang="cs-CZ" dirty="0"/>
              <a:t>2. neuron</a:t>
            </a:r>
          </a:p>
          <a:p>
            <a:pPr lvl="1"/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bulbothalamicus</a:t>
            </a:r>
            <a:r>
              <a:rPr lang="cs-CZ" b="1" dirty="0"/>
              <a:t> </a:t>
            </a:r>
            <a:r>
              <a:rPr lang="cs-CZ" dirty="0"/>
              <a:t>(nukleus </a:t>
            </a:r>
            <a:r>
              <a:rPr lang="cs-CZ" dirty="0" err="1"/>
              <a:t>gracilis</a:t>
            </a:r>
            <a:r>
              <a:rPr lang="cs-CZ" dirty="0"/>
              <a:t> et </a:t>
            </a:r>
            <a:r>
              <a:rPr lang="cs-CZ" dirty="0" err="1"/>
              <a:t>cuneatus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Decusatio</a:t>
            </a:r>
            <a:r>
              <a:rPr lang="cs-CZ" dirty="0"/>
              <a:t> </a:t>
            </a:r>
            <a:r>
              <a:rPr lang="cs-CZ" dirty="0" err="1"/>
              <a:t>lemniscorum</a:t>
            </a:r>
            <a:r>
              <a:rPr lang="cs-CZ" dirty="0"/>
              <a:t> (</a:t>
            </a:r>
            <a:r>
              <a:rPr lang="cs-CZ" dirty="0" err="1"/>
              <a:t>oblongata</a:t>
            </a:r>
            <a:r>
              <a:rPr lang="cs-CZ" dirty="0"/>
              <a:t>) – </a:t>
            </a:r>
            <a:r>
              <a:rPr lang="cs-CZ" b="1" dirty="0" err="1"/>
              <a:t>lemniscus</a:t>
            </a:r>
            <a:r>
              <a:rPr lang="cs-CZ" b="1" dirty="0"/>
              <a:t> </a:t>
            </a:r>
            <a:r>
              <a:rPr lang="cs-CZ" b="1" dirty="0" err="1"/>
              <a:t>medialis</a:t>
            </a:r>
            <a:r>
              <a:rPr lang="cs-CZ" dirty="0"/>
              <a:t> (thalamus)</a:t>
            </a:r>
          </a:p>
          <a:p>
            <a:r>
              <a:rPr lang="cs-CZ" dirty="0"/>
              <a:t>3. neuron</a:t>
            </a:r>
          </a:p>
          <a:p>
            <a:pPr lvl="1"/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thalamocorticalis</a:t>
            </a:r>
            <a:r>
              <a:rPr lang="cs-CZ" b="1" dirty="0"/>
              <a:t> </a:t>
            </a:r>
            <a:r>
              <a:rPr lang="cs-CZ" dirty="0"/>
              <a:t>(thalamus) – do kůry</a:t>
            </a:r>
          </a:p>
          <a:p>
            <a:pPr lvl="1"/>
            <a:endParaRPr lang="cs-CZ" dirty="0"/>
          </a:p>
          <a:p>
            <a:r>
              <a:rPr lang="cs-CZ" dirty="0"/>
              <a:t>Tlak, dotyk, diskriminace bodů, svalová a šlachová vřeténka, šlachová tělíska, </a:t>
            </a:r>
            <a:r>
              <a:rPr lang="cs-CZ" dirty="0" err="1"/>
              <a:t>polohocit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xmlns="" id="{141CF7B0-F2E8-4439-9854-4FC0F8139286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81349" t="33804" r="2613" b="20049"/>
          <a:stretch/>
        </p:blipFill>
        <p:spPr bwMode="auto">
          <a:xfrm>
            <a:off x="6084176" y="703481"/>
            <a:ext cx="3096344" cy="5674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941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91DC351-8387-47C1-94B0-F519B906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Anterolaterální</a:t>
            </a:r>
            <a:r>
              <a:rPr lang="cs-CZ" dirty="0">
                <a:solidFill>
                  <a:srgbClr val="00B0F0"/>
                </a:solidFill>
              </a:rPr>
              <a:t> systém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359455F-C0D4-44A3-9845-07FC17917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chlad, teplo, bolest</a:t>
            </a:r>
          </a:p>
          <a:p>
            <a:r>
              <a:rPr lang="cs-CZ" dirty="0"/>
              <a:t>1. neuron</a:t>
            </a:r>
          </a:p>
          <a:p>
            <a:pPr lvl="1"/>
            <a:r>
              <a:rPr lang="cs-CZ" dirty="0"/>
              <a:t>Spinální ganglion – zadní roh míšní</a:t>
            </a:r>
          </a:p>
          <a:p>
            <a:r>
              <a:rPr lang="cs-CZ" dirty="0"/>
              <a:t>2. neuron: </a:t>
            </a:r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spinothalamicus</a:t>
            </a:r>
            <a:endParaRPr lang="cs-CZ" b="1" dirty="0"/>
          </a:p>
          <a:p>
            <a:pPr lvl="1"/>
            <a:r>
              <a:rPr lang="cs-CZ" dirty="0"/>
              <a:t>Kříží střední čáru, </a:t>
            </a:r>
            <a:r>
              <a:rPr lang="cs-CZ" dirty="0" err="1"/>
              <a:t>anterolaterálně</a:t>
            </a:r>
            <a:endParaRPr lang="cs-CZ" dirty="0"/>
          </a:p>
          <a:p>
            <a:pPr lvl="1"/>
            <a:r>
              <a:rPr lang="cs-CZ" dirty="0"/>
              <a:t>Thalamus, kolaterály do RF, </a:t>
            </a:r>
            <a:r>
              <a:rPr lang="cs-CZ" dirty="0" err="1"/>
              <a:t>mesencephala</a:t>
            </a:r>
            <a:endParaRPr lang="cs-CZ" dirty="0"/>
          </a:p>
          <a:p>
            <a:r>
              <a:rPr lang="cs-CZ" dirty="0"/>
              <a:t>3. neuron: </a:t>
            </a:r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thalamocorticalis</a:t>
            </a:r>
            <a:endParaRPr lang="cs-CZ" b="1" dirty="0"/>
          </a:p>
          <a:p>
            <a:pPr lvl="1"/>
            <a:r>
              <a:rPr lang="cs-CZ" dirty="0"/>
              <a:t>Kůra, </a:t>
            </a:r>
            <a:r>
              <a:rPr lang="cs-CZ" dirty="0" smtClean="0"/>
              <a:t>primární </a:t>
            </a:r>
            <a:r>
              <a:rPr lang="cs-CZ" dirty="0"/>
              <a:t>a sekundární senzitivní oblasti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0173B37-675A-4F2D-A879-E5868877F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2"/>
          <a:stretch/>
        </p:blipFill>
        <p:spPr>
          <a:xfrm>
            <a:off x="4788024" y="1600200"/>
            <a:ext cx="4243084" cy="39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78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Zdroje: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ČIHÁK, Radomír, 2016. </a:t>
            </a:r>
            <a:r>
              <a:rPr lang="cs-CZ" altLang="cs-CZ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Anatomie 3: Centrální nervový systém.</a:t>
            </a:r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Třetí, upravené a doplněné vydání. Praha: </a:t>
            </a:r>
            <a:r>
              <a:rPr lang="cs-CZ" altLang="cs-CZ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Grada</a:t>
            </a:r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Publishing</a:t>
            </a:r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b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ISBN 978-80-247-5636-3.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/>
              <a:t>https://</a:t>
            </a:r>
            <a:r>
              <a:rPr lang="cs-CZ" dirty="0" smtClean="0"/>
              <a:t>is.muni.cz/auth/do/fsps/e-learning/zaklady_anatomie/zakl_anatomie_IV/index.html</a:t>
            </a:r>
          </a:p>
          <a:p>
            <a:r>
              <a:rPr lang="cs-CZ" dirty="0"/>
              <a:t>https://</a:t>
            </a:r>
            <a:r>
              <a:rPr lang="cs-CZ" dirty="0" smtClean="0"/>
              <a:t>www.youtube.com/watch?v=u7P05cNUCaM&amp;t=830s</a:t>
            </a:r>
          </a:p>
          <a:p>
            <a:r>
              <a:rPr lang="cs-CZ" dirty="0"/>
              <a:t>https://</a:t>
            </a:r>
            <a:r>
              <a:rPr lang="cs-CZ" dirty="0" smtClean="0"/>
              <a:t>www.wikiskripta.eu/w/Sensitivn%C3%AD_dr%C3%A1hy_CNS</a:t>
            </a:r>
          </a:p>
          <a:p>
            <a:r>
              <a:rPr lang="cs-CZ" dirty="0"/>
              <a:t>http://www.cnsonline.cz/?</a:t>
            </a:r>
            <a:r>
              <a:rPr lang="cs-CZ" dirty="0" smtClean="0"/>
              <a:t>cat=1</a:t>
            </a:r>
          </a:p>
          <a:p>
            <a:r>
              <a:rPr lang="cs-CZ" dirty="0"/>
              <a:t>https://</a:t>
            </a:r>
            <a:r>
              <a:rPr lang="cs-CZ" dirty="0" smtClean="0"/>
              <a:t>www.youtube.com/watch?v=xB7rXw_3gVY&amp;t=3s</a:t>
            </a:r>
          </a:p>
          <a:p>
            <a:r>
              <a:rPr lang="cs-CZ" dirty="0"/>
              <a:t>https://</a:t>
            </a:r>
            <a:r>
              <a:rPr lang="cs-CZ" dirty="0" smtClean="0"/>
              <a:t>www.youtube.com/watch?v=gvX5ao5SCjE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693703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Synapse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Elektrické – oběma směry</a:t>
            </a:r>
          </a:p>
          <a:p>
            <a:r>
              <a:rPr lang="cs-CZ" dirty="0"/>
              <a:t>Chemické – neurotransmitery</a:t>
            </a:r>
          </a:p>
          <a:p>
            <a:endParaRPr lang="cs-CZ" dirty="0"/>
          </a:p>
          <a:p>
            <a:r>
              <a:rPr lang="cs-CZ" dirty="0"/>
              <a:t>Neuron-efektor</a:t>
            </a:r>
          </a:p>
          <a:p>
            <a:r>
              <a:rPr lang="cs-CZ" dirty="0"/>
              <a:t>En </a:t>
            </a:r>
            <a:r>
              <a:rPr lang="cs-CZ" dirty="0" err="1"/>
              <a:t>passant</a:t>
            </a:r>
            <a:endParaRPr lang="cs-CZ" dirty="0"/>
          </a:p>
          <a:p>
            <a:r>
              <a:rPr lang="cs-CZ" dirty="0" err="1"/>
              <a:t>Soma</a:t>
            </a:r>
            <a:r>
              <a:rPr lang="cs-CZ" dirty="0"/>
              <a:t>-somatické</a:t>
            </a:r>
          </a:p>
          <a:p>
            <a:r>
              <a:rPr lang="cs-CZ" dirty="0" err="1"/>
              <a:t>Soma</a:t>
            </a:r>
            <a:r>
              <a:rPr lang="cs-CZ" dirty="0"/>
              <a:t>-dendritické</a:t>
            </a:r>
          </a:p>
          <a:p>
            <a:r>
              <a:rPr lang="cs-CZ" dirty="0" err="1"/>
              <a:t>Dendro</a:t>
            </a:r>
            <a:r>
              <a:rPr lang="cs-CZ" dirty="0"/>
              <a:t>-dendritické</a:t>
            </a:r>
          </a:p>
          <a:p>
            <a:r>
              <a:rPr lang="cs-CZ" dirty="0" err="1"/>
              <a:t>Axo-axonální</a:t>
            </a:r>
            <a:endParaRPr lang="cs-CZ" dirty="0"/>
          </a:p>
          <a:p>
            <a:r>
              <a:rPr lang="cs-CZ" dirty="0" err="1"/>
              <a:t>Axo</a:t>
            </a:r>
            <a:r>
              <a:rPr lang="cs-CZ" dirty="0"/>
              <a:t>-somatické</a:t>
            </a:r>
          </a:p>
          <a:p>
            <a:r>
              <a:rPr lang="cs-CZ" dirty="0" err="1"/>
              <a:t>Axo</a:t>
            </a:r>
            <a:r>
              <a:rPr lang="cs-CZ" dirty="0"/>
              <a:t>-dendritické</a:t>
            </a:r>
          </a:p>
          <a:p>
            <a:endParaRPr lang="cs-CZ" dirty="0"/>
          </a:p>
          <a:p>
            <a:r>
              <a:rPr lang="cs-CZ" dirty="0"/>
              <a:t>Nukleus (CNS) = ganglion (PNS)</a:t>
            </a:r>
          </a:p>
          <a:p>
            <a:r>
              <a:rPr lang="cs-CZ" dirty="0"/>
              <a:t>Nerv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434" t="11440" r="40417" b="6241"/>
          <a:stretch>
            <a:fillRect/>
          </a:stretch>
        </p:blipFill>
        <p:spPr bwMode="auto">
          <a:xfrm>
            <a:off x="4716016" y="1628800"/>
            <a:ext cx="353867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Akční potenciál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98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Depolarizace membrány (Na+, K+)</a:t>
            </a:r>
          </a:p>
          <a:p>
            <a:r>
              <a:rPr lang="cs-CZ" dirty="0"/>
              <a:t>Klidový potenciál (-70 až -55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r>
              <a:rPr lang="cs-CZ" dirty="0"/>
              <a:t>Akční potenciál (100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r>
              <a:rPr lang="cs-CZ" dirty="0"/>
              <a:t>Prostorová a časová sumace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0"/>
          <a:stretch/>
        </p:blipFill>
        <p:spPr>
          <a:xfrm>
            <a:off x="890076" y="4011049"/>
            <a:ext cx="3654300" cy="22698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FCB19383-A5F6-4146-9D3E-095EB7F54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68" y="3899958"/>
            <a:ext cx="3654300" cy="27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88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Gliové buňky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Ependymové</a:t>
            </a:r>
            <a:r>
              <a:rPr lang="cs-CZ" dirty="0"/>
              <a:t> </a:t>
            </a:r>
            <a:r>
              <a:rPr lang="cs-CZ" dirty="0" err="1"/>
              <a:t>b</a:t>
            </a:r>
            <a:r>
              <a:rPr lang="cs-CZ" dirty="0"/>
              <a:t>., </a:t>
            </a:r>
            <a:r>
              <a:rPr lang="cs-CZ" dirty="0" err="1"/>
              <a:t>astroglie</a:t>
            </a:r>
            <a:r>
              <a:rPr lang="cs-CZ" dirty="0"/>
              <a:t>, </a:t>
            </a:r>
            <a:r>
              <a:rPr lang="cs-CZ" dirty="0" err="1"/>
              <a:t>oligodendrocyty</a:t>
            </a:r>
            <a:r>
              <a:rPr lang="cs-CZ" dirty="0"/>
              <a:t>, </a:t>
            </a:r>
            <a:r>
              <a:rPr lang="cs-CZ" dirty="0" err="1"/>
              <a:t>mikroglie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140968"/>
            <a:ext cx="55530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Reflex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receptor </a:t>
            </a:r>
          </a:p>
          <a:p>
            <a:r>
              <a:rPr lang="cs-CZ" dirty="0"/>
              <a:t>→ dostředivá (aferentní) senzitivní dráha</a:t>
            </a:r>
          </a:p>
          <a:p>
            <a:r>
              <a:rPr lang="cs-CZ" dirty="0"/>
              <a:t> → ústředí v nervovém systému </a:t>
            </a:r>
          </a:p>
          <a:p>
            <a:r>
              <a:rPr lang="cs-CZ" dirty="0"/>
              <a:t>→ odstředivá (eferentní) motorická dráha </a:t>
            </a:r>
          </a:p>
          <a:p>
            <a:r>
              <a:rPr lang="cs-CZ" dirty="0"/>
              <a:t>→ efektor – sval, žláza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9658" t="23200" r="30442" b="17161"/>
          <a:stretch>
            <a:fillRect/>
          </a:stretch>
        </p:blipFill>
        <p:spPr bwMode="auto">
          <a:xfrm>
            <a:off x="4442182" y="1628800"/>
            <a:ext cx="470181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31573b86-69d7-4362-8f32-142197ef75bb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1694</Words>
  <Application>Microsoft Office PowerPoint</Application>
  <PresentationFormat>Předvádění na obrazovce (4:3)</PresentationFormat>
  <Paragraphs>411</Paragraphs>
  <Slides>55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8" baseType="lpstr">
      <vt:lpstr>Arial</vt:lpstr>
      <vt:lpstr>Calibri</vt:lpstr>
      <vt:lpstr>Motiv sady Office</vt:lpstr>
      <vt:lpstr>Centrální nervová soustava</vt:lpstr>
      <vt:lpstr>Ontogeneze mozku</vt:lpstr>
      <vt:lpstr>CNS</vt:lpstr>
      <vt:lpstr>Neuron</vt:lpstr>
      <vt:lpstr>Typy neuronů</vt:lpstr>
      <vt:lpstr>Synapse</vt:lpstr>
      <vt:lpstr>Akční potenciál</vt:lpstr>
      <vt:lpstr>Gliové buňky</vt:lpstr>
      <vt:lpstr>Reflex</vt:lpstr>
      <vt:lpstr>Podmíněné reflexy</vt:lpstr>
      <vt:lpstr>Vývoj CNS</vt:lpstr>
      <vt:lpstr>Hřbetní mícha, medulla spinalis</vt:lpstr>
      <vt:lpstr>Medulla spinalis</vt:lpstr>
      <vt:lpstr>Medulla spinalis</vt:lpstr>
      <vt:lpstr>Míšní nervy</vt:lpstr>
      <vt:lpstr>Funkce míchy</vt:lpstr>
      <vt:lpstr>Mozkový kmen</vt:lpstr>
      <vt:lpstr>Nn. craniales</vt:lpstr>
      <vt:lpstr>Medulla oblongata</vt:lpstr>
      <vt:lpstr>Medulla oblongata</vt:lpstr>
      <vt:lpstr>Funkce prodloužené míchy</vt:lpstr>
      <vt:lpstr>Pons Varoli</vt:lpstr>
      <vt:lpstr>Mesencephalon (střední mozek)</vt:lpstr>
      <vt:lpstr>Retikulární formace formatio reticularis</vt:lpstr>
      <vt:lpstr>Cerebellum, mozeček</vt:lpstr>
      <vt:lpstr>Mozeček, cerebellum</vt:lpstr>
      <vt:lpstr>Prezentace aplikace PowerPoint</vt:lpstr>
      <vt:lpstr>Mozeček, cerebellum</vt:lpstr>
      <vt:lpstr>Mezimozek, diencephalon</vt:lpstr>
      <vt:lpstr>Prezentace aplikace PowerPoint</vt:lpstr>
      <vt:lpstr>Thalamus</vt:lpstr>
      <vt:lpstr>Hypothalamus</vt:lpstr>
      <vt:lpstr>Koncový mozek, telencephalon</vt:lpstr>
      <vt:lpstr>Mozková kůra, pallium</vt:lpstr>
      <vt:lpstr>Brodmannova area</vt:lpstr>
      <vt:lpstr>Prezentace aplikace PowerPoint</vt:lpstr>
      <vt:lpstr>Brodmannova area</vt:lpstr>
      <vt:lpstr>Prezentace aplikace PowerPoint</vt:lpstr>
      <vt:lpstr>Prezentace aplikace PowerPoint</vt:lpstr>
      <vt:lpstr>Hemisféry</vt:lpstr>
      <vt:lpstr>Bazální ganglia</vt:lpstr>
      <vt:lpstr>Limbický systém</vt:lpstr>
      <vt:lpstr>Amygdala</vt:lpstr>
      <vt:lpstr>Komory</vt:lpstr>
      <vt:lpstr>Obaly</vt:lpstr>
      <vt:lpstr>Cévní zásobení</vt:lpstr>
      <vt:lpstr>Žilní systém</vt:lpstr>
      <vt:lpstr>Nervové dráhy</vt:lpstr>
      <vt:lpstr>Motorické dráhy</vt:lpstr>
      <vt:lpstr>Tractus corticospinalis pyramidová dráha</vt:lpstr>
      <vt:lpstr>Tractus corticonuklearis</vt:lpstr>
      <vt:lpstr>Senzitivní dráhy</vt:lpstr>
      <vt:lpstr>Lemniskový systém dráhy zadních provazců</vt:lpstr>
      <vt:lpstr>Anterolaterální systém</vt:lpstr>
      <vt:lpstr>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Centrální nervová soustava</dc:title>
  <dc:creator>Marta</dc:creator>
  <cp:lastModifiedBy>Marta Gimunová</cp:lastModifiedBy>
  <cp:revision>125</cp:revision>
  <dcterms:created xsi:type="dcterms:W3CDTF">2015-04-25T19:38:33Z</dcterms:created>
  <dcterms:modified xsi:type="dcterms:W3CDTF">2018-03-16T10:23:08Z</dcterms:modified>
</cp:coreProperties>
</file>