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2" r:id="rId2"/>
    <p:sldId id="261" r:id="rId3"/>
    <p:sldId id="262" r:id="rId4"/>
    <p:sldId id="264" r:id="rId5"/>
    <p:sldId id="273" r:id="rId6"/>
  </p:sldIdLst>
  <p:sldSz cx="9144000" cy="6858000" type="screen4x3"/>
  <p:notesSz cx="6858000" cy="9144000"/>
  <p:custDataLst>
    <p:tags r:id="rId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68" d="100"/>
          <a:sy n="68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BF0CB6-5639-42DD-ACF4-E11C819FB15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GI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9849" y="4858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err="1"/>
              <a:t>Makronutrienty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628800"/>
            <a:ext cx="8352928" cy="4824536"/>
          </a:xfrm>
        </p:spPr>
        <p:txBody>
          <a:bodyPr/>
          <a:lstStyle/>
          <a:p>
            <a:r>
              <a:rPr lang="cs-CZ" dirty="0"/>
              <a:t>Zdroj E.</a:t>
            </a:r>
          </a:p>
          <a:p>
            <a:r>
              <a:rPr lang="cs-CZ" dirty="0"/>
              <a:t>Materiál pro obnovu buněk.</a:t>
            </a:r>
          </a:p>
          <a:p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  <p:pic>
        <p:nvPicPr>
          <p:cNvPr id="8194" name="Picture 2" descr="http://nutrizone.cz/wp-content/uploads/2014/06/sacharid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82" y="2636913"/>
            <a:ext cx="3487814" cy="232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nutrizone.cz/wp-content/uploads/2014/07/tuky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168" y="4509120"/>
            <a:ext cx="3819525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http://www.fitcoach.cz/wp-content/uploads/2012/01/B%C3%ADlkoviny-maso-424-OST%C5%98EJ%C5%A0%C3%8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393" y="1988840"/>
            <a:ext cx="4038600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36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628800"/>
            <a:ext cx="8352928" cy="4824536"/>
          </a:xfrm>
        </p:spPr>
        <p:txBody>
          <a:bodyPr/>
          <a:lstStyle/>
          <a:p>
            <a:r>
              <a:rPr lang="cs-CZ" dirty="0"/>
              <a:t>Nejdůležitější a nejpohotovější zdroj E.</a:t>
            </a:r>
          </a:p>
          <a:p>
            <a:r>
              <a:rPr lang="cs-CZ" dirty="0"/>
              <a:t>Udržování krevní glykémie.</a:t>
            </a:r>
          </a:p>
          <a:p>
            <a:r>
              <a:rPr lang="cs-CZ" dirty="0"/>
              <a:t>Jsou nejrychleji využitelné jakožto E substrát.</a:t>
            </a:r>
          </a:p>
          <a:p>
            <a:r>
              <a:rPr lang="cs-CZ" dirty="0"/>
              <a:t>Potraviny na ně bohaté jsou často zdrojem esenciálních vitaminů.</a:t>
            </a:r>
          </a:p>
          <a:p>
            <a:r>
              <a:rPr lang="cs-CZ" dirty="0"/>
              <a:t>Nestravitelné sacharidy působí příznivě na činnost střev.</a:t>
            </a:r>
          </a:p>
          <a:p>
            <a:r>
              <a:rPr lang="cs-CZ" b="1" dirty="0"/>
              <a:t>Dělení sacharidů: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b="1" dirty="0"/>
              <a:t>Monosacharidy </a:t>
            </a:r>
            <a:r>
              <a:rPr lang="cs-CZ" dirty="0"/>
              <a:t>– 1*6C</a:t>
            </a:r>
            <a:endParaRPr lang="cs-CZ" b="1" dirty="0"/>
          </a:p>
          <a:p>
            <a:pPr marL="822960" lvl="1" indent="-457200">
              <a:buFont typeface="+mj-lt"/>
              <a:buAutoNum type="arabicPeriod"/>
            </a:pPr>
            <a:r>
              <a:rPr lang="cs-CZ" b="1" dirty="0"/>
              <a:t>Oligosacharidy </a:t>
            </a:r>
            <a:r>
              <a:rPr lang="cs-CZ" dirty="0"/>
              <a:t>– 2-10*6C - </a:t>
            </a:r>
            <a:r>
              <a:rPr lang="cs-CZ" b="1" dirty="0"/>
              <a:t>Disacharidy </a:t>
            </a:r>
            <a:r>
              <a:rPr lang="cs-CZ" dirty="0"/>
              <a:t>– 2*6C</a:t>
            </a:r>
            <a:endParaRPr lang="cs-CZ" b="1" dirty="0"/>
          </a:p>
          <a:p>
            <a:pPr marL="822960" lvl="1" indent="-457200">
              <a:buFont typeface="+mj-lt"/>
              <a:buAutoNum type="arabicPeriod"/>
            </a:pPr>
            <a:r>
              <a:rPr lang="cs-CZ" b="1" dirty="0"/>
              <a:t>Polysacharidy - </a:t>
            </a:r>
            <a:r>
              <a:rPr lang="cs-CZ" dirty="0"/>
              <a:t>&gt;10*6C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9849" y="4858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Sacharidy - Cukry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994877"/>
              </p:ext>
            </p:extLst>
          </p:nvPr>
        </p:nvGraphicFramePr>
        <p:xfrm>
          <a:off x="1212304" y="469274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36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MonoS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DiS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PolyS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766653"/>
              </p:ext>
            </p:extLst>
          </p:nvPr>
        </p:nvGraphicFramePr>
        <p:xfrm>
          <a:off x="1212304" y="469274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36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MonoS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Glukóza</a:t>
                      </a:r>
                      <a:r>
                        <a:rPr lang="cs-CZ" dirty="0"/>
                        <a:t>, Fruktóza,</a:t>
                      </a:r>
                      <a:r>
                        <a:rPr lang="cs-CZ" baseline="0" dirty="0"/>
                        <a:t> Galaktóza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DiS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Sacharóza, Laktóza,</a:t>
                      </a:r>
                      <a:r>
                        <a:rPr lang="cs-CZ" baseline="0" dirty="0"/>
                        <a:t> Maltóza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PolyS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Škrob, Vláknina, </a:t>
                      </a:r>
                      <a:r>
                        <a:rPr lang="cs-CZ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Glykogen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074" name="Picture 2" descr="http://www.ezdrave.cz/user/9395/upload/ftp_client/bily-cuk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645095"/>
            <a:ext cx="2613670" cy="224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252677" y="5052784"/>
            <a:ext cx="167090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err="1"/>
              <a:t>TriS</a:t>
            </a:r>
            <a:r>
              <a:rPr lang="cs-CZ" dirty="0"/>
              <a:t> – Rafinóza</a:t>
            </a:r>
          </a:p>
        </p:txBody>
      </p:sp>
    </p:spTree>
    <p:extLst>
      <p:ext uri="{BB962C8B-B14F-4D97-AF65-F5344CB8AC3E}">
        <p14:creationId xmlns:p14="http://schemas.microsoft.com/office/powerpoint/2010/main" val="100849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9849" y="4858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Glykémie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628800"/>
            <a:ext cx="8352928" cy="4824536"/>
          </a:xfrm>
        </p:spPr>
        <p:txBody>
          <a:bodyPr/>
          <a:lstStyle/>
          <a:p>
            <a:pPr marL="45720" indent="0" algn="ctr">
              <a:buNone/>
            </a:pPr>
            <a:r>
              <a:rPr lang="cs-CZ" i="1" dirty="0"/>
              <a:t>Hladina krevní glukózy.</a:t>
            </a:r>
          </a:p>
          <a:p>
            <a:pPr marL="45720" indent="0" algn="ctr">
              <a:buNone/>
            </a:pPr>
            <a:r>
              <a:rPr lang="cs-CZ" i="1" dirty="0"/>
              <a:t>3,3-5,5 </a:t>
            </a:r>
            <a:r>
              <a:rPr lang="cs-CZ" i="1" dirty="0" err="1"/>
              <a:t>mmol</a:t>
            </a:r>
            <a:r>
              <a:rPr lang="cs-CZ" i="1" dirty="0"/>
              <a:t>/l krve</a:t>
            </a:r>
          </a:p>
          <a:p>
            <a:r>
              <a:rPr lang="cs-CZ" dirty="0"/>
              <a:t>Glykemický index potravin (GI) 0-100</a:t>
            </a:r>
          </a:p>
          <a:p>
            <a:pPr marL="45720" indent="0" algn="ctr">
              <a:buNone/>
            </a:pPr>
            <a:r>
              <a:rPr lang="cs-CZ" sz="1800" i="1" dirty="0"/>
              <a:t>Určuje, jak působí daná potravina na zvýšení hladiny glykémie.</a:t>
            </a:r>
          </a:p>
          <a:p>
            <a:pPr marL="45720" indent="0" algn="ctr">
              <a:buNone/>
            </a:pPr>
            <a:r>
              <a:rPr lang="cs-CZ" sz="1800" dirty="0">
                <a:hlinkClick r:id="rId2" action="ppaction://hlinkfile"/>
              </a:rPr>
              <a:t>Tabulka</a:t>
            </a:r>
            <a:endParaRPr lang="cs-CZ" sz="1800" dirty="0"/>
          </a:p>
          <a:p>
            <a:r>
              <a:rPr lang="cs-CZ" dirty="0"/>
              <a:t>Glykemická nálož potravin (GN)</a:t>
            </a:r>
          </a:p>
          <a:p>
            <a:pPr marL="45720" indent="0" algn="ctr">
              <a:buNone/>
            </a:pPr>
            <a:r>
              <a:rPr lang="cs-CZ" sz="1800" i="1" dirty="0"/>
              <a:t>Vyjadřuje skutečnou reakci glykémie na požití dané potraviny.</a:t>
            </a:r>
          </a:p>
          <a:p>
            <a:pPr marL="45720" indent="0" algn="ctr">
              <a:buNone/>
            </a:pPr>
            <a:r>
              <a:rPr lang="cs-CZ" dirty="0"/>
              <a:t>GN = GI*g Sacharidů/100</a:t>
            </a:r>
          </a:p>
          <a:p>
            <a:pPr marL="45720" indent="0" algn="ctr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937510"/>
              </p:ext>
            </p:extLst>
          </p:nvPr>
        </p:nvGraphicFramePr>
        <p:xfrm>
          <a:off x="1403648" y="5013176"/>
          <a:ext cx="60960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9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4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Potravina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</a:t>
                      </a:r>
                      <a:r>
                        <a:rPr lang="cs-CZ" baseline="0" dirty="0"/>
                        <a:t> 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Bageta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Pečené brambory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Vodní meloun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10405"/>
              </p:ext>
            </p:extLst>
          </p:nvPr>
        </p:nvGraphicFramePr>
        <p:xfrm>
          <a:off x="1403648" y="5013176"/>
          <a:ext cx="60960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9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4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Potravina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</a:t>
                      </a:r>
                      <a:r>
                        <a:rPr lang="cs-CZ" baseline="0" dirty="0"/>
                        <a:t> 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Bageta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51,3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Pečené brambory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12,35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Vodní meloun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722803"/>
              </p:ext>
            </p:extLst>
          </p:nvPr>
        </p:nvGraphicFramePr>
        <p:xfrm>
          <a:off x="0" y="4944228"/>
          <a:ext cx="91440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779">
                <a:tc>
                  <a:txBody>
                    <a:bodyPr/>
                    <a:lstStyle/>
                    <a:p>
                      <a:r>
                        <a:rPr lang="cs-CZ" dirty="0"/>
                        <a:t>Potraviny </a:t>
                      </a: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GN </a:t>
                      </a: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Zástupci na 100 g potraviny </a:t>
                      </a:r>
                    </a:p>
                  </a:txBody>
                  <a:tcPr marL="66675" marR="66675" marT="66675" marB="6667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S vysokou GN </a:t>
                      </a: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&gt; 20 </a:t>
                      </a: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pečivo, oplatky, sušenky, tyčinky, buchty suché müsli, čokoláda </a:t>
                      </a:r>
                    </a:p>
                  </a:txBody>
                  <a:tcPr marL="66675" marR="66675" marT="66675" marB="6667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Se střední GN </a:t>
                      </a: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10 až 20 </a:t>
                      </a: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sladké ovoce, pečené brambory, nákypy obilné kaše-hotové </a:t>
                      </a:r>
                    </a:p>
                  </a:txBody>
                  <a:tcPr marL="66675" marR="66675" marT="66675" marB="6667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S nízkou GN </a:t>
                      </a: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&lt; 10 </a:t>
                      </a: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zelenina, houby, luštěniny, ovoce, mléčné výrobky </a:t>
                      </a:r>
                    </a:p>
                  </a:txBody>
                  <a:tcPr marL="66675" marR="66675" marT="66675" marB="6667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122" name="Picture 2" descr="http://test.rok1.cz.xen4-morgan-sabre.profiwh.com/obrazek/4b44de640638e/glyk.hemog-4bf50a4a1b581_300x2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092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94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85800"/>
            <a:ext cx="835292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Energetická </a:t>
            </a:r>
            <a:r>
              <a:rPr lang="cs-CZ" dirty="0" err="1"/>
              <a:t>denzita</a:t>
            </a:r>
            <a:r>
              <a:rPr lang="cs-CZ" dirty="0"/>
              <a:t> potravin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628800"/>
            <a:ext cx="8352928" cy="4824536"/>
          </a:xfrm>
        </p:spPr>
        <p:txBody>
          <a:bodyPr/>
          <a:lstStyle/>
          <a:p>
            <a:r>
              <a:rPr lang="cs-CZ" dirty="0"/>
              <a:t>„Hustota E ve 100 g potraviny“</a:t>
            </a:r>
          </a:p>
          <a:p>
            <a:r>
              <a:rPr lang="cs-CZ" dirty="0"/>
              <a:t>Zásadní vliv na množství přijaté potravy a následný energetický příjem.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Nízká </a:t>
            </a:r>
            <a:r>
              <a:rPr lang="cs-CZ" dirty="0" err="1"/>
              <a:t>denzita</a:t>
            </a:r>
            <a:r>
              <a:rPr lang="cs-CZ" dirty="0"/>
              <a:t> – Vysoký objem	Delší trávení a tedy postupné uvolňování glukózy do krve	Stálejší hladina glykémie = Delší </a:t>
            </a:r>
            <a:r>
              <a:rPr lang="cs-CZ"/>
              <a:t>pocit nasycení.</a:t>
            </a:r>
            <a:endParaRPr lang="cs-CZ" dirty="0"/>
          </a:p>
          <a:p>
            <a:r>
              <a:rPr lang="cs-CZ" dirty="0"/>
              <a:t>Vysoká </a:t>
            </a:r>
            <a:r>
              <a:rPr lang="cs-CZ" dirty="0" err="1"/>
              <a:t>denzita</a:t>
            </a:r>
            <a:r>
              <a:rPr lang="cs-CZ" dirty="0"/>
              <a:t> – Nízký objem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502738"/>
              </p:ext>
            </p:extLst>
          </p:nvPr>
        </p:nvGraphicFramePr>
        <p:xfrm>
          <a:off x="323528" y="3068960"/>
          <a:ext cx="849694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Potravina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Přijatá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Objem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Čokoláda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2200 </a:t>
                      </a:r>
                      <a:r>
                        <a:rPr lang="cs-CZ" dirty="0" err="1"/>
                        <a:t>kJ</a:t>
                      </a:r>
                      <a:r>
                        <a:rPr lang="cs-CZ" dirty="0"/>
                        <a:t>/523</a:t>
                      </a:r>
                      <a:r>
                        <a:rPr lang="cs-CZ" baseline="0" dirty="0"/>
                        <a:t> kcal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Celozrnné pečivo s máslem, šunkou a salátem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2200 </a:t>
                      </a:r>
                      <a:r>
                        <a:rPr lang="cs-CZ" dirty="0" err="1"/>
                        <a:t>kJ</a:t>
                      </a:r>
                      <a:r>
                        <a:rPr lang="cs-CZ" dirty="0"/>
                        <a:t>/523</a:t>
                      </a:r>
                      <a:r>
                        <a:rPr lang="cs-CZ" baseline="0" dirty="0"/>
                        <a:t> kcal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440 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Šipka doprava 4"/>
          <p:cNvSpPr/>
          <p:nvPr/>
        </p:nvSpPr>
        <p:spPr>
          <a:xfrm>
            <a:off x="4499992" y="472514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5436096" y="508518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076056" y="5445224"/>
            <a:ext cx="2483500" cy="101566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6000" dirty="0" err="1"/>
              <a:t>Timing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243298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85800"/>
            <a:ext cx="871296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Výživa před výkonem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3"/>
            <p:extLst/>
          </p:nvPr>
        </p:nvGraphicFramePr>
        <p:xfrm>
          <a:off x="395536" y="1628800"/>
          <a:ext cx="8569201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2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Čas před výkonem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Množství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Upřesnění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 dny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8-10 g.kg</a:t>
                      </a:r>
                      <a:r>
                        <a:rPr lang="cs-CZ" sz="1200" dirty="0"/>
                        <a:t>-1</a:t>
                      </a:r>
                      <a:r>
                        <a:rPr lang="cs-CZ" sz="1800" dirty="0"/>
                        <a:t>.den</a:t>
                      </a:r>
                      <a:r>
                        <a:rPr lang="cs-CZ" sz="1200" dirty="0"/>
                        <a:t>-1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Cílem je optimalizace glykogenových rezerv.</a:t>
                      </a:r>
                    </a:p>
                    <a:p>
                      <a:r>
                        <a:rPr lang="cs-CZ" dirty="0"/>
                        <a:t>S</a:t>
                      </a:r>
                      <a:r>
                        <a:rPr lang="cs-CZ" baseline="0" dirty="0"/>
                        <a:t> se středím až vysokým GI.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36-48 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10-12 g.kg</a:t>
                      </a:r>
                      <a:r>
                        <a:rPr lang="cs-CZ" sz="1200" dirty="0"/>
                        <a:t>-1</a:t>
                      </a:r>
                      <a:r>
                        <a:rPr lang="cs-CZ" sz="1800" dirty="0"/>
                        <a:t>.den</a:t>
                      </a:r>
                      <a:r>
                        <a:rPr lang="cs-CZ" sz="1200" dirty="0"/>
                        <a:t>-1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Alternativa třídenní přípravy.</a:t>
                      </a:r>
                    </a:p>
                    <a:p>
                      <a:r>
                        <a:rPr lang="cs-CZ" dirty="0"/>
                        <a:t>S </a:t>
                      </a:r>
                      <a:r>
                        <a:rPr lang="cs-CZ" dirty="0" err="1"/>
                        <a:t>s</a:t>
                      </a:r>
                      <a:r>
                        <a:rPr lang="cs-CZ" dirty="0"/>
                        <a:t> vysokým GI.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2-4 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200-300 g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/>
                        <a:t>S se středním až vysokým</a:t>
                      </a:r>
                      <a:r>
                        <a:rPr lang="cs-CZ" baseline="0" dirty="0"/>
                        <a:t> GI.</a:t>
                      </a:r>
                    </a:p>
                    <a:p>
                      <a:endParaRPr lang="cs-CZ" baseline="0" dirty="0"/>
                    </a:p>
                    <a:p>
                      <a:r>
                        <a:rPr lang="cs-CZ" baseline="0" dirty="0"/>
                        <a:t>Kombinace S </a:t>
                      </a:r>
                      <a:r>
                        <a:rPr lang="cs-CZ" baseline="0" dirty="0" err="1"/>
                        <a:t>s</a:t>
                      </a:r>
                      <a:r>
                        <a:rPr lang="cs-CZ" baseline="0" dirty="0"/>
                        <a:t> B umožňuje lepší vstřebatelnost a zároveň podporuje proteosyntézu.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1-4 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1-4 g.kg</a:t>
                      </a:r>
                      <a:r>
                        <a:rPr lang="cs-CZ" sz="1200" dirty="0"/>
                        <a:t>-1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(1-2 </a:t>
                      </a:r>
                      <a:r>
                        <a:rPr lang="cs-CZ" dirty="0"/>
                        <a:t>g.kg</a:t>
                      </a:r>
                      <a:r>
                        <a:rPr lang="cs-CZ" sz="1200" dirty="0"/>
                        <a:t>-1 </a:t>
                      </a:r>
                      <a:r>
                        <a:rPr lang="cs-CZ" sz="1800" dirty="0"/>
                        <a:t>S + 0,15-0,25 g.kg</a:t>
                      </a:r>
                      <a:r>
                        <a:rPr lang="cs-CZ" sz="1200" dirty="0"/>
                        <a:t>-1</a:t>
                      </a:r>
                      <a:r>
                        <a:rPr lang="cs-CZ" sz="1800" dirty="0"/>
                        <a:t> B)</a:t>
                      </a:r>
                      <a:endParaRPr lang="cs-CZ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30-90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~1 g.kg</a:t>
                      </a:r>
                      <a:r>
                        <a:rPr lang="cs-CZ" sz="1200" dirty="0"/>
                        <a:t>-1</a:t>
                      </a:r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/>
                        <a:t>Individuální</a:t>
                      </a:r>
                      <a:r>
                        <a:rPr lang="cs-CZ" baseline="0" dirty="0"/>
                        <a:t> reakce GIT.</a:t>
                      </a:r>
                    </a:p>
                    <a:p>
                      <a:endParaRPr lang="cs-CZ" baseline="0" dirty="0"/>
                    </a:p>
                    <a:p>
                      <a:r>
                        <a:rPr lang="cs-CZ" baseline="0" dirty="0"/>
                        <a:t>Příjem B spíše u disciplín silového charakteru.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Individuální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395536" y="3573016"/>
          <a:ext cx="8568952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Čas před výkonem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Povaha stravy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 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4 g.kg</a:t>
                      </a:r>
                      <a:r>
                        <a:rPr lang="cs-CZ" sz="12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Pevná – pečivo, těstoviny,</a:t>
                      </a:r>
                      <a:r>
                        <a:rPr lang="cs-CZ" baseline="0" dirty="0"/>
                        <a:t> rýže,…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 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3 g.kg</a:t>
                      </a:r>
                      <a:r>
                        <a:rPr lang="cs-CZ" sz="12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 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2 g.kg</a:t>
                      </a:r>
                      <a:r>
                        <a:rPr lang="cs-CZ" sz="12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dirty="0"/>
                        <a:t>1 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 g.kg</a:t>
                      </a:r>
                      <a:r>
                        <a:rPr lang="cs-CZ" sz="12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Tekutá – sportovní nápoj, gel</a:t>
                      </a:r>
                    </a:p>
                    <a:p>
                      <a:r>
                        <a:rPr lang="cs-CZ" dirty="0"/>
                        <a:t>Dužnaté</a:t>
                      </a:r>
                      <a:r>
                        <a:rPr lang="cs-CZ" baseline="0" dirty="0"/>
                        <a:t> ovoce – banán, mango,…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Individuální u každého sportovce – předstartovní stavy.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Není vhodné hladovět – spotřeba zásob glykogenu.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" name="Přímá spojnice se šipkou 3"/>
          <p:cNvCxnSpPr/>
          <p:nvPr/>
        </p:nvCxnSpPr>
        <p:spPr>
          <a:xfrm>
            <a:off x="2411760" y="4005064"/>
            <a:ext cx="0" cy="1656184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192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7f734ff9-3ca4-45e7-a38f-cd9980847e34.mdb"/>
</p:tagLst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618</TotalTime>
  <Words>461</Words>
  <Application>Microsoft Office PowerPoint</Application>
  <PresentationFormat>Předvádění na obrazovce (4:3)</PresentationFormat>
  <Paragraphs>136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Georgia</vt:lpstr>
      <vt:lpstr>Trebuchet MS</vt:lpstr>
      <vt:lpstr>Aerodynamika</vt:lpstr>
      <vt:lpstr>Makronutrienty</vt:lpstr>
      <vt:lpstr>Sacharidy - Cukry</vt:lpstr>
      <vt:lpstr>Glykémie</vt:lpstr>
      <vt:lpstr>Energetická denzita potravin</vt:lpstr>
      <vt:lpstr>Výživa před výkonem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výživy se zaměřením na plavání</dc:title>
  <dc:creator>Tommy</dc:creator>
  <cp:lastModifiedBy>Tomáš Hlinský</cp:lastModifiedBy>
  <cp:revision>125</cp:revision>
  <dcterms:created xsi:type="dcterms:W3CDTF">2016-03-18T18:35:50Z</dcterms:created>
  <dcterms:modified xsi:type="dcterms:W3CDTF">2017-10-02T15:29:05Z</dcterms:modified>
</cp:coreProperties>
</file>