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4" r:id="rId2"/>
    <p:sldId id="273" r:id="rId3"/>
    <p:sldId id="263" r:id="rId4"/>
    <p:sldId id="302" r:id="rId5"/>
    <p:sldId id="303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BF0CB6-5639-42DD-ACF4-E11C819FB15D}" type="datetimeFigureOut">
              <a:rPr lang="cs-CZ" smtClean="0"/>
              <a:t>09.10.2017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35292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Energetická </a:t>
            </a:r>
            <a:r>
              <a:rPr lang="cs-CZ" dirty="0" err="1"/>
              <a:t>denzita</a:t>
            </a:r>
            <a:r>
              <a:rPr lang="cs-CZ" dirty="0"/>
              <a:t>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r>
              <a:rPr lang="cs-CZ" dirty="0"/>
              <a:t>„Hustota E ve 100 g potraviny“</a:t>
            </a:r>
          </a:p>
          <a:p>
            <a:r>
              <a:rPr lang="cs-CZ" dirty="0"/>
              <a:t>Zásadní vliv na množství přijaté potravy a následný energetický příjem.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Nízká </a:t>
            </a:r>
            <a:r>
              <a:rPr lang="cs-CZ" dirty="0" err="1"/>
              <a:t>denzita</a:t>
            </a:r>
            <a:r>
              <a:rPr lang="cs-CZ" dirty="0"/>
              <a:t> – Vysoký objem	Delší trávení a tedy postupné uvolňování glukózy do krve	Stálejší hladina glykémie = Delší </a:t>
            </a:r>
            <a:r>
              <a:rPr lang="cs-CZ"/>
              <a:t>pocit nasycení.</a:t>
            </a:r>
            <a:endParaRPr lang="cs-CZ" dirty="0"/>
          </a:p>
          <a:p>
            <a:r>
              <a:rPr lang="cs-CZ" dirty="0"/>
              <a:t>Vysoká </a:t>
            </a:r>
            <a:r>
              <a:rPr lang="cs-CZ" dirty="0" err="1"/>
              <a:t>denzita</a:t>
            </a:r>
            <a:r>
              <a:rPr lang="cs-CZ" dirty="0"/>
              <a:t> – Nízký objem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02738"/>
              </p:ext>
            </p:extLst>
          </p:nvPr>
        </p:nvGraphicFramePr>
        <p:xfrm>
          <a:off x="323528" y="3068960"/>
          <a:ext cx="849694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Přijatá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Čokoláda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/523</a:t>
                      </a:r>
                      <a:r>
                        <a:rPr lang="cs-CZ" baseline="0" dirty="0"/>
                        <a:t> kcal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Celozrnné pečivo s máslem, šunkou a salátem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/523</a:t>
                      </a:r>
                      <a:r>
                        <a:rPr lang="cs-CZ" baseline="0" dirty="0"/>
                        <a:t> kcal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Šipka doprava 4"/>
          <p:cNvSpPr/>
          <p:nvPr/>
        </p:nvSpPr>
        <p:spPr>
          <a:xfrm>
            <a:off x="4499992" y="472514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436096" y="5085184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076056" y="5445224"/>
            <a:ext cx="2483500" cy="10156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6000" dirty="0" err="1"/>
              <a:t>Timing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432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Lipidy - Tuky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r>
              <a:rPr lang="cs-CZ" dirty="0"/>
              <a:t>Bohatý zdroj E.</a:t>
            </a:r>
          </a:p>
          <a:p>
            <a:r>
              <a:rPr lang="cs-CZ" dirty="0"/>
              <a:t>Stavební složka buněčných membrán.</a:t>
            </a:r>
          </a:p>
          <a:p>
            <a:r>
              <a:rPr lang="cs-CZ" dirty="0"/>
              <a:t>Usnadňují vstřebávání vitaminů rozpustných v tucích.</a:t>
            </a:r>
          </a:p>
          <a:p>
            <a:r>
              <a:rPr lang="cs-CZ" dirty="0"/>
              <a:t>Snižují objem stravy bohaté na E.</a:t>
            </a:r>
          </a:p>
          <a:p>
            <a:r>
              <a:rPr lang="cs-CZ" dirty="0"/>
              <a:t>Zvyšují chutnost potravy.</a:t>
            </a:r>
          </a:p>
          <a:p>
            <a:r>
              <a:rPr lang="cs-CZ" dirty="0"/>
              <a:t>Tvoří ochranný obal orgánů.</a:t>
            </a:r>
          </a:p>
          <a:p>
            <a:r>
              <a:rPr lang="cs-CZ" b="1" dirty="0"/>
              <a:t>Dělení lipidů: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Živočišného původu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b="1" dirty="0"/>
              <a:t>Rostlinného původu</a:t>
            </a:r>
            <a:endParaRPr lang="cs-CZ" dirty="0"/>
          </a:p>
        </p:txBody>
      </p:sp>
      <p:pic>
        <p:nvPicPr>
          <p:cNvPr id="11266" name="Picture 2" descr="http://web2.mendelu.cz/af_291_projekty2/vseo/files/58/51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102109"/>
            <a:ext cx="5064671" cy="272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fresh.iprima.cz/sites/default/files/image_crops/image_620x349/e/462455_jezte-orechy-1_image_620x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1" y="4198307"/>
            <a:ext cx="4389834" cy="24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receptyonline.cz/data/pics/encyklopedie-ovoce-exoticke/avok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98308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Mastné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cs-CZ" dirty="0"/>
              <a:t>Nasycené mastné kyseliny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err="1"/>
              <a:t>Mononenasycené</a:t>
            </a:r>
            <a:r>
              <a:rPr lang="cs-CZ" dirty="0"/>
              <a:t> mastné kyseliny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Polynenasycené mastné kyseliny</a:t>
            </a:r>
          </a:p>
        </p:txBody>
      </p:sp>
      <p:pic>
        <p:nvPicPr>
          <p:cNvPr id="12290" name="Picture 2" descr="http://www.eufic.org/upl/1/cs/img/fatty_acids_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30956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eufic.org/upl/1/default/img/Omega%20fatty%20acids%20SK%281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44925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83568" y="4005064"/>
            <a:ext cx="26642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83568" y="6165304"/>
            <a:ext cx="26642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534140"/>
              </p:ext>
            </p:extLst>
          </p:nvPr>
        </p:nvGraphicFramePr>
        <p:xfrm>
          <a:off x="277269" y="4005064"/>
          <a:ext cx="864024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Zdroje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Nasycené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Máslo, sádlo,</a:t>
                      </a:r>
                      <a:r>
                        <a:rPr lang="cs-CZ" baseline="0" dirty="0"/>
                        <a:t> lůj, kokosový a palmový olej.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Mononenasycené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Řepkový a olivový olej, ořechy a avokádo.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Polynenasycené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Rybí tuk, ořechy, semena,</a:t>
                      </a:r>
                      <a:r>
                        <a:rPr lang="cs-CZ" baseline="0" dirty="0"/>
                        <a:t> slunečnicový a sójový olej.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5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EEAAD95E-00F9-4043-9AF4-ABB24A48D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3933056"/>
            <a:ext cx="4450673" cy="29685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Mastné kyseliny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cs-CZ" dirty="0"/>
              <a:t>MK s krátkým řetězcem (SCT)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MK se středně dlouhým řetězcem (MCT)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MK s dlouhým řetězcem (LCT)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D61161-8352-4BAC-A89B-CE68635D27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7373" r="8295" b="5985"/>
          <a:stretch/>
        </p:blipFill>
        <p:spPr>
          <a:xfrm>
            <a:off x="4252974" y="3754536"/>
            <a:ext cx="4063441" cy="31308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E4F159-F68E-4C8D-97F6-C62FA95857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r="30834" b="7409"/>
          <a:stretch/>
        </p:blipFill>
        <p:spPr>
          <a:xfrm>
            <a:off x="7920372" y="3754536"/>
            <a:ext cx="1224136" cy="313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2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Nutriční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carb</a:t>
            </a:r>
            <a:r>
              <a:rPr lang="cs-CZ" dirty="0"/>
              <a:t> – </a:t>
            </a:r>
            <a:r>
              <a:rPr lang="cs-CZ" dirty="0" err="1"/>
              <a:t>High</a:t>
            </a:r>
            <a:r>
              <a:rPr lang="cs-CZ" dirty="0"/>
              <a:t> fat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err="1"/>
              <a:t>Train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 – </a:t>
            </a:r>
            <a:r>
              <a:rPr lang="cs-CZ" dirty="0" err="1"/>
              <a:t>Compete</a:t>
            </a:r>
            <a:r>
              <a:rPr lang="cs-CZ" dirty="0"/>
              <a:t> </a:t>
            </a:r>
            <a:r>
              <a:rPr lang="cs-CZ"/>
              <a:t>high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875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725</TotalTime>
  <Words>181</Words>
  <Application>Microsoft Office PowerPoint</Application>
  <PresentationFormat>Předvádění na obrazovce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Georgia</vt:lpstr>
      <vt:lpstr>Trebuchet MS</vt:lpstr>
      <vt:lpstr>Aerodynamika</vt:lpstr>
      <vt:lpstr>Energetická denzita potravin</vt:lpstr>
      <vt:lpstr>Lipidy - Tuky</vt:lpstr>
      <vt:lpstr>Mastné kyseliny</vt:lpstr>
      <vt:lpstr>Mastné kyseliny</vt:lpstr>
      <vt:lpstr>Nutriční strategie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se zaměřením na plavání</dc:title>
  <dc:creator>Tommy</dc:creator>
  <cp:lastModifiedBy>Tomáš Hlinský</cp:lastModifiedBy>
  <cp:revision>126</cp:revision>
  <dcterms:created xsi:type="dcterms:W3CDTF">2016-03-18T18:35:50Z</dcterms:created>
  <dcterms:modified xsi:type="dcterms:W3CDTF">2017-10-09T15:36:24Z</dcterms:modified>
</cp:coreProperties>
</file>