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77" r:id="rId6"/>
    <p:sldId id="271" r:id="rId7"/>
    <p:sldId id="261" r:id="rId8"/>
    <p:sldId id="272" r:id="rId9"/>
    <p:sldId id="278" r:id="rId10"/>
    <p:sldId id="279" r:id="rId11"/>
    <p:sldId id="266" r:id="rId12"/>
    <p:sldId id="262" r:id="rId13"/>
    <p:sldId id="263" r:id="rId14"/>
    <p:sldId id="284" r:id="rId15"/>
    <p:sldId id="283" r:id="rId16"/>
    <p:sldId id="264" r:id="rId17"/>
    <p:sldId id="265" r:id="rId18"/>
    <p:sldId id="281" r:id="rId19"/>
    <p:sldId id="269" r:id="rId20"/>
    <p:sldId id="270" r:id="rId21"/>
    <p:sldId id="268" r:id="rId22"/>
    <p:sldId id="273" r:id="rId23"/>
    <p:sldId id="274" r:id="rId24"/>
    <p:sldId id="275" r:id="rId25"/>
    <p:sldId id="276" r:id="rId26"/>
    <p:sldId id="280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82103" autoAdjust="0"/>
  </p:normalViewPr>
  <p:slideViewPr>
    <p:cSldViewPr snapToGrid="0">
      <p:cViewPr varScale="1">
        <p:scale>
          <a:sx n="95" d="100"/>
          <a:sy n="95" d="100"/>
        </p:scale>
        <p:origin x="11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2" d="100"/>
          <a:sy n="42" d="100"/>
        </p:scale>
        <p:origin x="-262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41C4D-0BC3-4F51-ABC3-8B5D9F901725}" type="datetimeFigureOut">
              <a:rPr lang="cs-CZ" smtClean="0"/>
              <a:pPr/>
              <a:t>27.2.2018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9398F-9BE3-47C3-8287-87D5AC006B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223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9398F-9BE3-47C3-8287-87D5AC006B8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76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9398F-9BE3-47C3-8287-87D5AC006B88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789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9398F-9BE3-47C3-8287-87D5AC006B88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573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9398F-9BE3-47C3-8287-87D5AC006B88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6520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9398F-9BE3-47C3-8287-87D5AC006B88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08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9398F-9BE3-47C3-8287-87D5AC006B88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177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9398F-9BE3-47C3-8287-87D5AC006B88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409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9398F-9BE3-47C3-8287-87D5AC006B88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240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9398F-9BE3-47C3-8287-87D5AC006B88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2435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9398F-9BE3-47C3-8287-87D5AC006B88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3073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9398F-9BE3-47C3-8287-87D5AC006B88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7274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9398F-9BE3-47C3-8287-87D5AC006B88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030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9398F-9BE3-47C3-8287-87D5AC006B88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9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705F-02E2-4A92-A8C4-DB62A14CCAC1}" type="datetimeFigureOut">
              <a:rPr lang="cs-CZ" smtClean="0"/>
              <a:pPr/>
              <a:t>27.2.2018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ECE5-D990-4A2A-B7D2-0149A68E36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749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705F-02E2-4A92-A8C4-DB62A14CCAC1}" type="datetimeFigureOut">
              <a:rPr lang="cs-CZ" smtClean="0"/>
              <a:pPr/>
              <a:t>27.2.2018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ECE5-D990-4A2A-B7D2-0149A68E36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20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705F-02E2-4A92-A8C4-DB62A14CCAC1}" type="datetimeFigureOut">
              <a:rPr lang="cs-CZ" smtClean="0"/>
              <a:pPr/>
              <a:t>27.2.2018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ECE5-D990-4A2A-B7D2-0149A68E36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988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705F-02E2-4A92-A8C4-DB62A14CCAC1}" type="datetimeFigureOut">
              <a:rPr lang="cs-CZ" smtClean="0"/>
              <a:pPr/>
              <a:t>27.2.2018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ECE5-D990-4A2A-B7D2-0149A68E36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92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705F-02E2-4A92-A8C4-DB62A14CCAC1}" type="datetimeFigureOut">
              <a:rPr lang="cs-CZ" smtClean="0"/>
              <a:pPr/>
              <a:t>27.2.2018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ECE5-D990-4A2A-B7D2-0149A68E36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91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705F-02E2-4A92-A8C4-DB62A14CCAC1}" type="datetimeFigureOut">
              <a:rPr lang="cs-CZ" smtClean="0"/>
              <a:pPr/>
              <a:t>27.2.2018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ECE5-D990-4A2A-B7D2-0149A68E36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84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705F-02E2-4A92-A8C4-DB62A14CCAC1}" type="datetimeFigureOut">
              <a:rPr lang="cs-CZ" smtClean="0"/>
              <a:pPr/>
              <a:t>27.2.2018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ECE5-D990-4A2A-B7D2-0149A68E36A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25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705F-02E2-4A92-A8C4-DB62A14CCAC1}" type="datetimeFigureOut">
              <a:rPr lang="cs-CZ" smtClean="0"/>
              <a:pPr/>
              <a:t>27.2.2018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ECE5-D990-4A2A-B7D2-0149A68E36A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86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705F-02E2-4A92-A8C4-DB62A14CCAC1}" type="datetimeFigureOut">
              <a:rPr lang="cs-CZ" smtClean="0"/>
              <a:pPr/>
              <a:t>27.2.2018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ECE5-D990-4A2A-B7D2-0149A68E36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27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705F-02E2-4A92-A8C4-DB62A14CCAC1}" type="datetimeFigureOut">
              <a:rPr lang="cs-CZ" smtClean="0"/>
              <a:pPr/>
              <a:t>27.2.2018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ECE5-D990-4A2A-B7D2-0149A68E36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632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705F-02E2-4A92-A8C4-DB62A14CCAC1}" type="datetimeFigureOut">
              <a:rPr lang="cs-CZ" smtClean="0"/>
              <a:pPr/>
              <a:t>27.2.2018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ECE5-D990-4A2A-B7D2-0149A68E36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53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350705F-02E2-4A92-A8C4-DB62A14CCAC1}" type="datetimeFigureOut">
              <a:rPr lang="cs-CZ" smtClean="0"/>
              <a:pPr/>
              <a:t>27.2.2018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6ECE5-D990-4A2A-B7D2-0149A68E36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36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eart-vintageanatomy-graphicsfairy007r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810" y="326455"/>
            <a:ext cx="5675552" cy="631413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323038" y="987936"/>
            <a:ext cx="5764859" cy="1646302"/>
          </a:xfrm>
        </p:spPr>
        <p:txBody>
          <a:bodyPr/>
          <a:lstStyle/>
          <a:p>
            <a:pPr algn="r"/>
            <a:r>
              <a:rPr lang="cs-CZ" b="1" dirty="0"/>
              <a:t>Anatomie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52492" y="4484921"/>
            <a:ext cx="3044975" cy="1655762"/>
          </a:xfrm>
        </p:spPr>
        <p:txBody>
          <a:bodyPr/>
          <a:lstStyle/>
          <a:p>
            <a:pPr algn="r"/>
            <a:r>
              <a:rPr lang="cs-CZ" dirty="0">
                <a:solidFill>
                  <a:schemeClr val="tx1"/>
                </a:solidFill>
              </a:rPr>
              <a:t>Mgr. Marta </a:t>
            </a:r>
            <a:r>
              <a:rPr lang="cs-CZ" dirty="0" err="1">
                <a:solidFill>
                  <a:schemeClr val="tx1"/>
                </a:solidFill>
              </a:rPr>
              <a:t>Gimunová</a:t>
            </a: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358071@mail.</a:t>
            </a:r>
            <a:r>
              <a:rPr lang="cs-CZ" dirty="0" err="1">
                <a:solidFill>
                  <a:schemeClr val="tx1"/>
                </a:solidFill>
              </a:rPr>
              <a:t>muni.cz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9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5050"/>
                </a:solidFill>
              </a:rPr>
              <a:t>Povrch srdce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5127" y="1338607"/>
            <a:ext cx="10515600" cy="2090393"/>
          </a:xfrm>
        </p:spPr>
        <p:txBody>
          <a:bodyPr>
            <a:normAutofit fontScale="92500" lnSpcReduction="10000"/>
          </a:bodyPr>
          <a:lstStyle/>
          <a:p>
            <a:r>
              <a:rPr lang="cs-CZ" i="1" dirty="0" err="1"/>
              <a:t>Sulcus</a:t>
            </a:r>
            <a:r>
              <a:rPr lang="cs-CZ" i="1" dirty="0"/>
              <a:t> </a:t>
            </a:r>
            <a:r>
              <a:rPr lang="cs-CZ" i="1" dirty="0" err="1"/>
              <a:t>coronarius</a:t>
            </a:r>
            <a:r>
              <a:rPr lang="cs-CZ" i="1" dirty="0"/>
              <a:t>: </a:t>
            </a:r>
            <a:r>
              <a:rPr lang="cs-CZ" i="1" dirty="0" smtClean="0"/>
              <a:t>věnčitá </a:t>
            </a:r>
            <a:r>
              <a:rPr lang="cs-CZ" i="1" dirty="0"/>
              <a:t>brázda, </a:t>
            </a:r>
            <a:r>
              <a:rPr lang="cs-CZ" dirty="0"/>
              <a:t>věnčité tepny</a:t>
            </a:r>
            <a:r>
              <a:rPr lang="cs-CZ" i="1" dirty="0"/>
              <a:t> (</a:t>
            </a:r>
            <a:r>
              <a:rPr lang="cs-CZ" i="1" dirty="0" err="1"/>
              <a:t>arteriae</a:t>
            </a:r>
            <a:r>
              <a:rPr lang="cs-CZ" i="1" dirty="0"/>
              <a:t> </a:t>
            </a:r>
            <a:r>
              <a:rPr lang="cs-CZ" i="1" dirty="0" err="1"/>
              <a:t>coronariae</a:t>
            </a:r>
            <a:r>
              <a:rPr lang="cs-CZ" i="1" dirty="0"/>
              <a:t> </a:t>
            </a:r>
            <a:r>
              <a:rPr lang="cs-CZ" i="1" dirty="0" err="1"/>
              <a:t>cordis</a:t>
            </a:r>
            <a:r>
              <a:rPr lang="cs-CZ" i="1" dirty="0"/>
              <a:t>) </a:t>
            </a:r>
            <a:r>
              <a:rPr lang="cs-CZ" dirty="0"/>
              <a:t>a žíly </a:t>
            </a:r>
            <a:r>
              <a:rPr lang="cs-CZ" i="1" dirty="0"/>
              <a:t>(</a:t>
            </a:r>
            <a:r>
              <a:rPr lang="cs-CZ" i="1" dirty="0" err="1"/>
              <a:t>venae</a:t>
            </a:r>
            <a:r>
              <a:rPr lang="cs-CZ" i="1" dirty="0"/>
              <a:t> </a:t>
            </a:r>
            <a:r>
              <a:rPr lang="cs-CZ" i="1" dirty="0" err="1"/>
              <a:t>cordis</a:t>
            </a:r>
            <a:r>
              <a:rPr lang="cs-CZ" i="1" dirty="0"/>
              <a:t>), </a:t>
            </a:r>
            <a:r>
              <a:rPr lang="cs-CZ" dirty="0"/>
              <a:t>nervová pleteň </a:t>
            </a:r>
            <a:r>
              <a:rPr lang="cs-CZ" i="1" dirty="0"/>
              <a:t>(plexus </a:t>
            </a:r>
            <a:r>
              <a:rPr lang="cs-CZ" i="1" dirty="0" err="1"/>
              <a:t>coronarius</a:t>
            </a:r>
            <a:r>
              <a:rPr lang="cs-CZ" i="1" dirty="0"/>
              <a:t>)</a:t>
            </a:r>
          </a:p>
          <a:p>
            <a:r>
              <a:rPr lang="cs-CZ" i="1" dirty="0" err="1"/>
              <a:t>Sulcus</a:t>
            </a:r>
            <a:r>
              <a:rPr lang="cs-CZ" i="1" dirty="0"/>
              <a:t> </a:t>
            </a:r>
            <a:r>
              <a:rPr lang="cs-CZ" i="1" dirty="0" err="1"/>
              <a:t>interventricularis</a:t>
            </a:r>
            <a:r>
              <a:rPr lang="cs-CZ" i="1" dirty="0"/>
              <a:t> </a:t>
            </a:r>
            <a:r>
              <a:rPr lang="cs-CZ" i="1" dirty="0" err="1"/>
              <a:t>anterior</a:t>
            </a:r>
            <a:r>
              <a:rPr lang="cs-CZ" i="1" dirty="0"/>
              <a:t>, </a:t>
            </a:r>
            <a:r>
              <a:rPr lang="cs-CZ" i="1" dirty="0" err="1"/>
              <a:t>posterior</a:t>
            </a:r>
            <a:r>
              <a:rPr lang="cs-CZ" i="1" dirty="0"/>
              <a:t>, </a:t>
            </a:r>
            <a:r>
              <a:rPr lang="cs-CZ" i="1" dirty="0" err="1"/>
              <a:t>incisura</a:t>
            </a:r>
            <a:r>
              <a:rPr lang="cs-CZ" i="1" dirty="0"/>
              <a:t> </a:t>
            </a:r>
            <a:r>
              <a:rPr lang="cs-CZ" i="1" dirty="0" err="1"/>
              <a:t>apicis</a:t>
            </a:r>
            <a:r>
              <a:rPr lang="cs-CZ" i="1" dirty="0"/>
              <a:t> </a:t>
            </a:r>
            <a:r>
              <a:rPr lang="cs-CZ" i="1" dirty="0" err="1"/>
              <a:t>cordis</a:t>
            </a:r>
            <a:r>
              <a:rPr lang="cs-CZ" dirty="0"/>
              <a:t>: mezikomorová brázda přední, zadní, rýha na hrotu srdce</a:t>
            </a:r>
          </a:p>
          <a:p>
            <a:r>
              <a:rPr lang="cs-CZ" dirty="0" err="1"/>
              <a:t>Auricula</a:t>
            </a:r>
            <a:r>
              <a:rPr lang="cs-CZ" dirty="0"/>
              <a:t> </a:t>
            </a:r>
            <a:r>
              <a:rPr lang="cs-CZ" dirty="0" err="1"/>
              <a:t>dextra</a:t>
            </a:r>
            <a:r>
              <a:rPr lang="cs-CZ" dirty="0"/>
              <a:t> et </a:t>
            </a:r>
            <a:r>
              <a:rPr lang="cs-CZ" dirty="0" err="1"/>
              <a:t>sinistra</a:t>
            </a:r>
            <a:r>
              <a:rPr lang="cs-CZ" dirty="0"/>
              <a:t>: pravé a levé ouško (součást předsíní)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/>
          <a:srcRect l="21226" t="29480" r="54047" b="13607"/>
          <a:stretch/>
        </p:blipFill>
        <p:spPr>
          <a:xfrm>
            <a:off x="831273" y="3274081"/>
            <a:ext cx="2672557" cy="346015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 cstate="print"/>
          <a:srcRect l="21158" t="29826" r="54037" b="13378"/>
          <a:stretch/>
        </p:blipFill>
        <p:spPr>
          <a:xfrm>
            <a:off x="4744306" y="3252390"/>
            <a:ext cx="2703387" cy="348184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 cstate="print"/>
          <a:srcRect l="21862" t="29711" r="54826" b="13608"/>
          <a:stretch/>
        </p:blipFill>
        <p:spPr>
          <a:xfrm>
            <a:off x="8396320" y="3207990"/>
            <a:ext cx="2566431" cy="35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4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5050"/>
                </a:solidFill>
              </a:rPr>
              <a:t>Oddíly srdeční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5128" y="1828800"/>
            <a:ext cx="4194958" cy="4351337"/>
          </a:xfrm>
        </p:spPr>
        <p:txBody>
          <a:bodyPr/>
          <a:lstStyle/>
          <a:p>
            <a:r>
              <a:rPr lang="cs-CZ" i="1" dirty="0"/>
              <a:t>Atrium </a:t>
            </a:r>
            <a:r>
              <a:rPr lang="cs-CZ" i="1" dirty="0" err="1"/>
              <a:t>dextrum</a:t>
            </a:r>
            <a:r>
              <a:rPr lang="cs-CZ" i="1" dirty="0"/>
              <a:t> et </a:t>
            </a:r>
            <a:r>
              <a:rPr lang="cs-CZ" i="1" dirty="0" err="1"/>
              <a:t>sinistrum</a:t>
            </a:r>
            <a:r>
              <a:rPr lang="cs-CZ" i="1" dirty="0"/>
              <a:t> </a:t>
            </a:r>
            <a:r>
              <a:rPr lang="cs-CZ" dirty="0"/>
              <a:t>(předsíně): </a:t>
            </a:r>
            <a:r>
              <a:rPr lang="cs-CZ" i="1" dirty="0"/>
              <a:t>septum </a:t>
            </a:r>
            <a:r>
              <a:rPr lang="cs-CZ" i="1" dirty="0" err="1"/>
              <a:t>interatriale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dirty="0" err="1"/>
              <a:t>mezipředsíňová</a:t>
            </a:r>
            <a:r>
              <a:rPr lang="cs-CZ" dirty="0"/>
              <a:t> přepážka)</a:t>
            </a:r>
          </a:p>
          <a:p>
            <a:r>
              <a:rPr lang="cs-CZ" i="1" dirty="0"/>
              <a:t>Ventriculus </a:t>
            </a:r>
            <a:r>
              <a:rPr lang="cs-CZ" i="1" dirty="0" err="1"/>
              <a:t>dexter</a:t>
            </a:r>
            <a:r>
              <a:rPr lang="cs-CZ" i="1" dirty="0"/>
              <a:t> et </a:t>
            </a:r>
            <a:r>
              <a:rPr lang="cs-CZ" i="1" dirty="0" err="1"/>
              <a:t>sinister</a:t>
            </a:r>
            <a:r>
              <a:rPr lang="cs-CZ" i="1" dirty="0"/>
              <a:t> </a:t>
            </a:r>
            <a:r>
              <a:rPr lang="cs-CZ" dirty="0"/>
              <a:t>(komory): </a:t>
            </a:r>
            <a:r>
              <a:rPr lang="cs-CZ" i="1" dirty="0"/>
              <a:t>septum </a:t>
            </a:r>
            <a:r>
              <a:rPr lang="cs-CZ" i="1" dirty="0" err="1"/>
              <a:t>interventriculare</a:t>
            </a:r>
            <a:r>
              <a:rPr lang="cs-CZ" i="1" dirty="0"/>
              <a:t> </a:t>
            </a:r>
            <a:r>
              <a:rPr lang="cs-CZ" dirty="0"/>
              <a:t>(mezikomorová přepážka)</a:t>
            </a:r>
            <a:endParaRPr lang="cs-CZ" i="1" dirty="0"/>
          </a:p>
        </p:txBody>
      </p:sp>
      <p:pic>
        <p:nvPicPr>
          <p:cNvPr id="6" name="Obrázek 5" descr="srdce na 2 pulky_imag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3546" y="1643743"/>
            <a:ext cx="6363001" cy="3995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973183"/>
          </a:xfrm>
        </p:spPr>
        <p:txBody>
          <a:bodyPr/>
          <a:lstStyle/>
          <a:p>
            <a:r>
              <a:rPr lang="cs-CZ" i="1" dirty="0">
                <a:solidFill>
                  <a:srgbClr val="FF5050"/>
                </a:solidFill>
              </a:rPr>
              <a:t>Atrium </a:t>
            </a:r>
            <a:r>
              <a:rPr lang="cs-CZ" i="1" dirty="0" err="1">
                <a:solidFill>
                  <a:srgbClr val="FF5050"/>
                </a:solidFill>
              </a:rPr>
              <a:t>dextrum</a:t>
            </a:r>
            <a:endParaRPr lang="cs-CZ" dirty="0">
              <a:solidFill>
                <a:srgbClr val="FF5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5126" y="1469571"/>
            <a:ext cx="6352844" cy="4996543"/>
          </a:xfrm>
        </p:spPr>
        <p:txBody>
          <a:bodyPr>
            <a:normAutofit fontScale="85000" lnSpcReduction="20000"/>
          </a:bodyPr>
          <a:lstStyle/>
          <a:p>
            <a:r>
              <a:rPr lang="cs-CZ" i="1" dirty="0"/>
              <a:t>Septum </a:t>
            </a:r>
            <a:r>
              <a:rPr lang="cs-CZ" i="1" dirty="0" err="1"/>
              <a:t>interatriale</a:t>
            </a:r>
            <a:r>
              <a:rPr lang="cs-CZ" i="1" dirty="0"/>
              <a:t> (</a:t>
            </a:r>
            <a:r>
              <a:rPr lang="cs-CZ" i="1" dirty="0" err="1"/>
              <a:t>fossa</a:t>
            </a:r>
            <a:r>
              <a:rPr lang="cs-CZ" i="1" dirty="0"/>
              <a:t> </a:t>
            </a:r>
            <a:r>
              <a:rPr lang="cs-CZ" i="1" dirty="0" err="1"/>
              <a:t>ovalis</a:t>
            </a:r>
            <a:r>
              <a:rPr lang="cs-CZ" i="1" dirty="0"/>
              <a:t> – </a:t>
            </a:r>
            <a:r>
              <a:rPr lang="cs-CZ" i="1" dirty="0" err="1"/>
              <a:t>foramen</a:t>
            </a:r>
            <a:r>
              <a:rPr lang="cs-CZ" i="1" dirty="0"/>
              <a:t> </a:t>
            </a:r>
            <a:r>
              <a:rPr lang="cs-CZ" i="1" dirty="0" err="1"/>
              <a:t>ovale</a:t>
            </a:r>
            <a:r>
              <a:rPr lang="cs-CZ" i="1" dirty="0"/>
              <a:t> </a:t>
            </a:r>
            <a:r>
              <a:rPr lang="cs-CZ" dirty="0"/>
              <a:t>fetálního krevního oběhu</a:t>
            </a:r>
            <a:r>
              <a:rPr lang="cs-CZ" i="1" dirty="0"/>
              <a:t>)</a:t>
            </a:r>
            <a:endParaRPr lang="cs-CZ" dirty="0"/>
          </a:p>
          <a:p>
            <a:r>
              <a:rPr lang="cs-CZ" dirty="0"/>
              <a:t>Facies </a:t>
            </a:r>
            <a:r>
              <a:rPr lang="cs-CZ" dirty="0" err="1"/>
              <a:t>anterior</a:t>
            </a:r>
            <a:r>
              <a:rPr lang="cs-CZ" dirty="0"/>
              <a:t>: 2 slepá ouška </a:t>
            </a:r>
            <a:r>
              <a:rPr lang="cs-CZ" i="1" dirty="0" err="1"/>
              <a:t>auricula</a:t>
            </a:r>
            <a:r>
              <a:rPr lang="cs-CZ" i="1" dirty="0"/>
              <a:t> </a:t>
            </a:r>
            <a:r>
              <a:rPr lang="cs-CZ" i="1" dirty="0" err="1"/>
              <a:t>dextra</a:t>
            </a:r>
            <a:r>
              <a:rPr lang="cs-CZ" i="1" dirty="0"/>
              <a:t> et </a:t>
            </a:r>
            <a:r>
              <a:rPr lang="cs-CZ" i="1" dirty="0" err="1"/>
              <a:t>sinistra</a:t>
            </a:r>
            <a:endParaRPr lang="cs-CZ" i="1" dirty="0"/>
          </a:p>
          <a:p>
            <a:endParaRPr lang="cs-CZ" i="1" dirty="0"/>
          </a:p>
          <a:p>
            <a:r>
              <a:rPr lang="cs-CZ" b="1" dirty="0"/>
              <a:t>Pravá předsíň</a:t>
            </a:r>
            <a:r>
              <a:rPr lang="cs-CZ" dirty="0"/>
              <a:t>:</a:t>
            </a:r>
            <a:r>
              <a:rPr lang="cs-CZ" i="1" dirty="0"/>
              <a:t> </a:t>
            </a:r>
            <a:r>
              <a:rPr lang="cs-CZ" i="1" dirty="0" err="1"/>
              <a:t>vena</a:t>
            </a:r>
            <a:r>
              <a:rPr lang="cs-CZ" i="1" dirty="0"/>
              <a:t> </a:t>
            </a:r>
            <a:r>
              <a:rPr lang="cs-CZ" i="1" dirty="0" err="1"/>
              <a:t>cava</a:t>
            </a:r>
            <a:r>
              <a:rPr lang="cs-CZ" i="1" dirty="0"/>
              <a:t> superior, </a:t>
            </a:r>
            <a:r>
              <a:rPr lang="cs-CZ" i="1" dirty="0" err="1"/>
              <a:t>inferior</a:t>
            </a:r>
            <a:r>
              <a:rPr lang="cs-CZ" i="1" dirty="0"/>
              <a:t> (dolní a horní dutá žíla) </a:t>
            </a:r>
            <a:r>
              <a:rPr lang="cs-CZ" dirty="0"/>
              <a:t>a</a:t>
            </a:r>
            <a:r>
              <a:rPr lang="cs-CZ" i="1" dirty="0"/>
              <a:t> sinus </a:t>
            </a:r>
            <a:r>
              <a:rPr lang="cs-CZ" i="1" dirty="0" err="1"/>
              <a:t>coronarius</a:t>
            </a:r>
            <a:r>
              <a:rPr lang="cs-CZ" i="1" dirty="0"/>
              <a:t> </a:t>
            </a:r>
            <a:r>
              <a:rPr lang="cs-CZ" dirty="0"/>
              <a:t>(srdeční žilní splav) opatřeny chlopněmi</a:t>
            </a:r>
          </a:p>
          <a:p>
            <a:pPr lvl="1"/>
            <a:r>
              <a:rPr lang="cs-CZ" dirty="0"/>
              <a:t>Zadní oddíl: hladká stěna, přední zvrásněná svalovými hranami (</a:t>
            </a:r>
            <a:r>
              <a:rPr lang="cs-CZ" i="1" dirty="0"/>
              <a:t>mm. </a:t>
            </a:r>
            <a:r>
              <a:rPr lang="cs-CZ" i="1" dirty="0" err="1"/>
              <a:t>pectinati</a:t>
            </a:r>
            <a:r>
              <a:rPr lang="cs-CZ" dirty="0"/>
              <a:t>)</a:t>
            </a:r>
          </a:p>
          <a:p>
            <a:pPr lvl="1"/>
            <a:r>
              <a:rPr lang="cs-CZ" i="1" dirty="0"/>
              <a:t>Ostium </a:t>
            </a:r>
            <a:r>
              <a:rPr lang="cs-CZ" i="1" dirty="0" err="1"/>
              <a:t>atrioventriculare</a:t>
            </a:r>
            <a:r>
              <a:rPr lang="cs-CZ" i="1" dirty="0"/>
              <a:t> </a:t>
            </a:r>
            <a:r>
              <a:rPr lang="cs-CZ" i="1" dirty="0" err="1"/>
              <a:t>dextrum</a:t>
            </a:r>
            <a:r>
              <a:rPr lang="cs-CZ" i="1" dirty="0"/>
              <a:t> </a:t>
            </a:r>
            <a:r>
              <a:rPr lang="cs-CZ" dirty="0"/>
              <a:t>– trojcípá chlopeň (</a:t>
            </a:r>
            <a:r>
              <a:rPr lang="cs-CZ" i="1" dirty="0" err="1"/>
              <a:t>valva</a:t>
            </a:r>
            <a:r>
              <a:rPr lang="cs-CZ" i="1" dirty="0"/>
              <a:t> </a:t>
            </a:r>
            <a:r>
              <a:rPr lang="cs-CZ" i="1" dirty="0" err="1"/>
              <a:t>tricuspidalis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Tuberculum</a:t>
            </a:r>
            <a:r>
              <a:rPr lang="cs-CZ" dirty="0"/>
              <a:t> </a:t>
            </a:r>
            <a:r>
              <a:rPr lang="cs-CZ" dirty="0" err="1"/>
              <a:t>seu</a:t>
            </a:r>
            <a:r>
              <a:rPr lang="cs-CZ" dirty="0"/>
              <a:t> torus </a:t>
            </a:r>
            <a:r>
              <a:rPr lang="cs-CZ" dirty="0" err="1"/>
              <a:t>intervenosus</a:t>
            </a:r>
            <a:r>
              <a:rPr lang="cs-CZ" dirty="0"/>
              <a:t>: Příčný sval mezi ústí žil, usměrňuje tok krve – zabraňuje turbulentnímu víření, které by poškodilo endokard. </a:t>
            </a:r>
          </a:p>
          <a:p>
            <a:pPr lvl="1"/>
            <a:r>
              <a:rPr lang="cs-CZ" dirty="0" err="1"/>
              <a:t>Foramina</a:t>
            </a:r>
            <a:r>
              <a:rPr lang="cs-CZ" dirty="0"/>
              <a:t> </a:t>
            </a:r>
            <a:r>
              <a:rPr lang="cs-CZ" dirty="0" err="1"/>
              <a:t>venorum</a:t>
            </a:r>
            <a:r>
              <a:rPr lang="cs-CZ" dirty="0"/>
              <a:t> </a:t>
            </a:r>
            <a:r>
              <a:rPr lang="cs-CZ" dirty="0" err="1"/>
              <a:t>minimarum</a:t>
            </a:r>
            <a:endParaRPr lang="cs-CZ" dirty="0"/>
          </a:p>
          <a:p>
            <a:pPr lvl="1"/>
            <a:endParaRPr lang="cs-CZ" dirty="0"/>
          </a:p>
        </p:txBody>
      </p:sp>
      <p:pic>
        <p:nvPicPr>
          <p:cNvPr id="4" name="Obrázek 3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4908" y="1298472"/>
            <a:ext cx="4812337" cy="4867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>
                <a:solidFill>
                  <a:srgbClr val="FF5050"/>
                </a:solidFill>
              </a:rPr>
              <a:t>ventriculus</a:t>
            </a:r>
            <a:r>
              <a:rPr lang="cs-CZ" i="1" dirty="0" smtClean="0">
                <a:solidFill>
                  <a:srgbClr val="FF5050"/>
                </a:solidFill>
              </a:rPr>
              <a:t> </a:t>
            </a:r>
            <a:r>
              <a:rPr lang="cs-CZ" i="1" dirty="0" err="1" smtClean="0">
                <a:solidFill>
                  <a:srgbClr val="FF5050"/>
                </a:solidFill>
              </a:rPr>
              <a:t>dexter</a:t>
            </a:r>
            <a:endParaRPr lang="cs-CZ" i="1" dirty="0">
              <a:solidFill>
                <a:srgbClr val="FF5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5128" y="1828800"/>
            <a:ext cx="6382986" cy="4351337"/>
          </a:xfrm>
        </p:spPr>
        <p:txBody>
          <a:bodyPr>
            <a:normAutofit/>
          </a:bodyPr>
          <a:lstStyle/>
          <a:p>
            <a:r>
              <a:rPr lang="cs-CZ" sz="2000" dirty="0"/>
              <a:t>Povrchová hranice: </a:t>
            </a:r>
            <a:r>
              <a:rPr lang="cs-CZ" sz="2000" i="1" dirty="0" err="1"/>
              <a:t>sulcus</a:t>
            </a:r>
            <a:r>
              <a:rPr lang="cs-CZ" sz="2000" i="1" dirty="0"/>
              <a:t> </a:t>
            </a:r>
            <a:r>
              <a:rPr lang="cs-CZ" sz="2000" i="1" dirty="0" err="1"/>
              <a:t>interventricularis</a:t>
            </a:r>
            <a:r>
              <a:rPr lang="cs-CZ" sz="2000" i="1" dirty="0"/>
              <a:t> anterior</a:t>
            </a:r>
            <a:r>
              <a:rPr lang="cs-CZ" sz="2000" dirty="0"/>
              <a:t> a </a:t>
            </a:r>
            <a:r>
              <a:rPr lang="cs-CZ" sz="2000" i="1" dirty="0" err="1"/>
              <a:t>posterior</a:t>
            </a:r>
            <a:r>
              <a:rPr lang="cs-CZ" sz="2000" dirty="0"/>
              <a:t>, </a:t>
            </a:r>
            <a:r>
              <a:rPr lang="cs-CZ" sz="2000" i="1" dirty="0" err="1"/>
              <a:t>incisura</a:t>
            </a:r>
            <a:r>
              <a:rPr lang="cs-CZ" sz="2000" i="1" dirty="0"/>
              <a:t> </a:t>
            </a:r>
            <a:r>
              <a:rPr lang="cs-CZ" sz="2000" i="1" dirty="0" err="1"/>
              <a:t>apicis</a:t>
            </a:r>
            <a:r>
              <a:rPr lang="cs-CZ" sz="2000" i="1" dirty="0"/>
              <a:t> </a:t>
            </a:r>
            <a:r>
              <a:rPr lang="cs-CZ" sz="2000" i="1" dirty="0" err="1"/>
              <a:t>cordis</a:t>
            </a:r>
            <a:r>
              <a:rPr lang="cs-CZ" sz="2000" i="1" dirty="0"/>
              <a:t>, </a:t>
            </a:r>
            <a:r>
              <a:rPr lang="cs-CZ" sz="2000" i="1" dirty="0" err="1"/>
              <a:t>sulcus</a:t>
            </a:r>
            <a:r>
              <a:rPr lang="cs-CZ" sz="2000" i="1" dirty="0"/>
              <a:t> </a:t>
            </a:r>
            <a:r>
              <a:rPr lang="cs-CZ" sz="2000" i="1" dirty="0" err="1"/>
              <a:t>coronarius</a:t>
            </a:r>
            <a:endParaRPr lang="cs-CZ" sz="2000" i="1" dirty="0"/>
          </a:p>
          <a:p>
            <a:r>
              <a:rPr lang="cs-CZ" sz="2000" i="1" dirty="0"/>
              <a:t>Septum </a:t>
            </a:r>
            <a:r>
              <a:rPr lang="cs-CZ" sz="2000" i="1" dirty="0" err="1"/>
              <a:t>interventriculare</a:t>
            </a:r>
            <a:endParaRPr lang="cs-CZ" sz="2000" i="1" dirty="0"/>
          </a:p>
          <a:p>
            <a:r>
              <a:rPr lang="cs-CZ" b="1" dirty="0"/>
              <a:t>Pravá komora</a:t>
            </a:r>
            <a:r>
              <a:rPr lang="cs-CZ" dirty="0"/>
              <a:t>: </a:t>
            </a:r>
          </a:p>
          <a:p>
            <a:r>
              <a:rPr lang="cs-CZ" i="1" dirty="0" err="1"/>
              <a:t>Valva</a:t>
            </a:r>
            <a:r>
              <a:rPr lang="cs-CZ" i="1" dirty="0"/>
              <a:t> </a:t>
            </a:r>
            <a:r>
              <a:rPr lang="cs-CZ" i="1" dirty="0" err="1"/>
              <a:t>tricuspidalis</a:t>
            </a:r>
            <a:r>
              <a:rPr lang="cs-CZ" i="1" dirty="0"/>
              <a:t>: </a:t>
            </a:r>
            <a:r>
              <a:rPr lang="cs-CZ" dirty="0"/>
              <a:t>trojcípá</a:t>
            </a:r>
          </a:p>
          <a:p>
            <a:r>
              <a:rPr lang="cs-CZ" i="1" dirty="0"/>
              <a:t>ostium</a:t>
            </a:r>
            <a:r>
              <a:rPr lang="cs-CZ" dirty="0"/>
              <a:t> </a:t>
            </a:r>
            <a:r>
              <a:rPr lang="cs-CZ" i="1" dirty="0" err="1"/>
              <a:t>trunci</a:t>
            </a:r>
            <a:r>
              <a:rPr lang="cs-CZ" i="1" dirty="0"/>
              <a:t> </a:t>
            </a:r>
            <a:r>
              <a:rPr lang="cs-CZ" i="1" dirty="0" err="1"/>
              <a:t>pulmonalis</a:t>
            </a:r>
            <a:r>
              <a:rPr lang="cs-CZ" i="1" dirty="0"/>
              <a:t> </a:t>
            </a:r>
            <a:r>
              <a:rPr lang="cs-CZ" dirty="0"/>
              <a:t>(plicní kmen)</a:t>
            </a:r>
            <a:r>
              <a:rPr lang="cs-CZ" i="1" dirty="0"/>
              <a:t>, valvula </a:t>
            </a:r>
            <a:r>
              <a:rPr lang="cs-CZ" i="1" dirty="0" err="1"/>
              <a:t>trunci</a:t>
            </a:r>
            <a:r>
              <a:rPr lang="cs-CZ" i="1" dirty="0"/>
              <a:t> </a:t>
            </a:r>
            <a:r>
              <a:rPr lang="cs-CZ" i="1" dirty="0" err="1"/>
              <a:t>pulmonalis</a:t>
            </a:r>
            <a:r>
              <a:rPr lang="cs-CZ" i="1" dirty="0"/>
              <a:t> </a:t>
            </a:r>
            <a:r>
              <a:rPr lang="cs-CZ" dirty="0"/>
              <a:t>(poloměsíčitá)</a:t>
            </a:r>
          </a:p>
          <a:p>
            <a:pPr lvl="1"/>
            <a:r>
              <a:rPr lang="cs-CZ" dirty="0"/>
              <a:t>Vtoková </a:t>
            </a:r>
            <a:r>
              <a:rPr lang="cs-CZ" i="1" dirty="0" err="1"/>
              <a:t>pars</a:t>
            </a:r>
            <a:r>
              <a:rPr lang="cs-CZ" i="1" dirty="0"/>
              <a:t> </a:t>
            </a:r>
            <a:r>
              <a:rPr lang="cs-CZ" i="1" dirty="0" err="1"/>
              <a:t>trabecularis</a:t>
            </a:r>
            <a:r>
              <a:rPr lang="cs-CZ" i="1" dirty="0"/>
              <a:t>: </a:t>
            </a:r>
            <a:r>
              <a:rPr lang="cs-CZ" dirty="0"/>
              <a:t>zvrásněná</a:t>
            </a:r>
          </a:p>
          <a:p>
            <a:pPr lvl="1"/>
            <a:r>
              <a:rPr lang="cs-CZ" dirty="0"/>
              <a:t>výtoková </a:t>
            </a:r>
            <a:r>
              <a:rPr lang="cs-CZ" i="1" dirty="0" err="1"/>
              <a:t>pars</a:t>
            </a:r>
            <a:r>
              <a:rPr lang="cs-CZ" i="1" dirty="0"/>
              <a:t> </a:t>
            </a:r>
            <a:r>
              <a:rPr lang="cs-CZ" i="1" dirty="0" err="1"/>
              <a:t>glabra</a:t>
            </a:r>
            <a:r>
              <a:rPr lang="cs-CZ" i="1" dirty="0"/>
              <a:t> </a:t>
            </a:r>
            <a:r>
              <a:rPr lang="cs-CZ" dirty="0"/>
              <a:t>má stěny hladké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" name="Obrázek 3" descr="srdce-rez-zpredu-_imag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5468" y="1839684"/>
            <a:ext cx="3664132" cy="4299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F4976CA-CD80-4533-83B7-08398840D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solidFill>
                  <a:srgbClr val="FF5050"/>
                </a:solidFill>
              </a:rPr>
              <a:t>Atrium </a:t>
            </a:r>
            <a:r>
              <a:rPr lang="cs-CZ" i="1" dirty="0" err="1">
                <a:solidFill>
                  <a:srgbClr val="FF5050"/>
                </a:solidFill>
              </a:rPr>
              <a:t>sinistrum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048C9135-DA31-49F5-B336-E94B42627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1828800"/>
            <a:ext cx="6491844" cy="4351337"/>
          </a:xfrm>
        </p:spPr>
        <p:txBody>
          <a:bodyPr/>
          <a:lstStyle/>
          <a:p>
            <a:r>
              <a:rPr lang="cs-CZ" i="1" dirty="0"/>
              <a:t>Septum </a:t>
            </a:r>
            <a:r>
              <a:rPr lang="cs-CZ" i="1" dirty="0" err="1"/>
              <a:t>interatriale</a:t>
            </a:r>
            <a:r>
              <a:rPr lang="cs-CZ" i="1" dirty="0"/>
              <a:t> (</a:t>
            </a:r>
            <a:r>
              <a:rPr lang="cs-CZ" i="1" dirty="0" err="1"/>
              <a:t>fossa</a:t>
            </a:r>
            <a:r>
              <a:rPr lang="cs-CZ" i="1" dirty="0"/>
              <a:t> </a:t>
            </a:r>
            <a:r>
              <a:rPr lang="cs-CZ" i="1" dirty="0" err="1"/>
              <a:t>ovalis</a:t>
            </a:r>
            <a:r>
              <a:rPr lang="cs-CZ" i="1" dirty="0"/>
              <a:t> – </a:t>
            </a:r>
            <a:r>
              <a:rPr lang="cs-CZ" i="1" dirty="0" err="1"/>
              <a:t>foramen</a:t>
            </a:r>
            <a:r>
              <a:rPr lang="cs-CZ" i="1" dirty="0"/>
              <a:t> </a:t>
            </a:r>
            <a:r>
              <a:rPr lang="cs-CZ" i="1" dirty="0" err="1"/>
              <a:t>ovale</a:t>
            </a:r>
            <a:r>
              <a:rPr lang="cs-CZ" i="1" dirty="0"/>
              <a:t> </a:t>
            </a:r>
            <a:r>
              <a:rPr lang="cs-CZ" dirty="0"/>
              <a:t>fetálního krevního oběhu</a:t>
            </a:r>
            <a:r>
              <a:rPr lang="cs-CZ" i="1" dirty="0"/>
              <a:t>)</a:t>
            </a:r>
            <a:endParaRPr lang="cs-CZ" dirty="0"/>
          </a:p>
          <a:p>
            <a:r>
              <a:rPr lang="cs-CZ" dirty="0"/>
              <a:t>Facies </a:t>
            </a:r>
            <a:r>
              <a:rPr lang="cs-CZ" dirty="0" err="1"/>
              <a:t>anterior</a:t>
            </a:r>
            <a:r>
              <a:rPr lang="cs-CZ" dirty="0"/>
              <a:t>: slepé ouško </a:t>
            </a:r>
            <a:r>
              <a:rPr lang="cs-CZ" i="1" dirty="0" err="1"/>
              <a:t>auriculum</a:t>
            </a:r>
            <a:r>
              <a:rPr lang="cs-CZ" i="1" dirty="0"/>
              <a:t> </a:t>
            </a:r>
            <a:r>
              <a:rPr lang="cs-CZ" i="1" dirty="0" err="1"/>
              <a:t>sinistrum</a:t>
            </a:r>
            <a:endParaRPr lang="cs-CZ" i="1" dirty="0"/>
          </a:p>
          <a:p>
            <a:r>
              <a:rPr lang="cs-CZ" b="1" dirty="0"/>
              <a:t>Levá předsíň</a:t>
            </a:r>
            <a:r>
              <a:rPr lang="cs-CZ" dirty="0"/>
              <a:t>: </a:t>
            </a:r>
            <a:r>
              <a:rPr lang="cs-CZ" i="1" dirty="0" err="1"/>
              <a:t>venae</a:t>
            </a:r>
            <a:r>
              <a:rPr lang="cs-CZ" i="1" dirty="0"/>
              <a:t> </a:t>
            </a:r>
            <a:r>
              <a:rPr lang="cs-CZ" i="1" dirty="0" err="1"/>
              <a:t>pulmonales</a:t>
            </a:r>
            <a:r>
              <a:rPr lang="cs-CZ" i="1" dirty="0"/>
              <a:t> (2 </a:t>
            </a:r>
            <a:r>
              <a:rPr lang="cs-CZ" i="1" dirty="0" err="1"/>
              <a:t>dex</a:t>
            </a:r>
            <a:r>
              <a:rPr lang="cs-CZ" i="1" dirty="0"/>
              <a:t>., 2 sin.) </a:t>
            </a:r>
            <a:r>
              <a:rPr lang="cs-CZ" dirty="0"/>
              <a:t>plicní žíly, bez chlopní</a:t>
            </a:r>
          </a:p>
          <a:p>
            <a:pPr lvl="1"/>
            <a:r>
              <a:rPr lang="cs-CZ" i="1" dirty="0"/>
              <a:t>Ostium </a:t>
            </a:r>
            <a:r>
              <a:rPr lang="cs-CZ" i="1" dirty="0" err="1"/>
              <a:t>atrioventriculare</a:t>
            </a:r>
            <a:r>
              <a:rPr lang="cs-CZ" i="1" dirty="0"/>
              <a:t> </a:t>
            </a:r>
            <a:r>
              <a:rPr lang="cs-CZ" i="1" dirty="0" err="1"/>
              <a:t>sinistrum</a:t>
            </a:r>
            <a:r>
              <a:rPr lang="cs-CZ" i="1" dirty="0"/>
              <a:t> – dvojcípá chlopeň (</a:t>
            </a:r>
            <a:r>
              <a:rPr lang="cs-CZ" i="1" dirty="0" err="1"/>
              <a:t>valva</a:t>
            </a:r>
            <a:r>
              <a:rPr lang="cs-CZ" i="1" dirty="0"/>
              <a:t> </a:t>
            </a:r>
            <a:r>
              <a:rPr lang="cs-CZ" i="1" dirty="0" err="1"/>
              <a:t>bicuspidalis</a:t>
            </a:r>
            <a:r>
              <a:rPr lang="cs-CZ" i="1" dirty="0"/>
              <a:t> </a:t>
            </a:r>
            <a:r>
              <a:rPr lang="cs-CZ" i="1" dirty="0" err="1"/>
              <a:t>seu</a:t>
            </a:r>
            <a:r>
              <a:rPr lang="cs-CZ" i="1" dirty="0"/>
              <a:t> </a:t>
            </a:r>
            <a:r>
              <a:rPr lang="cs-CZ" i="1" dirty="0" err="1"/>
              <a:t>mitralis</a:t>
            </a:r>
            <a:r>
              <a:rPr lang="cs-CZ" i="1" dirty="0"/>
              <a:t>)</a:t>
            </a:r>
          </a:p>
          <a:p>
            <a:pPr lvl="1"/>
            <a:r>
              <a:rPr lang="cs-CZ" dirty="0"/>
              <a:t>Hladká stěna, pouze stěna ouška mm. </a:t>
            </a:r>
            <a:r>
              <a:rPr lang="cs-CZ" dirty="0" err="1"/>
              <a:t>pectinati</a:t>
            </a:r>
            <a:endParaRPr lang="cs-CZ" dirty="0"/>
          </a:p>
          <a:p>
            <a:endParaRPr lang="cs-CZ" i="1" dirty="0"/>
          </a:p>
          <a:p>
            <a:endParaRPr lang="cs-CZ" dirty="0"/>
          </a:p>
        </p:txBody>
      </p:sp>
      <p:pic>
        <p:nvPicPr>
          <p:cNvPr id="4" name="Obrázek 3" descr="15.jpg">
            <a:extLst>
              <a:ext uri="{FF2B5EF4-FFF2-40B4-BE49-F238E27FC236}">
                <a16:creationId xmlns="" xmlns:a16="http://schemas.microsoft.com/office/drawing/2014/main" id="{CBF8E6B9-D004-48B7-9AC9-FAE31296DE3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6971" y="1312271"/>
            <a:ext cx="4812337" cy="486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6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>
                <a:solidFill>
                  <a:srgbClr val="FF5050"/>
                </a:solidFill>
              </a:rPr>
              <a:t>ventriculus</a:t>
            </a:r>
            <a:r>
              <a:rPr lang="cs-CZ" i="1" dirty="0" smtClean="0">
                <a:solidFill>
                  <a:srgbClr val="FF5050"/>
                </a:solidFill>
              </a:rPr>
              <a:t> </a:t>
            </a:r>
            <a:r>
              <a:rPr lang="cs-CZ" i="1" dirty="0" err="1" smtClean="0">
                <a:solidFill>
                  <a:srgbClr val="FF5050"/>
                </a:solidFill>
              </a:rPr>
              <a:t>sinister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5127" y="1828800"/>
            <a:ext cx="5675416" cy="4351337"/>
          </a:xfrm>
        </p:spPr>
        <p:txBody>
          <a:bodyPr/>
          <a:lstStyle/>
          <a:p>
            <a:r>
              <a:rPr lang="cs-CZ" b="1" dirty="0"/>
              <a:t>Levá komora</a:t>
            </a:r>
            <a:r>
              <a:rPr lang="cs-CZ" dirty="0"/>
              <a:t>: </a:t>
            </a:r>
          </a:p>
          <a:p>
            <a:r>
              <a:rPr lang="cs-CZ" i="1" dirty="0" err="1"/>
              <a:t>Valva</a:t>
            </a:r>
            <a:r>
              <a:rPr lang="cs-CZ" i="1" dirty="0"/>
              <a:t> </a:t>
            </a:r>
            <a:r>
              <a:rPr lang="cs-CZ" i="1" dirty="0" err="1"/>
              <a:t>bicuspidalis</a:t>
            </a:r>
            <a:r>
              <a:rPr lang="cs-CZ" i="1" dirty="0"/>
              <a:t> </a:t>
            </a:r>
            <a:r>
              <a:rPr lang="cs-CZ" i="1" dirty="0" err="1"/>
              <a:t>seu</a:t>
            </a:r>
            <a:r>
              <a:rPr lang="cs-CZ" i="1" dirty="0"/>
              <a:t> </a:t>
            </a:r>
            <a:r>
              <a:rPr lang="cs-CZ" i="1" dirty="0" err="1"/>
              <a:t>mitralis</a:t>
            </a:r>
            <a:endParaRPr lang="cs-CZ" i="1" dirty="0"/>
          </a:p>
          <a:p>
            <a:r>
              <a:rPr lang="cs-CZ" i="1" dirty="0"/>
              <a:t>aorta</a:t>
            </a:r>
            <a:r>
              <a:rPr lang="cs-CZ" dirty="0"/>
              <a:t> (srdečnice), </a:t>
            </a:r>
            <a:r>
              <a:rPr lang="cs-CZ" dirty="0" err="1"/>
              <a:t>valva</a:t>
            </a:r>
            <a:r>
              <a:rPr lang="cs-CZ" dirty="0"/>
              <a:t> </a:t>
            </a:r>
            <a:r>
              <a:rPr lang="cs-CZ" dirty="0" err="1"/>
              <a:t>aortae</a:t>
            </a:r>
            <a:endParaRPr lang="cs-CZ" dirty="0"/>
          </a:p>
          <a:p>
            <a:pPr marL="685800" lvl="2">
              <a:spcBef>
                <a:spcPts val="1000"/>
              </a:spcBef>
            </a:pPr>
            <a:r>
              <a:rPr lang="cs-CZ" dirty="0"/>
              <a:t>Vtoková </a:t>
            </a:r>
            <a:r>
              <a:rPr lang="cs-CZ" i="1" dirty="0" err="1"/>
              <a:t>pars</a:t>
            </a:r>
            <a:r>
              <a:rPr lang="cs-CZ" i="1" dirty="0"/>
              <a:t> </a:t>
            </a:r>
            <a:r>
              <a:rPr lang="cs-CZ" i="1" dirty="0" err="1"/>
              <a:t>trabecularis</a:t>
            </a:r>
            <a:endParaRPr lang="cs-CZ" dirty="0"/>
          </a:p>
          <a:p>
            <a:pPr marL="685800" lvl="2">
              <a:spcBef>
                <a:spcPts val="1000"/>
              </a:spcBef>
            </a:pPr>
            <a:r>
              <a:rPr lang="cs-CZ" dirty="0"/>
              <a:t>výtoková má stěny hladké</a:t>
            </a:r>
          </a:p>
          <a:p>
            <a:pPr marL="685800" lvl="2">
              <a:spcBef>
                <a:spcPts val="1000"/>
              </a:spcBef>
            </a:pPr>
            <a:endParaRPr lang="cs-CZ" dirty="0"/>
          </a:p>
          <a:p>
            <a:pPr marL="685800" lvl="2">
              <a:spcBef>
                <a:spcPts val="1000"/>
              </a:spcBef>
            </a:pPr>
            <a:r>
              <a:rPr lang="cs-CZ" dirty="0"/>
              <a:t>Silnější stěny než pravá polovina srdce a než předsíně</a:t>
            </a:r>
          </a:p>
          <a:p>
            <a:endParaRPr lang="cs-CZ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 l="21053" t="41983" r="55042" b="20137"/>
          <a:stretch>
            <a:fillRect/>
          </a:stretch>
        </p:blipFill>
        <p:spPr bwMode="auto">
          <a:xfrm>
            <a:off x="6298995" y="1840523"/>
            <a:ext cx="4263497" cy="422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0699" y="365760"/>
            <a:ext cx="10400028" cy="1325562"/>
          </a:xfrm>
        </p:spPr>
        <p:txBody>
          <a:bodyPr/>
          <a:lstStyle/>
          <a:p>
            <a:r>
              <a:rPr lang="cs-CZ" dirty="0">
                <a:solidFill>
                  <a:srgbClr val="FF5050"/>
                </a:solidFill>
              </a:rPr>
              <a:t>Srdeční skelet a chlopně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5127" y="1828800"/>
            <a:ext cx="5838702" cy="4351337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Odděluje svalovinu síní a komor</a:t>
            </a:r>
          </a:p>
          <a:p>
            <a:endParaRPr lang="cs-CZ" b="1" dirty="0" smtClean="0"/>
          </a:p>
          <a:p>
            <a:r>
              <a:rPr lang="cs-CZ" b="1" dirty="0" smtClean="0"/>
              <a:t>Trojcípá a dvojcípá chlopeň:</a:t>
            </a:r>
          </a:p>
          <a:p>
            <a:pPr lvl="1"/>
            <a:r>
              <a:rPr lang="cs-CZ" dirty="0" err="1" smtClean="0"/>
              <a:t>Valva</a:t>
            </a:r>
            <a:r>
              <a:rPr lang="cs-CZ" dirty="0" smtClean="0"/>
              <a:t> </a:t>
            </a:r>
            <a:r>
              <a:rPr lang="cs-CZ" dirty="0" err="1"/>
              <a:t>tricuspidalis</a:t>
            </a:r>
            <a:r>
              <a:rPr lang="cs-CZ" dirty="0"/>
              <a:t> (</a:t>
            </a:r>
            <a:r>
              <a:rPr lang="cs-CZ" i="1" dirty="0" err="1"/>
              <a:t>cuspid</a:t>
            </a:r>
            <a:r>
              <a:rPr lang="cs-CZ" i="1" dirty="0"/>
              <a:t> anterior, </a:t>
            </a:r>
            <a:r>
              <a:rPr lang="cs-CZ" i="1" dirty="0" err="1"/>
              <a:t>posterior</a:t>
            </a:r>
            <a:r>
              <a:rPr lang="cs-CZ" i="1" dirty="0"/>
              <a:t>, </a:t>
            </a:r>
            <a:r>
              <a:rPr lang="cs-CZ" i="1" dirty="0" err="1"/>
              <a:t>septalis</a:t>
            </a:r>
            <a:r>
              <a:rPr lang="cs-CZ" dirty="0"/>
              <a:t>), </a:t>
            </a:r>
            <a:r>
              <a:rPr lang="cs-CZ" i="1" dirty="0" err="1"/>
              <a:t>anulus</a:t>
            </a:r>
            <a:r>
              <a:rPr lang="cs-CZ" i="1" dirty="0"/>
              <a:t> </a:t>
            </a:r>
            <a:r>
              <a:rPr lang="cs-CZ" i="1" dirty="0" err="1"/>
              <a:t>fibrosus</a:t>
            </a:r>
            <a:r>
              <a:rPr lang="cs-CZ" i="1" dirty="0"/>
              <a:t> </a:t>
            </a:r>
            <a:r>
              <a:rPr lang="cs-CZ" i="1" dirty="0" err="1"/>
              <a:t>dexter</a:t>
            </a:r>
            <a:r>
              <a:rPr lang="cs-CZ" dirty="0"/>
              <a:t> v obvodu </a:t>
            </a:r>
            <a:r>
              <a:rPr lang="cs-CZ" i="1" dirty="0"/>
              <a:t>ostium </a:t>
            </a:r>
            <a:r>
              <a:rPr lang="cs-CZ" i="1" dirty="0" err="1"/>
              <a:t>atrioventriculare</a:t>
            </a:r>
            <a:r>
              <a:rPr lang="cs-CZ" i="1" dirty="0"/>
              <a:t> </a:t>
            </a:r>
            <a:r>
              <a:rPr lang="cs-CZ" i="1" dirty="0" err="1"/>
              <a:t>dextrum</a:t>
            </a:r>
            <a:r>
              <a:rPr lang="cs-CZ" dirty="0"/>
              <a:t>, cípy jsou pomocí </a:t>
            </a:r>
            <a:r>
              <a:rPr lang="cs-CZ" dirty="0" err="1"/>
              <a:t>šlašinek</a:t>
            </a:r>
            <a:r>
              <a:rPr lang="cs-CZ" dirty="0"/>
              <a:t> (</a:t>
            </a:r>
            <a:r>
              <a:rPr lang="cs-CZ" i="1" dirty="0" err="1"/>
              <a:t>chordae</a:t>
            </a:r>
            <a:r>
              <a:rPr lang="cs-CZ" i="1" dirty="0"/>
              <a:t> </a:t>
            </a:r>
            <a:r>
              <a:rPr lang="cs-CZ" i="1" dirty="0" err="1"/>
              <a:t>tendineae</a:t>
            </a:r>
            <a:r>
              <a:rPr lang="cs-CZ" dirty="0"/>
              <a:t>) upevněny k  </a:t>
            </a:r>
            <a:r>
              <a:rPr lang="cs-CZ" i="1" dirty="0"/>
              <a:t>mm. </a:t>
            </a:r>
            <a:r>
              <a:rPr lang="cs-CZ" i="1" dirty="0" err="1"/>
              <a:t>papillares</a:t>
            </a:r>
            <a:r>
              <a:rPr lang="cs-CZ" i="1" dirty="0"/>
              <a:t> </a:t>
            </a:r>
            <a:r>
              <a:rPr lang="cs-CZ" dirty="0"/>
              <a:t>umožňující jednosměrný tok krve z předsíně do komory</a:t>
            </a:r>
          </a:p>
          <a:p>
            <a:pPr lvl="1"/>
            <a:r>
              <a:rPr lang="cs-CZ" dirty="0" err="1"/>
              <a:t>Valva</a:t>
            </a:r>
            <a:r>
              <a:rPr lang="cs-CZ" dirty="0"/>
              <a:t> </a:t>
            </a:r>
            <a:r>
              <a:rPr lang="cs-CZ" dirty="0" err="1" smtClean="0"/>
              <a:t>mitralis</a:t>
            </a:r>
            <a:r>
              <a:rPr lang="cs-CZ" dirty="0" smtClean="0"/>
              <a:t>/</a:t>
            </a:r>
            <a:r>
              <a:rPr lang="cs-CZ" dirty="0" err="1" smtClean="0"/>
              <a:t>bicuspidalis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i="1" dirty="0" err="1"/>
              <a:t>cuspid</a:t>
            </a:r>
            <a:r>
              <a:rPr lang="cs-CZ" i="1" dirty="0"/>
              <a:t> anterior, </a:t>
            </a:r>
            <a:r>
              <a:rPr lang="cs-CZ" i="1" dirty="0" err="1"/>
              <a:t>posterior</a:t>
            </a:r>
            <a:r>
              <a:rPr lang="cs-CZ" i="1" dirty="0"/>
              <a:t>), </a:t>
            </a:r>
            <a:r>
              <a:rPr lang="cs-CZ" i="1" dirty="0" err="1"/>
              <a:t>anulus</a:t>
            </a:r>
            <a:r>
              <a:rPr lang="cs-CZ" i="1" dirty="0"/>
              <a:t> </a:t>
            </a:r>
            <a:r>
              <a:rPr lang="cs-CZ" i="1" dirty="0" err="1"/>
              <a:t>fibrosus</a:t>
            </a:r>
            <a:r>
              <a:rPr lang="cs-CZ" i="1" dirty="0"/>
              <a:t> </a:t>
            </a:r>
            <a:r>
              <a:rPr lang="cs-CZ" i="1" dirty="0" err="1"/>
              <a:t>sinister</a:t>
            </a:r>
            <a:r>
              <a:rPr lang="cs-CZ" dirty="0"/>
              <a:t>, cípy jsou pomocí </a:t>
            </a:r>
            <a:r>
              <a:rPr lang="cs-CZ" i="1" dirty="0" err="1"/>
              <a:t>chordae</a:t>
            </a:r>
            <a:r>
              <a:rPr lang="cs-CZ" i="1" dirty="0"/>
              <a:t> </a:t>
            </a:r>
            <a:r>
              <a:rPr lang="cs-CZ" i="1" dirty="0" err="1"/>
              <a:t>tendineae</a:t>
            </a:r>
            <a:r>
              <a:rPr lang="cs-CZ" dirty="0"/>
              <a:t> upevněny k  </a:t>
            </a:r>
            <a:r>
              <a:rPr lang="cs-CZ" i="1" dirty="0"/>
              <a:t>mm. </a:t>
            </a:r>
            <a:r>
              <a:rPr lang="cs-CZ" i="1" dirty="0" err="1"/>
              <a:t>papillares</a:t>
            </a:r>
            <a:endParaRPr lang="cs-CZ" dirty="0"/>
          </a:p>
          <a:p>
            <a:r>
              <a:rPr lang="cs-CZ" b="1" dirty="0" smtClean="0"/>
              <a:t>Poloměsíčité </a:t>
            </a:r>
            <a:r>
              <a:rPr lang="cs-CZ" b="1" dirty="0" smtClean="0"/>
              <a:t>chlopně </a:t>
            </a:r>
            <a:r>
              <a:rPr lang="cs-CZ" dirty="0" smtClean="0"/>
              <a:t>(PLICNICE, AORTA):</a:t>
            </a:r>
          </a:p>
          <a:p>
            <a:pPr lvl="1"/>
            <a:r>
              <a:rPr lang="cs-CZ" dirty="0" err="1" smtClean="0"/>
              <a:t>Valva</a:t>
            </a:r>
            <a:r>
              <a:rPr lang="cs-CZ" dirty="0" smtClean="0"/>
              <a:t> </a:t>
            </a:r>
            <a:r>
              <a:rPr lang="cs-CZ" dirty="0" err="1"/>
              <a:t>trunci</a:t>
            </a:r>
            <a:r>
              <a:rPr lang="cs-CZ" dirty="0"/>
              <a:t> </a:t>
            </a:r>
            <a:r>
              <a:rPr lang="cs-CZ" dirty="0" err="1"/>
              <a:t>pulmonalis</a:t>
            </a:r>
            <a:r>
              <a:rPr lang="cs-CZ" dirty="0"/>
              <a:t> (valvula </a:t>
            </a:r>
            <a:r>
              <a:rPr lang="cs-CZ" dirty="0" err="1"/>
              <a:t>semilunaris</a:t>
            </a:r>
            <a:r>
              <a:rPr lang="cs-CZ" dirty="0"/>
              <a:t> ant., </a:t>
            </a:r>
            <a:r>
              <a:rPr lang="cs-CZ" dirty="0" err="1"/>
              <a:t>dex</a:t>
            </a:r>
            <a:r>
              <a:rPr lang="cs-CZ" dirty="0"/>
              <a:t>., sin.)</a:t>
            </a:r>
            <a:br>
              <a:rPr lang="cs-CZ" dirty="0"/>
            </a:br>
            <a:r>
              <a:rPr lang="cs-CZ" dirty="0" err="1"/>
              <a:t>Valva</a:t>
            </a:r>
            <a:r>
              <a:rPr lang="cs-CZ" dirty="0"/>
              <a:t> </a:t>
            </a:r>
            <a:r>
              <a:rPr lang="cs-CZ" dirty="0" err="1"/>
              <a:t>aortae</a:t>
            </a:r>
            <a:r>
              <a:rPr lang="cs-CZ" dirty="0"/>
              <a:t> (valvula </a:t>
            </a:r>
            <a:r>
              <a:rPr lang="cs-CZ" dirty="0" err="1"/>
              <a:t>semilunaris</a:t>
            </a:r>
            <a:r>
              <a:rPr lang="cs-CZ" dirty="0"/>
              <a:t> </a:t>
            </a:r>
            <a:r>
              <a:rPr lang="cs-CZ" dirty="0" err="1"/>
              <a:t>dex</a:t>
            </a:r>
            <a:r>
              <a:rPr lang="cs-CZ" dirty="0"/>
              <a:t>, sin, post</a:t>
            </a:r>
            <a:r>
              <a:rPr lang="cs-CZ" dirty="0" smtClean="0"/>
              <a:t>.)</a:t>
            </a:r>
            <a:endParaRPr lang="cs-CZ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5322" y="2344615"/>
            <a:ext cx="5296456" cy="267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5050"/>
                </a:solidFill>
              </a:rPr>
              <a:t>Stavba srdce (</a:t>
            </a:r>
            <a:r>
              <a:rPr lang="cs-CZ" dirty="0" err="1">
                <a:solidFill>
                  <a:srgbClr val="FF5050"/>
                </a:solidFill>
              </a:rPr>
              <a:t>endocardium</a:t>
            </a:r>
            <a:r>
              <a:rPr lang="cs-CZ" dirty="0">
                <a:solidFill>
                  <a:srgbClr val="FF5050"/>
                </a:solidFill>
              </a:rPr>
              <a:t>, </a:t>
            </a:r>
            <a:r>
              <a:rPr lang="cs-CZ" dirty="0" err="1">
                <a:solidFill>
                  <a:srgbClr val="FF5050"/>
                </a:solidFill>
              </a:rPr>
              <a:t>myocardium</a:t>
            </a:r>
            <a:r>
              <a:rPr lang="cs-CZ" dirty="0">
                <a:solidFill>
                  <a:srgbClr val="FF5050"/>
                </a:solidFill>
              </a:rPr>
              <a:t>, </a:t>
            </a:r>
            <a:r>
              <a:rPr lang="cs-CZ" dirty="0" err="1">
                <a:solidFill>
                  <a:srgbClr val="FF5050"/>
                </a:solidFill>
              </a:rPr>
              <a:t>pericardium</a:t>
            </a:r>
            <a:r>
              <a:rPr lang="cs-CZ" dirty="0">
                <a:solidFill>
                  <a:srgbClr val="FF5050"/>
                </a:solidFill>
              </a:rPr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5127" y="1828800"/>
            <a:ext cx="6959930" cy="4351337"/>
          </a:xfrm>
        </p:spPr>
        <p:txBody>
          <a:bodyPr>
            <a:normAutofit/>
          </a:bodyPr>
          <a:lstStyle/>
          <a:p>
            <a:r>
              <a:rPr lang="cs-CZ" b="1" i="1" dirty="0" err="1"/>
              <a:t>Endocardium</a:t>
            </a:r>
            <a:r>
              <a:rPr lang="cs-CZ" i="1" dirty="0"/>
              <a:t>: </a:t>
            </a:r>
          </a:p>
          <a:p>
            <a:pPr lvl="1"/>
            <a:r>
              <a:rPr lang="cs-CZ" i="1" dirty="0"/>
              <a:t>nitroblána srdeční, </a:t>
            </a:r>
            <a:r>
              <a:rPr lang="cs-CZ" dirty="0"/>
              <a:t>vazivová blána vystýlající všechny dutiny srdeční + chlopně</a:t>
            </a:r>
          </a:p>
          <a:p>
            <a:pPr lvl="1"/>
            <a:endParaRPr lang="cs-CZ" dirty="0"/>
          </a:p>
          <a:p>
            <a:pPr lvl="1"/>
            <a:r>
              <a:rPr lang="cs-CZ" dirty="0" err="1"/>
              <a:t>Endothel</a:t>
            </a:r>
            <a:r>
              <a:rPr lang="cs-CZ" dirty="0"/>
              <a:t>: výstelka cév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8277" y="1197734"/>
            <a:ext cx="3880443" cy="510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>
                <a:solidFill>
                  <a:srgbClr val="FF5050"/>
                </a:solidFill>
              </a:rPr>
              <a:t>Myocardium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6850" y="1617784"/>
            <a:ext cx="5696350" cy="435133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Pracovní (rytmické kontrakce – systoly), připojený na srdeční skelet</a:t>
            </a:r>
          </a:p>
          <a:p>
            <a:r>
              <a:rPr lang="cs-CZ" dirty="0"/>
              <a:t>M. předsíní: povrchová a hluboká vrstva</a:t>
            </a:r>
          </a:p>
          <a:p>
            <a:r>
              <a:rPr lang="cs-CZ" dirty="0"/>
              <a:t>M. komor: silnější než předsíní, levá 3x silnější než pravá</a:t>
            </a:r>
          </a:p>
          <a:p>
            <a:pPr lvl="1"/>
            <a:r>
              <a:rPr lang="cs-CZ" dirty="0"/>
              <a:t>Povrchová vrstva – levotočivá spirála vycházející od skeletu srdečního k apexu</a:t>
            </a:r>
          </a:p>
          <a:p>
            <a:pPr lvl="1"/>
            <a:r>
              <a:rPr lang="cs-CZ" dirty="0"/>
              <a:t>Prostřední vrstva – cirkulární, samostatná pro každou komoru</a:t>
            </a:r>
          </a:p>
          <a:p>
            <a:pPr lvl="1"/>
            <a:r>
              <a:rPr lang="cs-CZ" dirty="0"/>
              <a:t>Hluboká vrstva – síťovitá, podklad </a:t>
            </a:r>
            <a:r>
              <a:rPr lang="cs-CZ" i="1" dirty="0"/>
              <a:t>mm. </a:t>
            </a:r>
            <a:r>
              <a:rPr lang="cs-CZ" i="1" dirty="0" err="1"/>
              <a:t>papillares</a:t>
            </a:r>
            <a:r>
              <a:rPr lang="cs-CZ" i="1" dirty="0"/>
              <a:t> </a:t>
            </a:r>
            <a:r>
              <a:rPr lang="cs-CZ" dirty="0"/>
              <a:t>a </a:t>
            </a:r>
            <a:r>
              <a:rPr lang="cs-CZ" dirty="0" err="1"/>
              <a:t>trabekulárního</a:t>
            </a:r>
            <a:r>
              <a:rPr lang="cs-CZ" dirty="0"/>
              <a:t> systému stěny komor</a:t>
            </a:r>
          </a:p>
          <a:p>
            <a:endParaRPr lang="cs-CZ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l="11754" t="29402" r="44211" b="18632"/>
          <a:stretch>
            <a:fillRect/>
          </a:stretch>
        </p:blipFill>
        <p:spPr bwMode="auto">
          <a:xfrm>
            <a:off x="7010399" y="1828800"/>
            <a:ext cx="4545469" cy="335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5050"/>
                </a:solidFill>
              </a:rPr>
              <a:t>Vodivý myokard – převodní systém srdeční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Jeho buňky vytváří a převádí rytmické vzruchy – podněty ke sval. stahům</a:t>
            </a:r>
          </a:p>
          <a:p>
            <a:r>
              <a:rPr lang="cs-CZ" b="1" dirty="0"/>
              <a:t>Nodus </a:t>
            </a:r>
            <a:r>
              <a:rPr lang="cs-CZ" b="1" dirty="0" err="1"/>
              <a:t>sinoatrialis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Keith</a:t>
            </a:r>
            <a:r>
              <a:rPr lang="cs-CZ" dirty="0"/>
              <a:t>-</a:t>
            </a:r>
            <a:r>
              <a:rPr lang="cs-CZ" dirty="0" err="1"/>
              <a:t>Flackův</a:t>
            </a:r>
            <a:r>
              <a:rPr lang="cs-CZ" dirty="0"/>
              <a:t> sinusový uzlík): pravá předsíň, při ústí horní duté žíly, automatické vzruchy 70/min (sinusový rytmus)</a:t>
            </a:r>
          </a:p>
          <a:p>
            <a:r>
              <a:rPr lang="cs-CZ" b="1" dirty="0"/>
              <a:t>Nodus </a:t>
            </a:r>
            <a:r>
              <a:rPr lang="cs-CZ" b="1" dirty="0" err="1"/>
              <a:t>atrioventricularis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předsíňokomorový</a:t>
            </a:r>
            <a:r>
              <a:rPr lang="cs-CZ" dirty="0"/>
              <a:t> uzlík </a:t>
            </a:r>
            <a:r>
              <a:rPr lang="cs-CZ" dirty="0" err="1"/>
              <a:t>Aschoff</a:t>
            </a:r>
            <a:r>
              <a:rPr lang="cs-CZ" dirty="0"/>
              <a:t>-</a:t>
            </a:r>
            <a:r>
              <a:rPr lang="cs-CZ" dirty="0" err="1"/>
              <a:t>Tawarův</a:t>
            </a:r>
            <a:r>
              <a:rPr lang="cs-CZ" dirty="0"/>
              <a:t>): pravá předsíň , při ústí dolní duté žíly, 40/min</a:t>
            </a:r>
          </a:p>
          <a:p>
            <a:r>
              <a:rPr lang="cs-CZ" b="1" dirty="0" err="1"/>
              <a:t>Fasciculus</a:t>
            </a:r>
            <a:r>
              <a:rPr lang="cs-CZ" b="1" dirty="0"/>
              <a:t> </a:t>
            </a:r>
            <a:r>
              <a:rPr lang="cs-CZ" b="1" dirty="0" err="1"/>
              <a:t>atrioventricularis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Gaskell</a:t>
            </a:r>
            <a:r>
              <a:rPr lang="cs-CZ" dirty="0"/>
              <a:t>-</a:t>
            </a:r>
            <a:r>
              <a:rPr lang="cs-CZ" dirty="0" err="1"/>
              <a:t>Hisův</a:t>
            </a:r>
            <a:r>
              <a:rPr lang="cs-CZ" dirty="0"/>
              <a:t> můstek): prostupuje </a:t>
            </a:r>
            <a:r>
              <a:rPr lang="cs-CZ" i="1" dirty="0" err="1"/>
              <a:t>trigonum</a:t>
            </a:r>
            <a:r>
              <a:rPr lang="cs-CZ" i="1" dirty="0"/>
              <a:t> </a:t>
            </a:r>
            <a:r>
              <a:rPr lang="cs-CZ" i="1" dirty="0" err="1"/>
              <a:t>fibrosum</a:t>
            </a:r>
            <a:r>
              <a:rPr lang="cs-CZ" i="1" dirty="0"/>
              <a:t> </a:t>
            </a:r>
            <a:r>
              <a:rPr lang="cs-CZ" i="1" dirty="0" err="1"/>
              <a:t>dex</a:t>
            </a:r>
            <a:r>
              <a:rPr lang="cs-CZ" dirty="0"/>
              <a:t>., větví se na </a:t>
            </a:r>
            <a:r>
              <a:rPr lang="cs-CZ" b="1" i="1" dirty="0" err="1"/>
              <a:t>crus</a:t>
            </a:r>
            <a:r>
              <a:rPr lang="cs-CZ" b="1" i="1" dirty="0"/>
              <a:t> </a:t>
            </a:r>
            <a:r>
              <a:rPr lang="cs-CZ" b="1" i="1" dirty="0" err="1"/>
              <a:t>dex</a:t>
            </a:r>
            <a:r>
              <a:rPr lang="cs-CZ" b="1" i="1" dirty="0"/>
              <a:t>. </a:t>
            </a:r>
            <a:r>
              <a:rPr lang="cs-CZ" b="1" i="1" dirty="0" err="1"/>
              <a:t>et</a:t>
            </a:r>
            <a:r>
              <a:rPr lang="cs-CZ" b="1" i="1" dirty="0"/>
              <a:t> sin</a:t>
            </a:r>
            <a:r>
              <a:rPr lang="cs-CZ" dirty="0"/>
              <a:t>.; jediná spojka mezi myokardem předsíní a komor</a:t>
            </a:r>
          </a:p>
          <a:p>
            <a:r>
              <a:rPr lang="cs-CZ" b="1" dirty="0" err="1"/>
              <a:t>Purkyňova</a:t>
            </a:r>
            <a:r>
              <a:rPr lang="cs-CZ" b="1" dirty="0"/>
              <a:t> vlákna</a:t>
            </a:r>
            <a:r>
              <a:rPr lang="cs-CZ" dirty="0"/>
              <a:t>: </a:t>
            </a:r>
            <a:r>
              <a:rPr lang="cs-CZ" dirty="0" err="1"/>
              <a:t>subendokardiální</a:t>
            </a:r>
            <a:r>
              <a:rPr lang="cs-CZ" dirty="0"/>
              <a:t> síť, končí u pracovního myokardu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5050"/>
                </a:solidFill>
              </a:rPr>
              <a:t>Anatomie, seminář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903229"/>
            <a:ext cx="9914467" cy="4146372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bp2030</a:t>
            </a:r>
          </a:p>
          <a:p>
            <a:r>
              <a:rPr lang="cs-CZ" dirty="0">
                <a:solidFill>
                  <a:schemeClr val="tx1"/>
                </a:solidFill>
              </a:rPr>
              <a:t>Povoleny 2 absence</a:t>
            </a:r>
          </a:p>
          <a:p>
            <a:r>
              <a:rPr lang="cs-CZ" dirty="0"/>
              <a:t>30b z průběžných testů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Literatura: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Hanzlová J., </a:t>
            </a:r>
            <a:r>
              <a:rPr lang="cs-CZ" dirty="0" err="1">
                <a:solidFill>
                  <a:schemeClr val="tx1"/>
                </a:solidFill>
              </a:rPr>
              <a:t>Hemza</a:t>
            </a:r>
            <a:r>
              <a:rPr lang="cs-CZ" dirty="0">
                <a:solidFill>
                  <a:schemeClr val="tx1"/>
                </a:solidFill>
              </a:rPr>
              <a:t> J. (2007): Základy anatomie soustavy dýchací, srdečně 	cévní, lymfatického systému, kůže a jejich derivátů , III. </a:t>
            </a:r>
            <a:r>
              <a:rPr lang="cs-CZ" dirty="0" err="1">
                <a:solidFill>
                  <a:schemeClr val="tx1"/>
                </a:solidFill>
              </a:rPr>
              <a:t>FSpS</a:t>
            </a:r>
            <a:r>
              <a:rPr lang="cs-CZ" dirty="0">
                <a:solidFill>
                  <a:schemeClr val="tx1"/>
                </a:solidFill>
              </a:rPr>
              <a:t> MU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Hanzlová J., </a:t>
            </a:r>
            <a:r>
              <a:rPr lang="cs-CZ" dirty="0" err="1">
                <a:solidFill>
                  <a:schemeClr val="tx1"/>
                </a:solidFill>
              </a:rPr>
              <a:t>Hemza</a:t>
            </a:r>
            <a:r>
              <a:rPr lang="cs-CZ" dirty="0">
                <a:solidFill>
                  <a:schemeClr val="tx1"/>
                </a:solidFill>
              </a:rPr>
              <a:t> J. (2006): Základy anatomie soustavy trávicí, žláz s vnitřní 	sekrecí a soustavy močopohlavní, II. </a:t>
            </a:r>
            <a:r>
              <a:rPr lang="cs-CZ" dirty="0" err="1">
                <a:solidFill>
                  <a:schemeClr val="tx1"/>
                </a:solidFill>
              </a:rPr>
              <a:t>FSpS</a:t>
            </a:r>
            <a:r>
              <a:rPr lang="cs-CZ" dirty="0">
                <a:solidFill>
                  <a:schemeClr val="tx1"/>
                </a:solidFill>
              </a:rPr>
              <a:t> MU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Hanzlová J., </a:t>
            </a:r>
            <a:r>
              <a:rPr lang="cs-CZ" dirty="0" err="1">
                <a:solidFill>
                  <a:schemeClr val="tx1"/>
                </a:solidFill>
              </a:rPr>
              <a:t>Hemza</a:t>
            </a:r>
            <a:r>
              <a:rPr lang="cs-CZ" dirty="0">
                <a:solidFill>
                  <a:schemeClr val="tx1"/>
                </a:solidFill>
              </a:rPr>
              <a:t> J. (připravuje se): Základy anatomie nervové soustavy.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Dostupné </a:t>
            </a:r>
            <a:r>
              <a:rPr lang="cs-CZ" dirty="0"/>
              <a:t>online: </a:t>
            </a:r>
            <a:r>
              <a:rPr lang="cs-CZ" sz="2400" dirty="0"/>
              <a:t>https://is.muni.cz/auth/do/fsps/e-learning/zaklady_anatomie/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7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5050"/>
                </a:solidFill>
              </a:rPr>
              <a:t>Vodivý myokard – převodní systém srdeční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P: šíření vzruchů po svalovině síní</a:t>
            </a:r>
          </a:p>
          <a:p>
            <a:r>
              <a:rPr lang="cs-CZ" dirty="0"/>
              <a:t>QRS: komor</a:t>
            </a:r>
          </a:p>
          <a:p>
            <a:r>
              <a:rPr lang="cs-CZ" dirty="0"/>
              <a:t>T: klidový potenciál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6607" y="1557116"/>
            <a:ext cx="3584120" cy="530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5050"/>
                </a:solidFill>
              </a:rPr>
              <a:t>Pericardium</a:t>
            </a:r>
            <a:r>
              <a:rPr lang="cs-CZ" dirty="0">
                <a:solidFill>
                  <a:srgbClr val="FF5050"/>
                </a:solidFill>
              </a:rPr>
              <a:t> (osrdečník)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5128" y="1828800"/>
            <a:ext cx="6505242" cy="435133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Pevný vazivový obal</a:t>
            </a:r>
          </a:p>
          <a:p>
            <a:r>
              <a:rPr lang="cs-CZ" b="1" i="1" dirty="0" err="1"/>
              <a:t>Pericardium</a:t>
            </a:r>
            <a:r>
              <a:rPr lang="cs-CZ" b="1" i="1" dirty="0"/>
              <a:t> </a:t>
            </a:r>
            <a:r>
              <a:rPr lang="cs-CZ" b="1" i="1" dirty="0" err="1"/>
              <a:t>fibrosum</a:t>
            </a:r>
            <a:r>
              <a:rPr lang="cs-CZ" b="1" i="1" dirty="0"/>
              <a:t> </a:t>
            </a:r>
            <a:r>
              <a:rPr lang="cs-CZ" dirty="0"/>
              <a:t>(zevní vrstva): </a:t>
            </a:r>
            <a:r>
              <a:rPr lang="cs-CZ" i="1" dirty="0"/>
              <a:t>basis </a:t>
            </a:r>
            <a:r>
              <a:rPr lang="cs-CZ" i="1" dirty="0" err="1"/>
              <a:t>pericardii</a:t>
            </a:r>
            <a:r>
              <a:rPr lang="cs-CZ" i="1" dirty="0"/>
              <a:t> </a:t>
            </a:r>
            <a:r>
              <a:rPr lang="cs-CZ" dirty="0"/>
              <a:t>nasedá na </a:t>
            </a:r>
            <a:r>
              <a:rPr lang="cs-CZ" i="1" dirty="0"/>
              <a:t>centrum </a:t>
            </a:r>
            <a:r>
              <a:rPr lang="cs-CZ" i="1" dirty="0" err="1"/>
              <a:t>tendineum</a:t>
            </a:r>
            <a:r>
              <a:rPr lang="cs-CZ" i="1" dirty="0"/>
              <a:t> </a:t>
            </a:r>
            <a:r>
              <a:rPr lang="cs-CZ" dirty="0"/>
              <a:t>bránice</a:t>
            </a:r>
          </a:p>
          <a:p>
            <a:r>
              <a:rPr lang="cs-CZ" b="1" i="1" dirty="0"/>
              <a:t>P. </a:t>
            </a:r>
            <a:r>
              <a:rPr lang="cs-CZ" b="1" i="1" dirty="0" err="1"/>
              <a:t>serosum</a:t>
            </a:r>
            <a:r>
              <a:rPr lang="cs-CZ" b="1" i="1" dirty="0"/>
              <a:t> </a:t>
            </a:r>
            <a:r>
              <a:rPr lang="cs-CZ" dirty="0"/>
              <a:t>(vnitřní vrstva): 2 listy (</a:t>
            </a:r>
            <a:r>
              <a:rPr lang="cs-CZ" i="1" dirty="0"/>
              <a:t>lamina </a:t>
            </a:r>
            <a:r>
              <a:rPr lang="cs-CZ" i="1" dirty="0" err="1"/>
              <a:t>parietalis</a:t>
            </a:r>
            <a:r>
              <a:rPr lang="cs-CZ" i="1" dirty="0"/>
              <a:t> </a:t>
            </a:r>
            <a:r>
              <a:rPr lang="cs-CZ" dirty="0"/>
              <a:t>nasedá na </a:t>
            </a:r>
            <a:r>
              <a:rPr lang="cs-CZ" i="1" dirty="0"/>
              <a:t>p</a:t>
            </a:r>
            <a:r>
              <a:rPr lang="cs-CZ" dirty="0"/>
              <a:t>. </a:t>
            </a:r>
            <a:r>
              <a:rPr lang="cs-CZ" i="1" dirty="0" err="1"/>
              <a:t>fibrosum</a:t>
            </a:r>
            <a:r>
              <a:rPr lang="cs-CZ" dirty="0"/>
              <a:t>, </a:t>
            </a:r>
            <a:r>
              <a:rPr lang="cs-CZ" i="1" dirty="0"/>
              <a:t>lamina </a:t>
            </a:r>
            <a:r>
              <a:rPr lang="cs-CZ" i="1" dirty="0" err="1"/>
              <a:t>visceralis</a:t>
            </a:r>
            <a:r>
              <a:rPr lang="cs-CZ" i="1" dirty="0"/>
              <a:t> – </a:t>
            </a:r>
            <a:r>
              <a:rPr lang="cs-CZ" i="1" dirty="0" err="1"/>
              <a:t>epicardium</a:t>
            </a:r>
            <a:r>
              <a:rPr lang="cs-CZ" dirty="0"/>
              <a:t>, pokrývá povrch myokardu (+ místy vrstva tukového vaziva)</a:t>
            </a:r>
          </a:p>
          <a:p>
            <a:pPr lvl="1"/>
            <a:r>
              <a:rPr lang="cs-CZ" dirty="0"/>
              <a:t>Štěrbinová dutina </a:t>
            </a:r>
            <a:r>
              <a:rPr lang="cs-CZ" i="1" dirty="0" err="1"/>
              <a:t>cavitas</a:t>
            </a:r>
            <a:r>
              <a:rPr lang="cs-CZ" i="1" dirty="0"/>
              <a:t> </a:t>
            </a:r>
            <a:r>
              <a:rPr lang="cs-CZ" i="1" dirty="0" err="1"/>
              <a:t>pericardialis</a:t>
            </a:r>
            <a:r>
              <a:rPr lang="cs-CZ" i="1" dirty="0"/>
              <a:t>: </a:t>
            </a:r>
            <a:r>
              <a:rPr lang="cs-CZ" i="1" dirty="0" err="1"/>
              <a:t>liquor</a:t>
            </a:r>
            <a:r>
              <a:rPr lang="cs-CZ" i="1" dirty="0"/>
              <a:t> </a:t>
            </a:r>
            <a:r>
              <a:rPr lang="cs-CZ" i="1" dirty="0" err="1"/>
              <a:t>pericardii</a:t>
            </a:r>
            <a:endParaRPr lang="cs-CZ" i="1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l="58246" t="28924" r="27456" b="44889"/>
          <a:stretch/>
        </p:blipFill>
        <p:spPr bwMode="auto">
          <a:xfrm>
            <a:off x="7889630" y="2055043"/>
            <a:ext cx="3411415" cy="390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Krevní cévy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Tepny (arteriae)</a:t>
            </a:r>
          </a:p>
          <a:p>
            <a:r>
              <a:rPr lang="cs-CZ" dirty="0"/>
              <a:t>Žíly (</a:t>
            </a:r>
            <a:r>
              <a:rPr lang="cs-CZ" dirty="0" err="1"/>
              <a:t>venae</a:t>
            </a:r>
            <a:r>
              <a:rPr lang="cs-CZ" dirty="0"/>
              <a:t>)</a:t>
            </a:r>
          </a:p>
          <a:p>
            <a:r>
              <a:rPr lang="cs-CZ" dirty="0"/>
              <a:t>Vlásečnice (</a:t>
            </a:r>
            <a:r>
              <a:rPr lang="cs-CZ" dirty="0" err="1"/>
              <a:t>capillarae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Bezcévné struktury: čočka, rohovka, sklivec, dentin, zubní sklovina, část chrupavek</a:t>
            </a:r>
          </a:p>
          <a:p>
            <a:endParaRPr lang="cs-CZ" dirty="0"/>
          </a:p>
          <a:p>
            <a:r>
              <a:rPr lang="cs-CZ" dirty="0" err="1"/>
              <a:t>Vasa</a:t>
            </a:r>
            <a:r>
              <a:rPr lang="cs-CZ" dirty="0"/>
              <a:t> </a:t>
            </a:r>
            <a:r>
              <a:rPr lang="cs-CZ" dirty="0" err="1" smtClean="0"/>
              <a:t>vasorum</a:t>
            </a:r>
            <a:r>
              <a:rPr lang="cs-CZ" dirty="0" smtClean="0"/>
              <a:t> – 	kapiláry vyživující cévy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Tepny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5127" y="1828800"/>
            <a:ext cx="6056416" cy="4351337"/>
          </a:xfrm>
        </p:spPr>
        <p:txBody>
          <a:bodyPr/>
          <a:lstStyle/>
          <a:p>
            <a:r>
              <a:rPr lang="cs-CZ" dirty="0"/>
              <a:t>Stěna je pevná a pružná</a:t>
            </a:r>
          </a:p>
          <a:p>
            <a:r>
              <a:rPr lang="cs-CZ" i="1" dirty="0" err="1"/>
              <a:t>Tunica</a:t>
            </a:r>
            <a:r>
              <a:rPr lang="cs-CZ" i="1" dirty="0"/>
              <a:t> intima: </a:t>
            </a:r>
            <a:r>
              <a:rPr lang="cs-CZ" dirty="0"/>
              <a:t>ploché epitel. </a:t>
            </a:r>
            <a:r>
              <a:rPr lang="cs-CZ" dirty="0" err="1"/>
              <a:t>b</a:t>
            </a:r>
            <a:r>
              <a:rPr lang="cs-CZ" dirty="0"/>
              <a:t>. </a:t>
            </a:r>
            <a:r>
              <a:rPr lang="cs-CZ" i="1" dirty="0"/>
              <a:t>- endotel</a:t>
            </a:r>
          </a:p>
          <a:p>
            <a:r>
              <a:rPr lang="cs-CZ" i="1" dirty="0" err="1"/>
              <a:t>Tunica</a:t>
            </a:r>
            <a:r>
              <a:rPr lang="cs-CZ" i="1" dirty="0"/>
              <a:t> media: </a:t>
            </a:r>
            <a:r>
              <a:rPr lang="cs-CZ" dirty="0"/>
              <a:t>vazivo s elastickými vlákny a hladná svalovina (poměr závislý na průsvitu tepen, velké – převládá elastická složka, malé čistě svalové)</a:t>
            </a:r>
          </a:p>
          <a:p>
            <a:r>
              <a:rPr lang="cs-CZ" i="1" dirty="0" err="1"/>
              <a:t>Tunica</a:t>
            </a:r>
            <a:r>
              <a:rPr lang="cs-CZ" i="1" dirty="0"/>
              <a:t> </a:t>
            </a:r>
            <a:r>
              <a:rPr lang="cs-CZ" i="1" dirty="0" err="1"/>
              <a:t>externa</a:t>
            </a:r>
            <a:r>
              <a:rPr lang="cs-CZ" i="1" dirty="0"/>
              <a:t>: </a:t>
            </a:r>
            <a:r>
              <a:rPr lang="cs-CZ" dirty="0"/>
              <a:t>vazivo</a:t>
            </a:r>
          </a:p>
        </p:txBody>
      </p:sp>
      <p:pic>
        <p:nvPicPr>
          <p:cNvPr id="4" name="Obrázek 3" descr="2244d35688_38176744_o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4013" y="1654629"/>
            <a:ext cx="5242751" cy="4278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Žíly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33257" y="1828800"/>
            <a:ext cx="6527469" cy="4351337"/>
          </a:xfrm>
        </p:spPr>
        <p:txBody>
          <a:bodyPr/>
          <a:lstStyle/>
          <a:p>
            <a:r>
              <a:rPr lang="cs-CZ" dirty="0"/>
              <a:t>Tři vrstvy, tenká, není pružná, méně svaloviny, chybí elastická vlákna</a:t>
            </a:r>
          </a:p>
          <a:p>
            <a:r>
              <a:rPr lang="cs-CZ" dirty="0"/>
              <a:t>Jednosměrný tok krve pomáhají zajišťovat kapsovité chlopně</a:t>
            </a:r>
          </a:p>
        </p:txBody>
      </p:sp>
      <p:pic>
        <p:nvPicPr>
          <p:cNvPr id="4" name="Obrázek 3" descr="48dc594d5a_38177949_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386" y="1913925"/>
            <a:ext cx="3547809" cy="4290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Kapiláry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Jediná vrstva – </a:t>
            </a:r>
            <a:r>
              <a:rPr lang="cs-CZ" i="1" dirty="0"/>
              <a:t>endotel</a:t>
            </a:r>
          </a:p>
          <a:p>
            <a:r>
              <a:rPr lang="cs-CZ" dirty="0"/>
              <a:t>Látková výměna mezi krví a tkáněmi</a:t>
            </a:r>
          </a:p>
          <a:p>
            <a:r>
              <a:rPr lang="cs-CZ" dirty="0" err="1"/>
              <a:t>Postkapilární</a:t>
            </a:r>
            <a:r>
              <a:rPr lang="cs-CZ" dirty="0"/>
              <a:t> žilky </a:t>
            </a:r>
            <a:r>
              <a:rPr lang="cs-CZ" i="1" dirty="0"/>
              <a:t>(</a:t>
            </a:r>
            <a:r>
              <a:rPr lang="cs-CZ" i="1" dirty="0" err="1"/>
              <a:t>venulae</a:t>
            </a:r>
            <a:r>
              <a:rPr lang="cs-CZ" i="1" dirty="0"/>
              <a:t>)</a:t>
            </a:r>
          </a:p>
          <a:p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heart-vintageanatomy-graphicsfairy007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5151" y="269895"/>
            <a:ext cx="5675552" cy="6314134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5127" y="365761"/>
            <a:ext cx="10515600" cy="1005840"/>
          </a:xfrm>
        </p:spPr>
        <p:txBody>
          <a:bodyPr/>
          <a:lstStyle/>
          <a:p>
            <a:r>
              <a:rPr lang="cs-CZ" dirty="0">
                <a:solidFill>
                  <a:srgbClr val="FF5050"/>
                </a:solidFill>
              </a:rPr>
              <a:t>Sylabus jarní semestr 2018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16149"/>
            <a:ext cx="8596668" cy="4425213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	Oběhová soustava</a:t>
            </a:r>
          </a:p>
          <a:p>
            <a:r>
              <a:rPr lang="cs-CZ" dirty="0"/>
              <a:t>	Cévní soustava</a:t>
            </a:r>
          </a:p>
          <a:p>
            <a:r>
              <a:rPr lang="cs-CZ" dirty="0"/>
              <a:t>            Centrální nervová soustava</a:t>
            </a:r>
          </a:p>
          <a:p>
            <a:r>
              <a:rPr lang="cs-CZ" dirty="0"/>
              <a:t>	Periferní nervová soustava</a:t>
            </a:r>
          </a:p>
          <a:p>
            <a:r>
              <a:rPr lang="cs-CZ" dirty="0"/>
              <a:t>	Dýchací soustava</a:t>
            </a:r>
          </a:p>
          <a:p>
            <a:r>
              <a:rPr lang="cs-CZ" dirty="0"/>
              <a:t>	Trávicí soustava I</a:t>
            </a:r>
          </a:p>
          <a:p>
            <a:r>
              <a:rPr lang="cs-CZ" dirty="0"/>
              <a:t> 	Trávicí soustava II - játra, žlučník, slinivka břišní</a:t>
            </a:r>
          </a:p>
          <a:p>
            <a:r>
              <a:rPr lang="cs-CZ" dirty="0"/>
              <a:t>	Močová soustava</a:t>
            </a:r>
          </a:p>
          <a:p>
            <a:r>
              <a:rPr lang="cs-CZ" dirty="0"/>
              <a:t>	Pohlavní soustava mužská</a:t>
            </a:r>
          </a:p>
          <a:p>
            <a:r>
              <a:rPr lang="cs-CZ" dirty="0"/>
              <a:t>	Pohlavní soustava ženská</a:t>
            </a:r>
          </a:p>
          <a:p>
            <a:r>
              <a:rPr lang="cs-CZ" dirty="0"/>
              <a:t> 	Soustava žláz s vnitřní sekrecí</a:t>
            </a:r>
          </a:p>
          <a:p>
            <a:r>
              <a:rPr lang="cs-CZ" dirty="0"/>
              <a:t>	Lymfatický systém</a:t>
            </a:r>
          </a:p>
          <a:p>
            <a:r>
              <a:rPr lang="cs-CZ" dirty="0"/>
              <a:t>	Smyslové orgány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5127" y="365759"/>
            <a:ext cx="10835244" cy="1049383"/>
          </a:xfrm>
        </p:spPr>
        <p:txBody>
          <a:bodyPr>
            <a:noAutofit/>
          </a:bodyPr>
          <a:lstStyle/>
          <a:p>
            <a:r>
              <a:rPr lang="cs-CZ" sz="3600" i="1" dirty="0" err="1">
                <a:solidFill>
                  <a:srgbClr val="FF5050"/>
                </a:solidFill>
              </a:rPr>
              <a:t>Systema</a:t>
            </a:r>
            <a:r>
              <a:rPr lang="cs-CZ" sz="3600" i="1" dirty="0">
                <a:solidFill>
                  <a:srgbClr val="FF5050"/>
                </a:solidFill>
              </a:rPr>
              <a:t> </a:t>
            </a:r>
            <a:r>
              <a:rPr lang="cs-CZ" sz="3600" i="1" dirty="0" err="1">
                <a:solidFill>
                  <a:srgbClr val="FF5050"/>
                </a:solidFill>
              </a:rPr>
              <a:t>cardiovasculare</a:t>
            </a:r>
            <a:endParaRPr lang="cs-CZ" sz="3600" dirty="0">
              <a:solidFill>
                <a:srgbClr val="FF5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5127" y="1828800"/>
            <a:ext cx="7591302" cy="435133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Funkce:</a:t>
            </a:r>
          </a:p>
          <a:p>
            <a:pPr lvl="1"/>
            <a:r>
              <a:rPr lang="cs-CZ" dirty="0"/>
              <a:t>Přenos látek</a:t>
            </a:r>
          </a:p>
          <a:p>
            <a:pPr lvl="1"/>
            <a:r>
              <a:rPr lang="cs-CZ" dirty="0"/>
              <a:t>Imunitní reakce</a:t>
            </a:r>
          </a:p>
          <a:p>
            <a:pPr lvl="1"/>
            <a:r>
              <a:rPr lang="cs-CZ" dirty="0" err="1"/>
              <a:t>Homeostáza</a:t>
            </a:r>
            <a:endParaRPr lang="cs-CZ" dirty="0"/>
          </a:p>
          <a:p>
            <a:r>
              <a:rPr lang="cs-CZ" dirty="0"/>
              <a:t>Krevní cévy:</a:t>
            </a:r>
          </a:p>
          <a:p>
            <a:pPr lvl="1"/>
            <a:r>
              <a:rPr lang="cs-CZ" dirty="0"/>
              <a:t>Malý plicní oběh</a:t>
            </a:r>
          </a:p>
          <a:p>
            <a:pPr lvl="1"/>
            <a:r>
              <a:rPr lang="cs-CZ" dirty="0"/>
              <a:t>Velký tělní oběh</a:t>
            </a:r>
          </a:p>
          <a:p>
            <a:pPr lvl="1"/>
            <a:r>
              <a:rPr lang="cs-CZ" dirty="0"/>
              <a:t>Portální/vrátnicový oběh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Arterie</a:t>
            </a:r>
          </a:p>
          <a:p>
            <a:pPr lvl="1"/>
            <a:r>
              <a:rPr lang="cs-CZ" dirty="0" err="1"/>
              <a:t>Vena</a:t>
            </a:r>
            <a:endParaRPr lang="cs-CZ" dirty="0"/>
          </a:p>
          <a:p>
            <a:pPr lvl="1"/>
            <a:r>
              <a:rPr lang="cs-CZ" dirty="0"/>
              <a:t>kapilára</a:t>
            </a:r>
          </a:p>
          <a:p>
            <a:pPr lvl="1"/>
            <a:endParaRPr lang="cs-CZ" dirty="0"/>
          </a:p>
        </p:txBody>
      </p:sp>
      <p:pic>
        <p:nvPicPr>
          <p:cNvPr id="4" name="Obrázek 3" descr="663.jpg"/>
          <p:cNvPicPr>
            <a:picLocks noChangeAspect="1"/>
          </p:cNvPicPr>
          <p:nvPr/>
        </p:nvPicPr>
        <p:blipFill>
          <a:blip r:embed="rId3" cstate="print"/>
          <a:srcRect t="2908"/>
          <a:stretch>
            <a:fillRect/>
          </a:stretch>
        </p:blipFill>
        <p:spPr>
          <a:xfrm>
            <a:off x="7098418" y="484591"/>
            <a:ext cx="4420072" cy="58221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>
                <a:solidFill>
                  <a:srgbClr val="FF5050"/>
                </a:solidFill>
              </a:rPr>
              <a:t>Sanguis</a:t>
            </a:r>
            <a:r>
              <a:rPr lang="cs-CZ" dirty="0">
                <a:solidFill>
                  <a:srgbClr val="FF5050"/>
                </a:solidFill>
              </a:rPr>
              <a:t>, krev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5126" y="1828800"/>
            <a:ext cx="7990963" cy="435133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5l</a:t>
            </a:r>
          </a:p>
          <a:p>
            <a:r>
              <a:rPr lang="cs-CZ" dirty="0"/>
              <a:t>Krevní elementy</a:t>
            </a:r>
          </a:p>
          <a:p>
            <a:pPr lvl="1"/>
            <a:r>
              <a:rPr lang="cs-CZ" dirty="0" err="1"/>
              <a:t>Erythrocyty</a:t>
            </a:r>
            <a:r>
              <a:rPr lang="cs-CZ" dirty="0"/>
              <a:t>: 5 milionů, 7,2 mikrometru, kostní dřeň, vychytávány ve slezině (120 dní)</a:t>
            </a:r>
          </a:p>
          <a:p>
            <a:pPr lvl="1"/>
            <a:r>
              <a:rPr lang="cs-CZ" dirty="0"/>
              <a:t>Leukocyty: 4–9 ·10</a:t>
            </a:r>
            <a:r>
              <a:rPr lang="cs-CZ" baseline="30000" dirty="0"/>
              <a:t>9</a:t>
            </a:r>
            <a:r>
              <a:rPr lang="cs-CZ" dirty="0"/>
              <a:t>/l, B a T, lymfatická tkáň, kostní dřeň (h až 100 dní)</a:t>
            </a:r>
          </a:p>
          <a:p>
            <a:pPr lvl="1"/>
            <a:r>
              <a:rPr lang="cs-CZ" dirty="0" err="1"/>
              <a:t>Thrombocyty</a:t>
            </a:r>
            <a:r>
              <a:rPr lang="cs-CZ" dirty="0"/>
              <a:t>: 150-400 000 na </a:t>
            </a:r>
            <a:r>
              <a:rPr lang="cs-CZ" dirty="0" err="1"/>
              <a:t>mikrolitr</a:t>
            </a:r>
            <a:r>
              <a:rPr lang="cs-CZ" dirty="0"/>
              <a:t>, krevní destičky, odštěpené z megakaryocytů, kostní dřeň (9-11 dní)</a:t>
            </a:r>
          </a:p>
          <a:p>
            <a:r>
              <a:rPr lang="cs-CZ" dirty="0"/>
              <a:t>Plasma</a:t>
            </a:r>
          </a:p>
          <a:p>
            <a:pPr lvl="1"/>
            <a:r>
              <a:rPr lang="cs-CZ" dirty="0"/>
              <a:t>Bílkoviny, soli</a:t>
            </a:r>
          </a:p>
          <a:p>
            <a:r>
              <a:rPr lang="cs-CZ" dirty="0"/>
              <a:t>Krevní sérum: bez fibrinogenu a srážecích elementů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393" y="1184220"/>
            <a:ext cx="3350215" cy="448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1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5050"/>
                </a:solidFill>
              </a:rPr>
              <a:t>Srdeční svalová tkáň – histologie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5128" y="1828800"/>
            <a:ext cx="4980486" cy="4351337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err="1"/>
              <a:t>Kardiomyocyt</a:t>
            </a:r>
            <a:r>
              <a:rPr lang="cs-CZ" b="1" dirty="0"/>
              <a:t>  </a:t>
            </a:r>
            <a:r>
              <a:rPr lang="cs-CZ" dirty="0"/>
              <a:t>(pracovní, vodivý)</a:t>
            </a:r>
          </a:p>
          <a:p>
            <a:r>
              <a:rPr lang="cs-CZ" dirty="0"/>
              <a:t>Pracovní: </a:t>
            </a:r>
          </a:p>
          <a:p>
            <a:pPr lvl="1"/>
            <a:r>
              <a:rPr lang="cs-CZ" dirty="0"/>
              <a:t>válcovitý tvar, tloušťky 10-15 a délky 85-100 µm, obvykle jedno centrálně uložené jádro, interkalární disky</a:t>
            </a:r>
          </a:p>
          <a:p>
            <a:pPr lvl="1"/>
            <a:r>
              <a:rPr lang="cs-CZ" dirty="0"/>
              <a:t>Buňky nemají schopnost regenerace (jizvy myokardu)</a:t>
            </a:r>
          </a:p>
          <a:p>
            <a:r>
              <a:rPr lang="cs-CZ" dirty="0"/>
              <a:t>Vodivý: </a:t>
            </a:r>
          </a:p>
          <a:p>
            <a:pPr lvl="1"/>
            <a:r>
              <a:rPr lang="cs-CZ" dirty="0"/>
              <a:t>schopnost spontánně vytvářet impulsy a rozvádět je</a:t>
            </a:r>
          </a:p>
          <a:p>
            <a:pPr lvl="1"/>
            <a:r>
              <a:rPr lang="cs-CZ" dirty="0"/>
              <a:t>nízký počet myofibril, náhodné uspořádání, zvýšený obsah glykogenu v sarkoplazmě</a:t>
            </a:r>
          </a:p>
        </p:txBody>
      </p:sp>
      <p:pic>
        <p:nvPicPr>
          <p:cNvPr id="4" name="Obrázek 3" descr="img0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5110" y="1728897"/>
            <a:ext cx="5733612" cy="4300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5050"/>
                </a:solidFill>
              </a:rPr>
              <a:t>Srdce (</a:t>
            </a:r>
            <a:r>
              <a:rPr lang="cs-CZ" i="1" dirty="0" err="1">
                <a:solidFill>
                  <a:srgbClr val="FF5050"/>
                </a:solidFill>
              </a:rPr>
              <a:t>cor</a:t>
            </a:r>
            <a:r>
              <a:rPr lang="cs-CZ" dirty="0">
                <a:solidFill>
                  <a:srgbClr val="FF5050"/>
                </a:solidFill>
              </a:rPr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5129" y="1828800"/>
            <a:ext cx="5392386" cy="435133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Dutý, svalnatý orgán</a:t>
            </a:r>
          </a:p>
          <a:p>
            <a:r>
              <a:rPr lang="cs-CZ" dirty="0"/>
              <a:t>Hmotnost: 230 – 340 g, velikost cca jako pěst</a:t>
            </a:r>
          </a:p>
          <a:p>
            <a:r>
              <a:rPr lang="cs-CZ" dirty="0"/>
              <a:t>Systola: stah</a:t>
            </a:r>
          </a:p>
          <a:p>
            <a:r>
              <a:rPr lang="cs-CZ" dirty="0"/>
              <a:t>Diastola: ochabnutí</a:t>
            </a:r>
          </a:p>
          <a:p>
            <a:endParaRPr lang="cs-CZ" dirty="0"/>
          </a:p>
          <a:p>
            <a:r>
              <a:rPr lang="cs-CZ" dirty="0"/>
              <a:t>Tvar kužele – </a:t>
            </a:r>
            <a:r>
              <a:rPr lang="cs-CZ" i="1" dirty="0"/>
              <a:t>basis </a:t>
            </a:r>
            <a:r>
              <a:rPr lang="cs-CZ" i="1" dirty="0" err="1"/>
              <a:t>cordis</a:t>
            </a:r>
            <a:r>
              <a:rPr lang="cs-CZ" i="1" dirty="0"/>
              <a:t>:</a:t>
            </a:r>
            <a:r>
              <a:rPr lang="cs-CZ" dirty="0"/>
              <a:t> </a:t>
            </a:r>
            <a:r>
              <a:rPr lang="cs-CZ" dirty="0" err="1"/>
              <a:t>dorzokraniálně</a:t>
            </a:r>
            <a:r>
              <a:rPr lang="cs-CZ" dirty="0"/>
              <a:t> vpravo; hrot (</a:t>
            </a:r>
            <a:r>
              <a:rPr lang="cs-CZ" i="1" dirty="0"/>
              <a:t>apex </a:t>
            </a:r>
            <a:r>
              <a:rPr lang="cs-CZ" i="1" dirty="0" err="1"/>
              <a:t>cordis</a:t>
            </a:r>
            <a:r>
              <a:rPr lang="cs-CZ" dirty="0"/>
              <a:t>) </a:t>
            </a:r>
            <a:r>
              <a:rPr lang="cs-CZ" dirty="0" err="1"/>
              <a:t>ventrokaudálně</a:t>
            </a:r>
            <a:r>
              <a:rPr lang="cs-CZ" dirty="0"/>
              <a:t> vlevo (5. mezižebří)</a:t>
            </a:r>
          </a:p>
        </p:txBody>
      </p:sp>
      <p:pic>
        <p:nvPicPr>
          <p:cNvPr id="5" name="Obrázek 4" descr="srdce zredu_imag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3536" y="585834"/>
            <a:ext cx="4199428" cy="5666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5050"/>
                </a:solidFill>
              </a:rPr>
              <a:t>Poloha srdce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7497" y="5410200"/>
            <a:ext cx="5512130" cy="696685"/>
          </a:xfrm>
        </p:spPr>
        <p:txBody>
          <a:bodyPr>
            <a:normAutofit fontScale="77500" lnSpcReduction="20000"/>
          </a:bodyPr>
          <a:lstStyle/>
          <a:p>
            <a:r>
              <a:rPr lang="cs-CZ" i="1" dirty="0">
                <a:solidFill>
                  <a:srgbClr val="FF5050"/>
                </a:solidFill>
              </a:rPr>
              <a:t>Mediastinum</a:t>
            </a:r>
            <a:r>
              <a:rPr lang="cs-CZ" dirty="0"/>
              <a:t> – prostor mezi plícemi</a:t>
            </a:r>
          </a:p>
          <a:p>
            <a:r>
              <a:rPr lang="cs-CZ" dirty="0"/>
              <a:t>1/3 vpravo od střední čáry, 2/3 vlevo</a:t>
            </a:r>
          </a:p>
          <a:p>
            <a:endParaRPr lang="cs-CZ" dirty="0"/>
          </a:p>
        </p:txBody>
      </p:sp>
      <p:pic>
        <p:nvPicPr>
          <p:cNvPr id="4" name="Obrázek 3" descr="Heart-and-lun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3366" y="1502228"/>
            <a:ext cx="3997011" cy="3897086"/>
          </a:xfrm>
          <a:prstGeom prst="rect">
            <a:avLst/>
          </a:prstGeom>
        </p:spPr>
      </p:pic>
      <p:pic>
        <p:nvPicPr>
          <p:cNvPr id="5" name="Obrázek 4" descr="srdcevh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0857" y="1419905"/>
            <a:ext cx="4027714" cy="498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5050"/>
                </a:solidFill>
              </a:rPr>
              <a:t>Plochy na povrchu srdce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Facies </a:t>
            </a:r>
            <a:r>
              <a:rPr lang="cs-CZ" i="1" dirty="0" err="1"/>
              <a:t>anterior</a:t>
            </a:r>
            <a:r>
              <a:rPr lang="cs-CZ" i="1" dirty="0"/>
              <a:t> </a:t>
            </a:r>
            <a:r>
              <a:rPr lang="cs-CZ" i="1" dirty="0" err="1"/>
              <a:t>seu</a:t>
            </a:r>
            <a:r>
              <a:rPr lang="cs-CZ" i="1" dirty="0"/>
              <a:t> </a:t>
            </a:r>
            <a:r>
              <a:rPr lang="cs-CZ" i="1" dirty="0" err="1"/>
              <a:t>sternocostalis</a:t>
            </a:r>
            <a:r>
              <a:rPr lang="cs-CZ" i="1" dirty="0"/>
              <a:t> (</a:t>
            </a:r>
            <a:r>
              <a:rPr lang="cs-CZ" i="1" dirty="0" err="1"/>
              <a:t>auricula</a:t>
            </a:r>
            <a:r>
              <a:rPr lang="cs-CZ" i="1" dirty="0"/>
              <a:t> </a:t>
            </a:r>
            <a:r>
              <a:rPr lang="cs-CZ" i="1" dirty="0" err="1"/>
              <a:t>dextra</a:t>
            </a:r>
            <a:r>
              <a:rPr lang="cs-CZ" i="1" dirty="0"/>
              <a:t>, </a:t>
            </a:r>
            <a:r>
              <a:rPr lang="cs-CZ" i="1" dirty="0" err="1"/>
              <a:t>sinistra</a:t>
            </a:r>
            <a:r>
              <a:rPr lang="cs-CZ" i="1" dirty="0"/>
              <a:t>)</a:t>
            </a:r>
          </a:p>
          <a:p>
            <a:r>
              <a:rPr lang="cs-CZ" i="1" dirty="0"/>
              <a:t>F. </a:t>
            </a:r>
            <a:r>
              <a:rPr lang="cs-CZ" i="1" dirty="0" err="1"/>
              <a:t>diaphragmatica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centrum </a:t>
            </a:r>
            <a:r>
              <a:rPr lang="cs-CZ" i="1" dirty="0" err="1"/>
              <a:t>tendineum</a:t>
            </a:r>
            <a:r>
              <a:rPr lang="cs-CZ" dirty="0"/>
              <a:t>)</a:t>
            </a:r>
          </a:p>
          <a:p>
            <a:r>
              <a:rPr lang="cs-CZ" i="1" dirty="0"/>
              <a:t>F. </a:t>
            </a:r>
            <a:r>
              <a:rPr lang="cs-CZ" i="1" dirty="0" err="1"/>
              <a:t>vertebralis</a:t>
            </a:r>
            <a:endParaRPr lang="cs-CZ" i="1" dirty="0"/>
          </a:p>
          <a:p>
            <a:r>
              <a:rPr lang="cs-CZ" i="1" dirty="0"/>
              <a:t>F. </a:t>
            </a:r>
            <a:r>
              <a:rPr lang="cs-CZ" i="1" dirty="0" err="1"/>
              <a:t>pulmonalis</a:t>
            </a:r>
            <a:r>
              <a:rPr lang="cs-CZ" i="1" dirty="0"/>
              <a:t> (</a:t>
            </a:r>
            <a:r>
              <a:rPr lang="cs-CZ" i="1" dirty="0" err="1"/>
              <a:t>impressio</a:t>
            </a:r>
            <a:r>
              <a:rPr lang="cs-CZ" i="1" dirty="0"/>
              <a:t> </a:t>
            </a:r>
            <a:r>
              <a:rPr lang="cs-CZ" i="1" dirty="0" err="1"/>
              <a:t>cardiaca</a:t>
            </a:r>
            <a:r>
              <a:rPr lang="cs-CZ" i="1" dirty="0"/>
              <a:t>)</a:t>
            </a:r>
          </a:p>
          <a:p>
            <a:endParaRPr 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652" y="2847593"/>
            <a:ext cx="51720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6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1281</TotalTime>
  <Words>1097</Words>
  <Application>Microsoft Office PowerPoint</Application>
  <PresentationFormat>Širokoúhlá obrazovka</PresentationFormat>
  <Paragraphs>179</Paragraphs>
  <Slides>26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Calibri</vt:lpstr>
      <vt:lpstr>Calibri Light</vt:lpstr>
      <vt:lpstr>Wingdings 2</vt:lpstr>
      <vt:lpstr>HDOfficeLightV0</vt:lpstr>
      <vt:lpstr>Anatomie</vt:lpstr>
      <vt:lpstr>Anatomie, seminář</vt:lpstr>
      <vt:lpstr>Sylabus jarní semestr 2018</vt:lpstr>
      <vt:lpstr>Systema cardiovasculare</vt:lpstr>
      <vt:lpstr>Sanguis, krev</vt:lpstr>
      <vt:lpstr>Srdeční svalová tkáň – histologie</vt:lpstr>
      <vt:lpstr>Srdce (cor)</vt:lpstr>
      <vt:lpstr>Poloha srdce</vt:lpstr>
      <vt:lpstr>Plochy na povrchu srdce</vt:lpstr>
      <vt:lpstr>Povrch srdce</vt:lpstr>
      <vt:lpstr>Oddíly srdeční</vt:lpstr>
      <vt:lpstr>Atrium dextrum</vt:lpstr>
      <vt:lpstr>ventriculus dexter</vt:lpstr>
      <vt:lpstr>Atrium sinistrum</vt:lpstr>
      <vt:lpstr>ventriculus sinister</vt:lpstr>
      <vt:lpstr>Srdeční skelet a chlopně</vt:lpstr>
      <vt:lpstr>Stavba srdce (endocardium, myocardium, pericardium)</vt:lpstr>
      <vt:lpstr>Myocardium</vt:lpstr>
      <vt:lpstr>Vodivý myokard – převodní systém srdeční</vt:lpstr>
      <vt:lpstr>Vodivý myokard – převodní systém srdeční</vt:lpstr>
      <vt:lpstr>Pericardium (osrdečník)</vt:lpstr>
      <vt:lpstr>Krevní cévy</vt:lpstr>
      <vt:lpstr>Tepny</vt:lpstr>
      <vt:lpstr>Žíly</vt:lpstr>
      <vt:lpstr>Kapiláry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Anatomie seminář</dc:title>
  <dc:creator>Marta Gimunová</dc:creator>
  <cp:lastModifiedBy>Marta Gimunová</cp:lastModifiedBy>
  <cp:revision>119</cp:revision>
  <dcterms:created xsi:type="dcterms:W3CDTF">2015-01-26T13:52:11Z</dcterms:created>
  <dcterms:modified xsi:type="dcterms:W3CDTF">2018-02-27T09:38:34Z</dcterms:modified>
</cp:coreProperties>
</file>