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306" r:id="rId3"/>
    <p:sldId id="286" r:id="rId4"/>
    <p:sldId id="257" r:id="rId5"/>
    <p:sldId id="302" r:id="rId6"/>
    <p:sldId id="287" r:id="rId7"/>
    <p:sldId id="258" r:id="rId8"/>
    <p:sldId id="259" r:id="rId9"/>
    <p:sldId id="309" r:id="rId10"/>
    <p:sldId id="260" r:id="rId11"/>
    <p:sldId id="261" r:id="rId12"/>
    <p:sldId id="303" r:id="rId13"/>
    <p:sldId id="304" r:id="rId14"/>
    <p:sldId id="289" r:id="rId15"/>
    <p:sldId id="262" r:id="rId16"/>
    <p:sldId id="263" r:id="rId17"/>
    <p:sldId id="265" r:id="rId18"/>
    <p:sldId id="288" r:id="rId19"/>
    <p:sldId id="266" r:id="rId20"/>
    <p:sldId id="268" r:id="rId21"/>
    <p:sldId id="267" r:id="rId22"/>
    <p:sldId id="292" r:id="rId23"/>
    <p:sldId id="269" r:id="rId24"/>
    <p:sldId id="305" r:id="rId25"/>
    <p:sldId id="291" r:id="rId26"/>
    <p:sldId id="270" r:id="rId27"/>
    <p:sldId id="295" r:id="rId28"/>
    <p:sldId id="293" r:id="rId29"/>
    <p:sldId id="294" r:id="rId30"/>
    <p:sldId id="271" r:id="rId31"/>
    <p:sldId id="307" r:id="rId32"/>
    <p:sldId id="296" r:id="rId33"/>
    <p:sldId id="310" r:id="rId34"/>
    <p:sldId id="308" r:id="rId35"/>
    <p:sldId id="297" r:id="rId36"/>
    <p:sldId id="279" r:id="rId37"/>
    <p:sldId id="277" r:id="rId38"/>
    <p:sldId id="278" r:id="rId39"/>
    <p:sldId id="301" r:id="rId40"/>
    <p:sldId id="299" r:id="rId41"/>
    <p:sldId id="280" r:id="rId42"/>
    <p:sldId id="298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270" autoAdjust="0"/>
  </p:normalViewPr>
  <p:slideViewPr>
    <p:cSldViewPr>
      <p:cViewPr varScale="1">
        <p:scale>
          <a:sx n="99" d="100"/>
          <a:sy n="99" d="100"/>
        </p:scale>
        <p:origin x="194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5123E-67E0-4EF5-9F4D-780C15D36DD7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CB7FB-F4BE-41EA-8B91-00CA976B7CD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11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106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39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8920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4699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7148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137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7777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2176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707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20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47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932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3233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0494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648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806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7227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62258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236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7768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5112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163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8425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5999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502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494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819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6057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4165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141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CB7FB-F4BE-41EA-8B91-00CA976B7CD4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8271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E5D4B-4537-4781-8FA8-94540FAC5D39}" type="datetimeFigureOut">
              <a:rPr lang="cs-CZ" smtClean="0"/>
              <a:pPr/>
              <a:t>16.3.2018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3F066-45E3-4EED-82B0-F2F5B06CCBC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/>
                </a:solidFill>
              </a:rPr>
              <a:t>Centrální nervová soustava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Hřbetní mícha, </a:t>
            </a:r>
            <a:r>
              <a:rPr lang="cs-CZ" i="1" dirty="0" err="1">
                <a:solidFill>
                  <a:srgbClr val="00B0F0"/>
                </a:solidFill>
              </a:rPr>
              <a:t>medulla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spinalis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525963"/>
          </a:xfrm>
        </p:spPr>
        <p:txBody>
          <a:bodyPr>
            <a:normAutofit/>
          </a:bodyPr>
          <a:lstStyle/>
          <a:p>
            <a:r>
              <a:rPr lang="cs-CZ" dirty="0"/>
              <a:t>Obaly</a:t>
            </a:r>
          </a:p>
          <a:p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magnum</a:t>
            </a:r>
            <a:r>
              <a:rPr lang="cs-CZ" dirty="0"/>
              <a:t> – </a:t>
            </a:r>
            <a:r>
              <a:rPr lang="cs-CZ" dirty="0" err="1"/>
              <a:t>deccusatio</a:t>
            </a:r>
            <a:r>
              <a:rPr lang="cs-CZ" dirty="0"/>
              <a:t> </a:t>
            </a:r>
            <a:r>
              <a:rPr lang="cs-CZ" dirty="0" err="1"/>
              <a:t>pyramidum</a:t>
            </a:r>
            <a:endParaRPr lang="cs-CZ" dirty="0"/>
          </a:p>
          <a:p>
            <a:r>
              <a:rPr lang="cs-CZ" dirty="0"/>
              <a:t>L1-2 </a:t>
            </a:r>
            <a:r>
              <a:rPr lang="cs-CZ" dirty="0" err="1"/>
              <a:t>filum</a:t>
            </a:r>
            <a:r>
              <a:rPr lang="cs-CZ" dirty="0"/>
              <a:t> </a:t>
            </a:r>
            <a:r>
              <a:rPr lang="cs-CZ" dirty="0" err="1"/>
              <a:t>terminale</a:t>
            </a:r>
            <a:r>
              <a:rPr lang="cs-CZ" dirty="0"/>
              <a:t>/</a:t>
            </a:r>
            <a:r>
              <a:rPr lang="cs-CZ" dirty="0" err="1"/>
              <a:t>cauda</a:t>
            </a:r>
            <a:r>
              <a:rPr lang="cs-CZ" dirty="0"/>
              <a:t> </a:t>
            </a:r>
            <a:r>
              <a:rPr lang="cs-CZ" dirty="0" err="1"/>
              <a:t>equina</a:t>
            </a:r>
            <a:endParaRPr lang="cs-CZ" dirty="0"/>
          </a:p>
          <a:p>
            <a:r>
              <a:rPr lang="cs-CZ" dirty="0"/>
              <a:t>C5, Th12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35433" t="22360" r="36217" b="16321"/>
          <a:stretch>
            <a:fillRect/>
          </a:stretch>
        </p:blipFill>
        <p:spPr bwMode="auto">
          <a:xfrm>
            <a:off x="4932040" y="1412776"/>
            <a:ext cx="388843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4690723"/>
            <a:ext cx="8229600" cy="1435440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ventrolateralis</a:t>
            </a:r>
            <a:r>
              <a:rPr lang="cs-CZ" dirty="0"/>
              <a:t>: přední kořeny motorické</a:t>
            </a:r>
          </a:p>
          <a:p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dorsolateralis</a:t>
            </a:r>
            <a:r>
              <a:rPr lang="cs-CZ" dirty="0"/>
              <a:t>: zadní kořeny senzitivní</a:t>
            </a:r>
          </a:p>
          <a:p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centralis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9159" t="35280" r="32283" b="15161"/>
          <a:stretch>
            <a:fillRect/>
          </a:stretch>
        </p:blipFill>
        <p:spPr bwMode="auto">
          <a:xfrm>
            <a:off x="455577" y="269635"/>
            <a:ext cx="6930838" cy="44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4690723"/>
            <a:ext cx="8229600" cy="143544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Bílá hmota:</a:t>
            </a:r>
          </a:p>
          <a:p>
            <a:r>
              <a:rPr lang="cs-CZ" dirty="0"/>
              <a:t>Zadní provazce: ascendentní dráhy</a:t>
            </a:r>
          </a:p>
          <a:p>
            <a:r>
              <a:rPr lang="cs-CZ" dirty="0"/>
              <a:t>Postranní a přední provazce: sestupné i vzestupné dráhy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9159" t="35280" r="32283" b="15161"/>
          <a:stretch>
            <a:fillRect/>
          </a:stretch>
        </p:blipFill>
        <p:spPr bwMode="auto">
          <a:xfrm>
            <a:off x="455577" y="269635"/>
            <a:ext cx="6930838" cy="44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7486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4690723"/>
            <a:ext cx="8229600" cy="1435440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Šedá hmota:</a:t>
            </a:r>
          </a:p>
          <a:p>
            <a:r>
              <a:rPr lang="cs-CZ" dirty="0"/>
              <a:t>Přední sloupec (</a:t>
            </a:r>
            <a:r>
              <a:rPr lang="cs-CZ" dirty="0" err="1"/>
              <a:t>columna</a:t>
            </a:r>
            <a:r>
              <a:rPr lang="cs-CZ" dirty="0"/>
              <a:t> ant): 4 motorická jádra</a:t>
            </a:r>
          </a:p>
          <a:p>
            <a:r>
              <a:rPr lang="cs-CZ" dirty="0"/>
              <a:t>Zadní sloupec: senzitivní jádra (přepojení do thalamu, mozečku, retikulární formace)</a:t>
            </a:r>
          </a:p>
          <a:p>
            <a:r>
              <a:rPr lang="cs-CZ" dirty="0"/>
              <a:t>Boční sloupec: </a:t>
            </a:r>
            <a:r>
              <a:rPr lang="cs-CZ" dirty="0" err="1"/>
              <a:t>visceromotorické</a:t>
            </a:r>
            <a:r>
              <a:rPr lang="cs-CZ" dirty="0"/>
              <a:t> a </a:t>
            </a:r>
            <a:r>
              <a:rPr lang="cs-CZ" dirty="0" err="1"/>
              <a:t>viscerosenzitivní</a:t>
            </a:r>
            <a:r>
              <a:rPr lang="cs-CZ" dirty="0"/>
              <a:t> jádra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9159" t="35280" r="32283" b="15161"/>
          <a:stretch>
            <a:fillRect/>
          </a:stretch>
        </p:blipFill>
        <p:spPr bwMode="auto">
          <a:xfrm>
            <a:off x="455577" y="269635"/>
            <a:ext cx="6930838" cy="44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3734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Funkce míchy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3826768" cy="4525963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cs-CZ" b="1" dirty="0"/>
              <a:t>1. převodní – </a:t>
            </a:r>
            <a:r>
              <a:rPr lang="cs-CZ" dirty="0"/>
              <a:t>v bíle hmotě se nacházejí míšní dráhy:</a:t>
            </a:r>
          </a:p>
          <a:p>
            <a:r>
              <a:rPr lang="cs-CZ" dirty="0"/>
              <a:t>a) vzestupné (senzorické)</a:t>
            </a:r>
          </a:p>
          <a:p>
            <a:r>
              <a:rPr lang="cs-CZ" dirty="0"/>
              <a:t>b) sestupné (motorické)</a:t>
            </a:r>
          </a:p>
          <a:p>
            <a:pPr>
              <a:buNone/>
            </a:pPr>
            <a:r>
              <a:rPr lang="cs-CZ" b="1" dirty="0"/>
              <a:t>2. řídící – </a:t>
            </a:r>
            <a:r>
              <a:rPr lang="cs-CZ" dirty="0"/>
              <a:t>ústředí reflexů – obranné, patelární, defekační, sekrece, potu</a:t>
            </a:r>
          </a:p>
          <a:p>
            <a:r>
              <a:rPr lang="cs-CZ" dirty="0"/>
              <a:t>centra řídící pohyb končetin, trupu, bránice, centrum svalového tonu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3308" t="38639" r="25192" b="23561"/>
          <a:stretch>
            <a:fillRect/>
          </a:stretch>
        </p:blipFill>
        <p:spPr bwMode="auto">
          <a:xfrm>
            <a:off x="4572000" y="2060848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Mozkový kmen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lnSpcReduction="10000"/>
          </a:bodyPr>
          <a:lstStyle/>
          <a:p>
            <a:r>
              <a:rPr lang="pt-BR" dirty="0"/>
              <a:t>Prodloužená mícha </a:t>
            </a:r>
            <a:r>
              <a:rPr lang="pt-BR" i="1" dirty="0"/>
              <a:t>(Medulla oblongata)</a:t>
            </a:r>
          </a:p>
          <a:p>
            <a:r>
              <a:rPr lang="cs-CZ" dirty="0"/>
              <a:t>Varolův most </a:t>
            </a:r>
            <a:r>
              <a:rPr lang="cs-CZ" i="1" dirty="0"/>
              <a:t>(</a:t>
            </a:r>
            <a:r>
              <a:rPr lang="cs-CZ" i="1" dirty="0" err="1"/>
              <a:t>Pons</a:t>
            </a:r>
            <a:r>
              <a:rPr lang="cs-CZ" i="1" dirty="0"/>
              <a:t> </a:t>
            </a:r>
            <a:r>
              <a:rPr lang="cs-CZ" i="1" dirty="0" err="1"/>
              <a:t>Varoli</a:t>
            </a:r>
            <a:r>
              <a:rPr lang="cs-CZ" i="1" dirty="0"/>
              <a:t>)</a:t>
            </a:r>
          </a:p>
          <a:p>
            <a:r>
              <a:rPr lang="cs-CZ" dirty="0"/>
              <a:t>Střední mozek </a:t>
            </a:r>
            <a:r>
              <a:rPr lang="cs-CZ" i="1" dirty="0"/>
              <a:t>(</a:t>
            </a:r>
            <a:r>
              <a:rPr lang="cs-CZ" i="1" dirty="0" err="1"/>
              <a:t>Mesencephalon</a:t>
            </a:r>
            <a:r>
              <a:rPr lang="cs-CZ" i="1" dirty="0"/>
              <a:t>)</a:t>
            </a:r>
          </a:p>
          <a:p>
            <a:endParaRPr lang="cs-CZ" i="1" dirty="0"/>
          </a:p>
          <a:p>
            <a:r>
              <a:rPr lang="cs-CZ" i="1" dirty="0" err="1"/>
              <a:t>Kosočtvrečná</a:t>
            </a:r>
            <a:r>
              <a:rPr lang="cs-CZ" i="1" dirty="0"/>
              <a:t> jáma (</a:t>
            </a:r>
            <a:r>
              <a:rPr lang="cs-CZ" i="1" dirty="0" err="1"/>
              <a:t>fossa</a:t>
            </a:r>
            <a:r>
              <a:rPr lang="cs-CZ" i="1" dirty="0"/>
              <a:t> </a:t>
            </a:r>
            <a:r>
              <a:rPr lang="cs-CZ" i="1" dirty="0" err="1"/>
              <a:t>rhomboidea</a:t>
            </a:r>
            <a:r>
              <a:rPr lang="cs-CZ" i="1" dirty="0"/>
              <a:t>)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5458" t="47879" r="58792" b="26081"/>
          <a:stretch>
            <a:fillRect/>
          </a:stretch>
        </p:blipFill>
        <p:spPr bwMode="auto">
          <a:xfrm>
            <a:off x="4932040" y="1835223"/>
            <a:ext cx="3563235" cy="368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rgbClr val="00B0F0"/>
                </a:solidFill>
              </a:rPr>
              <a:t>Medulla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oblongata</a:t>
            </a:r>
            <a:endParaRPr lang="cs-CZ" i="1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2962672" cy="4525963"/>
          </a:xfrm>
        </p:spPr>
        <p:txBody>
          <a:bodyPr>
            <a:normAutofit/>
          </a:bodyPr>
          <a:lstStyle/>
          <a:p>
            <a:r>
              <a:rPr lang="cs-CZ" i="1" dirty="0" err="1"/>
              <a:t>Pyramides</a:t>
            </a:r>
            <a:r>
              <a:rPr lang="cs-CZ" i="1" dirty="0"/>
              <a:t> </a:t>
            </a:r>
            <a:r>
              <a:rPr lang="cs-CZ" i="1" dirty="0" err="1"/>
              <a:t>medullae</a:t>
            </a:r>
            <a:r>
              <a:rPr lang="cs-CZ" i="1" dirty="0"/>
              <a:t> </a:t>
            </a:r>
            <a:r>
              <a:rPr lang="cs-CZ" i="1" dirty="0" err="1"/>
              <a:t>oblongatae</a:t>
            </a:r>
            <a:endParaRPr lang="cs-CZ" i="1" dirty="0"/>
          </a:p>
          <a:p>
            <a:r>
              <a:rPr lang="cs-CZ" i="1" dirty="0" err="1"/>
              <a:t>Tractus</a:t>
            </a:r>
            <a:r>
              <a:rPr lang="cs-CZ" i="1" dirty="0"/>
              <a:t> </a:t>
            </a:r>
            <a:r>
              <a:rPr lang="cs-CZ" i="1" dirty="0" err="1"/>
              <a:t>corticospinalis</a:t>
            </a:r>
            <a:r>
              <a:rPr lang="cs-CZ" i="1" dirty="0"/>
              <a:t> – zkřížení motorických drah</a:t>
            </a:r>
          </a:p>
          <a:p>
            <a:endParaRPr lang="cs-CZ" i="1" dirty="0"/>
          </a:p>
        </p:txBody>
      </p:sp>
      <p:pic>
        <p:nvPicPr>
          <p:cNvPr id="4" name="Zástupný symbol pro obsah 3" descr="pyramis_medullae-oblongata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6072" y="1484784"/>
            <a:ext cx="5320384" cy="4107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>
                <a:solidFill>
                  <a:srgbClr val="00B0F0"/>
                </a:solidFill>
              </a:rPr>
              <a:t>Medulla</a:t>
            </a:r>
            <a:r>
              <a:rPr lang="cs-CZ" i="1" dirty="0">
                <a:solidFill>
                  <a:srgbClr val="00B0F0"/>
                </a:solidFill>
              </a:rPr>
              <a:t> </a:t>
            </a:r>
            <a:r>
              <a:rPr lang="cs-CZ" i="1" dirty="0" err="1">
                <a:solidFill>
                  <a:srgbClr val="00B0F0"/>
                </a:solidFill>
              </a:rPr>
              <a:t>oblongata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Přední boční brázda: </a:t>
            </a:r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ventrolateralis</a:t>
            </a:r>
            <a:r>
              <a:rPr lang="cs-CZ" dirty="0"/>
              <a:t> (N XII </a:t>
            </a:r>
            <a:r>
              <a:rPr lang="cs-CZ" dirty="0" err="1"/>
              <a:t>hypoglossus</a:t>
            </a:r>
            <a:r>
              <a:rPr lang="cs-CZ" dirty="0"/>
              <a:t>)</a:t>
            </a:r>
          </a:p>
          <a:p>
            <a:r>
              <a:rPr lang="cs-CZ" dirty="0"/>
              <a:t>Zadní boční brázda: </a:t>
            </a:r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dorsolateralis</a:t>
            </a:r>
            <a:r>
              <a:rPr lang="cs-CZ" dirty="0"/>
              <a:t> (N IX </a:t>
            </a:r>
            <a:r>
              <a:rPr lang="cs-CZ" dirty="0" err="1"/>
              <a:t>glossopharyngeus</a:t>
            </a:r>
            <a:r>
              <a:rPr lang="cs-CZ" dirty="0"/>
              <a:t>, N X vagus, N XI </a:t>
            </a:r>
            <a:r>
              <a:rPr lang="cs-CZ" dirty="0" err="1"/>
              <a:t>accesorius</a:t>
            </a:r>
            <a:r>
              <a:rPr lang="cs-CZ" dirty="0"/>
              <a:t>)</a:t>
            </a:r>
          </a:p>
          <a:p>
            <a:r>
              <a:rPr lang="cs-CZ" dirty="0" err="1"/>
              <a:t>Pedunculi</a:t>
            </a:r>
            <a:r>
              <a:rPr lang="cs-CZ" dirty="0"/>
              <a:t> </a:t>
            </a:r>
            <a:r>
              <a:rPr lang="cs-CZ" dirty="0" err="1"/>
              <a:t>cerebellares</a:t>
            </a:r>
            <a:r>
              <a:rPr lang="cs-CZ" dirty="0"/>
              <a:t> </a:t>
            </a:r>
            <a:r>
              <a:rPr lang="cs-CZ" dirty="0" err="1"/>
              <a:t>inferioires</a:t>
            </a:r>
            <a:endParaRPr lang="cs-CZ" dirty="0"/>
          </a:p>
          <a:p>
            <a:endParaRPr lang="cs-CZ" dirty="0"/>
          </a:p>
          <a:p>
            <a:r>
              <a:rPr lang="cs-CZ" sz="2800" dirty="0" err="1"/>
              <a:t>Sulcus</a:t>
            </a:r>
            <a:r>
              <a:rPr lang="cs-CZ" sz="2800" dirty="0"/>
              <a:t> </a:t>
            </a:r>
            <a:r>
              <a:rPr lang="cs-CZ" sz="2800" dirty="0" err="1"/>
              <a:t>bulbopontinus</a:t>
            </a:r>
            <a:endParaRPr lang="cs-CZ" sz="2800" dirty="0"/>
          </a:p>
          <a:p>
            <a:r>
              <a:rPr lang="cs-CZ" sz="2800" dirty="0" err="1"/>
              <a:t>Tela</a:t>
            </a:r>
            <a:r>
              <a:rPr lang="cs-CZ" sz="2800" dirty="0"/>
              <a:t> </a:t>
            </a:r>
            <a:r>
              <a:rPr lang="cs-CZ" sz="2800" dirty="0" err="1"/>
              <a:t>choroidea</a:t>
            </a:r>
            <a:r>
              <a:rPr lang="cs-CZ" sz="2800" dirty="0"/>
              <a:t>- </a:t>
            </a:r>
          </a:p>
          <a:p>
            <a:pPr lvl="1"/>
            <a:r>
              <a:rPr lang="cs-CZ" sz="2400" dirty="0"/>
              <a:t>ependym-mozkomíšní mok</a:t>
            </a:r>
          </a:p>
          <a:p>
            <a:r>
              <a:rPr lang="cs-CZ" sz="2800" dirty="0"/>
              <a:t>Oliva: mícha, mozeček</a:t>
            </a:r>
          </a:p>
          <a:p>
            <a:r>
              <a:rPr lang="cs-CZ" sz="2800" dirty="0"/>
              <a:t>Štíhlé jádro a klínové jádro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29121808-C77A-4ED5-9C86-CE2227DF3F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20601" r="37401" b="31800"/>
          <a:stretch/>
        </p:blipFill>
        <p:spPr>
          <a:xfrm>
            <a:off x="4427984" y="3677891"/>
            <a:ext cx="4536504" cy="2448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Funkce prodloužené míchy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centrum dýchací</a:t>
            </a:r>
          </a:p>
          <a:p>
            <a:r>
              <a:rPr lang="cs-CZ" dirty="0"/>
              <a:t>kardiovaskulární centrum</a:t>
            </a:r>
          </a:p>
          <a:p>
            <a:r>
              <a:rPr lang="cs-CZ" dirty="0"/>
              <a:t>centrum pohybů trávicího ústrojí</a:t>
            </a:r>
          </a:p>
          <a:p>
            <a:r>
              <a:rPr lang="cs-CZ" dirty="0"/>
              <a:t>centrum vylučovací soustavy</a:t>
            </a:r>
          </a:p>
          <a:p>
            <a:r>
              <a:rPr lang="cs-CZ" dirty="0"/>
              <a:t>životně důležité nepodmíněné reflexy (sací, polykací, sekrece slin)</a:t>
            </a:r>
          </a:p>
          <a:p>
            <a:r>
              <a:rPr lang="cs-CZ" dirty="0"/>
              <a:t>obranné reflexy kašle, kýchání, zvracení, rohovkový reflex, zornicový reflex</a:t>
            </a:r>
          </a:p>
          <a:p>
            <a:r>
              <a:rPr lang="cs-CZ" dirty="0"/>
              <a:t>mrkání, slzení, akomodace čočky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Pons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 err="1">
                <a:solidFill>
                  <a:srgbClr val="00B0F0"/>
                </a:solidFill>
              </a:rPr>
              <a:t>Varoli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484784"/>
            <a:ext cx="4248472" cy="4525963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Dorzální strana –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rhomboidea</a:t>
            </a:r>
            <a:endParaRPr lang="cs-CZ" dirty="0"/>
          </a:p>
          <a:p>
            <a:r>
              <a:rPr lang="cs-CZ" dirty="0" err="1"/>
              <a:t>Pedunculi</a:t>
            </a:r>
            <a:r>
              <a:rPr lang="cs-CZ" dirty="0"/>
              <a:t> </a:t>
            </a:r>
            <a:r>
              <a:rPr lang="cs-CZ" dirty="0" err="1"/>
              <a:t>cerebellares</a:t>
            </a:r>
            <a:r>
              <a:rPr lang="cs-CZ" dirty="0"/>
              <a:t> medii </a:t>
            </a:r>
          </a:p>
          <a:p>
            <a:r>
              <a:rPr lang="cs-CZ" dirty="0"/>
              <a:t>N VIII </a:t>
            </a:r>
            <a:r>
              <a:rPr lang="cs-CZ" dirty="0" err="1"/>
              <a:t>vestibulocochlearis</a:t>
            </a:r>
            <a:r>
              <a:rPr lang="cs-CZ" dirty="0"/>
              <a:t>, N VII </a:t>
            </a:r>
            <a:r>
              <a:rPr lang="cs-CZ" dirty="0" err="1"/>
              <a:t>facialis</a:t>
            </a:r>
            <a:r>
              <a:rPr lang="cs-CZ" dirty="0"/>
              <a:t>, N VI </a:t>
            </a:r>
            <a:r>
              <a:rPr lang="cs-CZ" dirty="0" err="1"/>
              <a:t>abducens</a:t>
            </a:r>
            <a:r>
              <a:rPr lang="cs-CZ" dirty="0"/>
              <a:t>, N V trigeminus </a:t>
            </a:r>
          </a:p>
          <a:p>
            <a:r>
              <a:rPr lang="cs-CZ" dirty="0" err="1"/>
              <a:t>Tractus</a:t>
            </a:r>
            <a:r>
              <a:rPr lang="cs-CZ" dirty="0"/>
              <a:t> </a:t>
            </a:r>
            <a:r>
              <a:rPr lang="cs-CZ" dirty="0" err="1"/>
              <a:t>corticospinalis</a:t>
            </a:r>
            <a:endParaRPr lang="cs-CZ" dirty="0"/>
          </a:p>
          <a:p>
            <a:r>
              <a:rPr lang="cs-CZ" dirty="0"/>
              <a:t>Jádra retikulární formace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6483" t="23200" r="37267" b="16321"/>
          <a:stretch>
            <a:fillRect/>
          </a:stretch>
        </p:blipFill>
        <p:spPr bwMode="auto">
          <a:xfrm>
            <a:off x="5004048" y="1412776"/>
            <a:ext cx="3672408" cy="5288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81070B4-C13C-4AE6-BAD1-0939DE417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/>
                </a:solidFill>
              </a:rPr>
              <a:t>Ontogeneze mozku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173D72D-B6E1-40CE-B19D-BD12374E3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700808"/>
            <a:ext cx="2602632" cy="1972815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Přední </a:t>
            </a:r>
            <a:r>
              <a:rPr lang="cs-CZ" dirty="0" smtClean="0"/>
              <a:t>mozek: </a:t>
            </a:r>
            <a:r>
              <a:rPr lang="cs-CZ" b="1" dirty="0" err="1" smtClean="0"/>
              <a:t>prosencephalon</a:t>
            </a:r>
            <a:endParaRPr lang="cs-CZ" b="1" dirty="0" smtClean="0"/>
          </a:p>
          <a:p>
            <a:r>
              <a:rPr lang="cs-CZ" dirty="0"/>
              <a:t>S</a:t>
            </a:r>
            <a:r>
              <a:rPr lang="cs-CZ" dirty="0" smtClean="0"/>
              <a:t>třední mozek: </a:t>
            </a:r>
            <a:r>
              <a:rPr lang="cs-CZ" b="1" dirty="0" err="1" smtClean="0"/>
              <a:t>mesencephalon</a:t>
            </a:r>
            <a:endParaRPr lang="cs-CZ" b="1" dirty="0"/>
          </a:p>
          <a:p>
            <a:r>
              <a:rPr lang="cs-CZ" dirty="0"/>
              <a:t>Zadní </a:t>
            </a:r>
            <a:r>
              <a:rPr lang="cs-CZ" dirty="0" smtClean="0"/>
              <a:t>mozek: </a:t>
            </a:r>
            <a:r>
              <a:rPr lang="cs-CZ" b="1" dirty="0" err="1" smtClean="0"/>
              <a:t>rhombencephalon</a:t>
            </a:r>
            <a:endParaRPr lang="cs-CZ" b="1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6B1A2D04-9040-43FE-8D6C-833124F7E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31954" r="53845" b="27600"/>
          <a:stretch/>
        </p:blipFill>
        <p:spPr>
          <a:xfrm>
            <a:off x="2699792" y="1596277"/>
            <a:ext cx="6344499" cy="415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54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Mesencephalon</a:t>
            </a:r>
            <a:r>
              <a:rPr lang="cs-CZ" dirty="0">
                <a:solidFill>
                  <a:srgbClr val="00B0F0"/>
                </a:solidFill>
              </a:rPr>
              <a:t> (střední mozek)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N IV </a:t>
            </a:r>
            <a:r>
              <a:rPr lang="cs-CZ" dirty="0" err="1"/>
              <a:t>trochlearis</a:t>
            </a:r>
            <a:r>
              <a:rPr lang="cs-CZ" dirty="0"/>
              <a:t>, N III </a:t>
            </a:r>
            <a:r>
              <a:rPr lang="cs-CZ" dirty="0" err="1"/>
              <a:t>oculomotorius</a:t>
            </a:r>
            <a:endParaRPr lang="cs-CZ" dirty="0"/>
          </a:p>
          <a:p>
            <a:r>
              <a:rPr lang="cs-CZ" dirty="0" err="1"/>
              <a:t>Crura</a:t>
            </a:r>
            <a:r>
              <a:rPr lang="cs-CZ" dirty="0"/>
              <a:t> </a:t>
            </a:r>
            <a:r>
              <a:rPr lang="cs-CZ" dirty="0" err="1"/>
              <a:t>cerebri</a:t>
            </a:r>
            <a:endParaRPr lang="cs-CZ" dirty="0"/>
          </a:p>
          <a:p>
            <a:r>
              <a:rPr lang="cs-CZ" dirty="0" err="1"/>
              <a:t>Tegmentum</a:t>
            </a:r>
            <a:r>
              <a:rPr lang="cs-CZ" dirty="0"/>
              <a:t> </a:t>
            </a:r>
            <a:r>
              <a:rPr lang="cs-CZ" dirty="0" err="1"/>
              <a:t>mesencephali</a:t>
            </a:r>
            <a:r>
              <a:rPr lang="cs-CZ" dirty="0"/>
              <a:t> (</a:t>
            </a:r>
            <a:r>
              <a:rPr lang="cs-CZ" dirty="0" err="1"/>
              <a:t>nucleus</a:t>
            </a:r>
            <a:r>
              <a:rPr lang="cs-CZ" dirty="0"/>
              <a:t> ruber, </a:t>
            </a:r>
            <a:r>
              <a:rPr lang="cs-CZ" dirty="0" err="1"/>
              <a:t>substantia</a:t>
            </a:r>
            <a:r>
              <a:rPr lang="cs-CZ" dirty="0"/>
              <a:t> </a:t>
            </a:r>
            <a:r>
              <a:rPr lang="cs-CZ" dirty="0" err="1"/>
              <a:t>nigra</a:t>
            </a:r>
            <a:r>
              <a:rPr lang="cs-CZ" dirty="0"/>
              <a:t> – dopamin, </a:t>
            </a:r>
            <a:r>
              <a:rPr lang="cs-CZ" dirty="0" err="1"/>
              <a:t>neuromelanin</a:t>
            </a:r>
            <a:r>
              <a:rPr lang="cs-CZ" dirty="0"/>
              <a:t>)</a:t>
            </a:r>
          </a:p>
          <a:p>
            <a:r>
              <a:rPr lang="cs-CZ" dirty="0" err="1"/>
              <a:t>Aqueductus</a:t>
            </a:r>
            <a:r>
              <a:rPr lang="cs-CZ" dirty="0"/>
              <a:t> </a:t>
            </a:r>
            <a:r>
              <a:rPr lang="cs-CZ" dirty="0" err="1"/>
              <a:t>mesencephali</a:t>
            </a:r>
            <a:r>
              <a:rPr lang="cs-CZ" dirty="0"/>
              <a:t> Sylvii (III a IV komora)</a:t>
            </a:r>
          </a:p>
          <a:p>
            <a:r>
              <a:rPr lang="cs-CZ" dirty="0"/>
              <a:t>Lamina </a:t>
            </a:r>
            <a:r>
              <a:rPr lang="cs-CZ" dirty="0" err="1"/>
              <a:t>tecti</a:t>
            </a:r>
            <a:r>
              <a:rPr lang="cs-CZ" dirty="0"/>
              <a:t> – </a:t>
            </a:r>
            <a:r>
              <a:rPr lang="cs-CZ" dirty="0" err="1"/>
              <a:t>čtvrthrbolí</a:t>
            </a:r>
            <a:r>
              <a:rPr lang="cs-CZ" dirty="0"/>
              <a:t>, </a:t>
            </a:r>
            <a:r>
              <a:rPr lang="cs-CZ" dirty="0" err="1"/>
              <a:t>colliculi</a:t>
            </a:r>
            <a:r>
              <a:rPr lang="cs-CZ" dirty="0"/>
              <a:t> sup. (zrak), </a:t>
            </a:r>
            <a:r>
              <a:rPr lang="cs-CZ" dirty="0" err="1"/>
              <a:t>inf</a:t>
            </a:r>
            <a:r>
              <a:rPr lang="cs-CZ" dirty="0"/>
              <a:t>. (sluch) – spojeny s mezimozkem párovými raménky</a:t>
            </a:r>
          </a:p>
          <a:p>
            <a:r>
              <a:rPr lang="cs-CZ" dirty="0" err="1"/>
              <a:t>Pedunculi</a:t>
            </a:r>
            <a:r>
              <a:rPr lang="cs-CZ" dirty="0"/>
              <a:t> </a:t>
            </a:r>
            <a:r>
              <a:rPr lang="cs-CZ" dirty="0" err="1"/>
              <a:t>cerebellares</a:t>
            </a:r>
            <a:r>
              <a:rPr lang="cs-CZ" dirty="0"/>
              <a:t> sup , mezi nimi bílá hmota tvořící strop IV komory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34908" t="22360" r="36217" b="17161"/>
          <a:stretch>
            <a:fillRect/>
          </a:stretch>
        </p:blipFill>
        <p:spPr bwMode="auto">
          <a:xfrm>
            <a:off x="4788024" y="1412776"/>
            <a:ext cx="3614318" cy="473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Retikulární formace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vzruchy ze všech specifických nervových drah</a:t>
            </a:r>
          </a:p>
          <a:p>
            <a:r>
              <a:rPr lang="cs-CZ" dirty="0"/>
              <a:t>Svými podněty aktivuje mozkovou kůru a udržuje ji v bdělém stavu</a:t>
            </a:r>
          </a:p>
          <a:p>
            <a:r>
              <a:rPr lang="cs-CZ" dirty="0"/>
              <a:t>Hybnost</a:t>
            </a:r>
          </a:p>
          <a:p>
            <a:r>
              <a:rPr lang="cs-CZ" dirty="0"/>
              <a:t>Vegetativní fce: dýchání, krevní oběh, termoregulace, přijímaní potravy, sexuální </a:t>
            </a:r>
            <a:r>
              <a:rPr lang="cs-CZ" dirty="0" err="1"/>
              <a:t>fce</a:t>
            </a:r>
            <a:endParaRPr lang="cs-CZ" dirty="0"/>
          </a:p>
          <a:p>
            <a:pPr lvl="1"/>
            <a:r>
              <a:rPr lang="cs-CZ" dirty="0"/>
              <a:t>reflexy</a:t>
            </a:r>
          </a:p>
          <a:p>
            <a:r>
              <a:rPr lang="cs-CZ" dirty="0"/>
              <a:t>Stavy bdění a spánku </a:t>
            </a:r>
          </a:p>
          <a:p>
            <a:r>
              <a:rPr lang="cs-CZ" dirty="0"/>
              <a:t>Formování podmíněných reflexů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5750" t="38639" r="49076" b="16001"/>
          <a:stretch>
            <a:fillRect/>
          </a:stretch>
        </p:blipFill>
        <p:spPr bwMode="auto">
          <a:xfrm>
            <a:off x="4860032" y="2132856"/>
            <a:ext cx="3888432" cy="313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>
                <a:solidFill>
                  <a:srgbClr val="00B0F0"/>
                </a:solidFill>
              </a:rPr>
              <a:t>Cerebellum</a:t>
            </a:r>
            <a:r>
              <a:rPr lang="cs-CZ" dirty="0">
                <a:solidFill>
                  <a:srgbClr val="00B0F0"/>
                </a:solidFill>
              </a:rPr>
              <a:t>, mozeček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 l="13909" t="34960" r="48292" b="16321"/>
          <a:stretch>
            <a:fillRect/>
          </a:stretch>
        </p:blipFill>
        <p:spPr bwMode="auto">
          <a:xfrm>
            <a:off x="1691680" y="1772816"/>
            <a:ext cx="5832648" cy="469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Mozeček, </a:t>
            </a:r>
            <a:r>
              <a:rPr lang="cs-CZ" i="1" dirty="0">
                <a:solidFill>
                  <a:srgbClr val="00B0F0"/>
                </a:solidFill>
              </a:rPr>
              <a:t>cerebellum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5266928" cy="4525963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2 hemisféry, červ mozečkový (</a:t>
            </a:r>
            <a:r>
              <a:rPr lang="cs-CZ" dirty="0" err="1"/>
              <a:t>vermis</a:t>
            </a:r>
            <a:r>
              <a:rPr lang="cs-CZ" dirty="0"/>
              <a:t> </a:t>
            </a:r>
            <a:r>
              <a:rPr lang="cs-CZ" dirty="0" err="1"/>
              <a:t>cerebelli</a:t>
            </a:r>
            <a:r>
              <a:rPr lang="cs-CZ" dirty="0"/>
              <a:t>)</a:t>
            </a:r>
          </a:p>
          <a:p>
            <a:r>
              <a:rPr lang="cs-CZ" dirty="0"/>
              <a:t>3 páry mozečkových stopek </a:t>
            </a:r>
            <a:r>
              <a:rPr lang="cs-CZ" dirty="0" err="1"/>
              <a:t>pedunculi</a:t>
            </a:r>
            <a:r>
              <a:rPr lang="cs-CZ" dirty="0"/>
              <a:t> </a:t>
            </a:r>
            <a:r>
              <a:rPr lang="cs-CZ" dirty="0" err="1"/>
              <a:t>cerebeli</a:t>
            </a:r>
            <a:endParaRPr lang="cs-CZ" dirty="0"/>
          </a:p>
          <a:p>
            <a:r>
              <a:rPr lang="cs-CZ" dirty="0"/>
              <a:t>Kůra - na povrchu šedá hmota, silně zbrázděná závity (mozečkové lístky, folia), uvnitř bílá hmota</a:t>
            </a:r>
          </a:p>
          <a:p>
            <a:r>
              <a:rPr lang="cs-CZ" dirty="0" err="1"/>
              <a:t>Purkyňovy</a:t>
            </a:r>
            <a:r>
              <a:rPr lang="cs-CZ" dirty="0"/>
              <a:t> buňky - v kůře mozečkové, největší a nejsložitější v těle, na řezu stromečková kresba</a:t>
            </a:r>
          </a:p>
          <a:p>
            <a:r>
              <a:rPr lang="cs-CZ" dirty="0"/>
              <a:t>reflexní pohybové ústředí: regulace svalového napětí, koordinace pohybů, udržení rovnováhy</a:t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217A0A4B-61CE-4784-90C4-CFE7C8893F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72816"/>
            <a:ext cx="2841179" cy="28411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5EE52BD-1BDE-4F52-8A32-C0220568F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Mozeček, </a:t>
            </a:r>
            <a:r>
              <a:rPr lang="cs-CZ" i="1" dirty="0">
                <a:solidFill>
                  <a:srgbClr val="00B0F0"/>
                </a:solidFill>
              </a:rPr>
              <a:t>cerebellum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0AEA27DC-C7A2-4D76-B7BB-6D6416430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4834881" cy="4525963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 err="1"/>
              <a:t>Vločkouzlíkový</a:t>
            </a:r>
            <a:r>
              <a:rPr lang="cs-CZ" b="1" dirty="0"/>
              <a:t> lalok </a:t>
            </a:r>
            <a:r>
              <a:rPr lang="cs-CZ" dirty="0"/>
              <a:t>– </a:t>
            </a:r>
            <a:r>
              <a:rPr lang="cs-CZ" dirty="0" err="1"/>
              <a:t>flocculonodularis</a:t>
            </a:r>
            <a:r>
              <a:rPr lang="cs-CZ" dirty="0"/>
              <a:t>, tzv. </a:t>
            </a:r>
            <a:r>
              <a:rPr lang="cs-CZ" dirty="0" err="1"/>
              <a:t>archicerebellum</a:t>
            </a:r>
            <a:r>
              <a:rPr lang="cs-CZ" dirty="0"/>
              <a:t>, vestibulární mozeček, držení těla</a:t>
            </a:r>
          </a:p>
          <a:p>
            <a:r>
              <a:rPr lang="cs-CZ" b="1" dirty="0"/>
              <a:t>přední lalok </a:t>
            </a:r>
            <a:r>
              <a:rPr lang="cs-CZ" dirty="0"/>
              <a:t>– </a:t>
            </a:r>
            <a:r>
              <a:rPr lang="cs-CZ" dirty="0" err="1"/>
              <a:t>lobus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, </a:t>
            </a:r>
            <a:r>
              <a:rPr lang="cs-CZ" dirty="0" err="1"/>
              <a:t>paleocerebellum</a:t>
            </a:r>
            <a:r>
              <a:rPr lang="cs-CZ" dirty="0"/>
              <a:t>, </a:t>
            </a:r>
            <a:r>
              <a:rPr lang="cs-CZ" dirty="0" err="1"/>
              <a:t>spinocerebellum</a:t>
            </a:r>
            <a:r>
              <a:rPr lang="cs-CZ" dirty="0"/>
              <a:t>, aktuální pohyby</a:t>
            </a:r>
          </a:p>
          <a:p>
            <a:r>
              <a:rPr lang="cs-CZ" b="1" dirty="0"/>
              <a:t>Zadní lalok </a:t>
            </a:r>
            <a:r>
              <a:rPr lang="cs-CZ" dirty="0"/>
              <a:t>– </a:t>
            </a:r>
            <a:r>
              <a:rPr lang="cs-CZ" dirty="0" err="1"/>
              <a:t>lobus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, </a:t>
            </a:r>
            <a:r>
              <a:rPr lang="cs-CZ" dirty="0" err="1"/>
              <a:t>neocerebellum</a:t>
            </a:r>
            <a:r>
              <a:rPr lang="cs-CZ" dirty="0"/>
              <a:t>, </a:t>
            </a:r>
            <a:r>
              <a:rPr lang="cs-CZ" dirty="0" err="1"/>
              <a:t>pontocerebellum</a:t>
            </a:r>
            <a:r>
              <a:rPr lang="cs-CZ" dirty="0"/>
              <a:t> (přes most z kůry), příprava a provedení pohybů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C0859DB5-1DAA-4586-894F-C67CF83AE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13" t="17802" r="38187" b="14444"/>
          <a:stretch/>
        </p:blipFill>
        <p:spPr>
          <a:xfrm>
            <a:off x="5364415" y="1600200"/>
            <a:ext cx="3341133" cy="505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3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27558" t="22360" r="28867" b="16321"/>
          <a:stretch>
            <a:fillRect/>
          </a:stretch>
        </p:blipFill>
        <p:spPr bwMode="auto">
          <a:xfrm>
            <a:off x="1331640" y="338729"/>
            <a:ext cx="6624736" cy="582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Mezimozek, </a:t>
            </a:r>
            <a:r>
              <a:rPr lang="cs-CZ" dirty="0" err="1">
                <a:solidFill>
                  <a:srgbClr val="00B0F0"/>
                </a:solidFill>
              </a:rPr>
              <a:t>diencephalon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112682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uložen mezi hemisférami koncového mozku</a:t>
            </a:r>
          </a:p>
          <a:p>
            <a:r>
              <a:rPr lang="cs-CZ" dirty="0"/>
              <a:t>nachází se v něm III. mozková komora</a:t>
            </a:r>
          </a:p>
          <a:p>
            <a:r>
              <a:rPr lang="cs-CZ" dirty="0"/>
              <a:t>spodinu komory: šedá hmota - </a:t>
            </a:r>
            <a:r>
              <a:rPr lang="cs-CZ" b="1" dirty="0"/>
              <a:t>hypotalamus</a:t>
            </a:r>
          </a:p>
          <a:p>
            <a:r>
              <a:rPr lang="cs-CZ" dirty="0"/>
              <a:t>boční stěny mezimozku: </a:t>
            </a:r>
            <a:r>
              <a:rPr lang="cs-CZ" b="1" dirty="0"/>
              <a:t>talamy</a:t>
            </a:r>
          </a:p>
          <a:p>
            <a:r>
              <a:rPr lang="cs-CZ" dirty="0"/>
              <a:t>strop tvoří </a:t>
            </a:r>
            <a:r>
              <a:rPr lang="cs-CZ" b="1" dirty="0" err="1"/>
              <a:t>epitalamus</a:t>
            </a:r>
            <a:r>
              <a:rPr lang="cs-CZ" b="1" dirty="0"/>
              <a:t> </a:t>
            </a:r>
            <a:r>
              <a:rPr lang="cs-CZ" dirty="0"/>
              <a:t>– připojena šišinka (epifýza, </a:t>
            </a:r>
            <a:r>
              <a:rPr lang="cs-CZ" dirty="0" err="1"/>
              <a:t>ependymové</a:t>
            </a:r>
            <a:r>
              <a:rPr lang="cs-CZ" dirty="0"/>
              <a:t> </a:t>
            </a:r>
            <a:r>
              <a:rPr lang="cs-CZ" dirty="0" err="1"/>
              <a:t>b</a:t>
            </a:r>
            <a:r>
              <a:rPr lang="cs-CZ" dirty="0"/>
              <a:t>. - melatonin)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FC6233BE-7469-437A-89A1-B4D462FA3B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71" t="27600" r="54283" b="33200"/>
          <a:stretch/>
        </p:blipFill>
        <p:spPr>
          <a:xfrm>
            <a:off x="4574119" y="2268957"/>
            <a:ext cx="4474840" cy="3188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033" t="22360" r="27817" b="22201"/>
          <a:stretch>
            <a:fillRect/>
          </a:stretch>
        </p:blipFill>
        <p:spPr bwMode="auto">
          <a:xfrm>
            <a:off x="755576" y="260648"/>
            <a:ext cx="7776864" cy="596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Thalamus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Vejčitý tvar</a:t>
            </a:r>
          </a:p>
          <a:p>
            <a:r>
              <a:rPr lang="cs-CZ" dirty="0"/>
              <a:t>oboustranně spojen s mozkovou kůrou - význam při přijímání a předávání vzruchů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pt-BR" dirty="0"/>
              <a:t>podílí se na </a:t>
            </a:r>
            <a:r>
              <a:rPr lang="cs-CZ" dirty="0"/>
              <a:t/>
            </a:r>
            <a:br>
              <a:rPr lang="cs-CZ" dirty="0"/>
            </a:br>
            <a:r>
              <a:rPr lang="pt-BR" dirty="0"/>
              <a:t>vytváření pocitu </a:t>
            </a:r>
            <a:r>
              <a:rPr lang="cs-CZ" dirty="0"/>
              <a:t/>
            </a:r>
            <a:br>
              <a:rPr lang="cs-CZ" dirty="0"/>
            </a:br>
            <a:r>
              <a:rPr lang="pt-BR" dirty="0"/>
              <a:t>našeho já</a:t>
            </a:r>
            <a:endParaRPr lang="cs-CZ" dirty="0"/>
          </a:p>
          <a:p>
            <a:r>
              <a:rPr lang="cs-CZ" dirty="0"/>
              <a:t>Relé (přepínací) jádra</a:t>
            </a:r>
          </a:p>
          <a:p>
            <a:r>
              <a:rPr lang="cs-CZ" dirty="0"/>
              <a:t>integrační jádra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F4D09273-81A0-4DEC-A541-6E4B34F27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03761"/>
            <a:ext cx="4139952" cy="3104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B0F0"/>
                </a:solidFill>
              </a:rPr>
              <a:t>Hypothalamus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vyšší ústředí pro vegetativní funkce</a:t>
            </a:r>
          </a:p>
          <a:p>
            <a:r>
              <a:rPr lang="cs-CZ" dirty="0"/>
              <a:t>činnost hypotalamu je řízena z šedé kůry mozkové a z limbických útvarů (emoce)</a:t>
            </a:r>
          </a:p>
          <a:p>
            <a:r>
              <a:rPr lang="cs-CZ" dirty="0"/>
              <a:t>Paměť</a:t>
            </a:r>
          </a:p>
          <a:p>
            <a:r>
              <a:rPr lang="cs-CZ" dirty="0"/>
              <a:t>Řídí činnost hypofýzy </a:t>
            </a:r>
          </a:p>
          <a:p>
            <a:pPr marL="0" indent="0">
              <a:buNone/>
            </a:pPr>
            <a:r>
              <a:rPr lang="cs-CZ" dirty="0"/>
              <a:t>	– neurohormony</a:t>
            </a:r>
          </a:p>
          <a:p>
            <a:pPr lvl="1"/>
            <a:r>
              <a:rPr lang="cs-CZ" dirty="0"/>
              <a:t>Oxytocin</a:t>
            </a:r>
          </a:p>
          <a:p>
            <a:pPr lvl="1"/>
            <a:r>
              <a:rPr lang="cs-CZ" dirty="0"/>
              <a:t>ADH</a:t>
            </a:r>
          </a:p>
          <a:p>
            <a:pPr lvl="1"/>
            <a:r>
              <a:rPr lang="cs-CZ" dirty="0" err="1"/>
              <a:t>Liberiny</a:t>
            </a:r>
            <a:r>
              <a:rPr lang="cs-CZ" dirty="0"/>
              <a:t>, </a:t>
            </a:r>
            <a:r>
              <a:rPr lang="cs-CZ" dirty="0" err="1"/>
              <a:t>statiny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3A8D0390-97CC-4210-8304-6925AD749C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5"/>
          <a:stretch/>
        </p:blipFill>
        <p:spPr>
          <a:xfrm>
            <a:off x="5652120" y="3141806"/>
            <a:ext cx="2678435" cy="341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CNS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/>
          </a:bodyPr>
          <a:lstStyle/>
          <a:p>
            <a:r>
              <a:rPr lang="cs-CZ" dirty="0"/>
              <a:t>Nervová buňka – neuron</a:t>
            </a:r>
          </a:p>
          <a:p>
            <a:r>
              <a:rPr lang="cs-CZ" dirty="0"/>
              <a:t>Gliové buňky</a:t>
            </a:r>
          </a:p>
          <a:p>
            <a:r>
              <a:rPr lang="cs-CZ" dirty="0" err="1"/>
              <a:t>ependymové</a:t>
            </a:r>
            <a:r>
              <a:rPr lang="cs-CZ" dirty="0"/>
              <a:t>, astrocyty, </a:t>
            </a:r>
            <a:r>
              <a:rPr lang="cs-CZ" dirty="0" err="1"/>
              <a:t>mikroglie</a:t>
            </a:r>
            <a:endParaRPr lang="cs-CZ" dirty="0"/>
          </a:p>
          <a:p>
            <a:endParaRPr lang="cs-CZ" dirty="0"/>
          </a:p>
          <a:p>
            <a:r>
              <a:rPr lang="cs-CZ" dirty="0"/>
              <a:t>Šedá hmota</a:t>
            </a:r>
          </a:p>
          <a:p>
            <a:r>
              <a:rPr lang="cs-CZ" dirty="0"/>
              <a:t>Bílá hmota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1233" t="21520" r="32017" b="17161"/>
          <a:stretch>
            <a:fillRect/>
          </a:stretch>
        </p:blipFill>
        <p:spPr bwMode="auto">
          <a:xfrm>
            <a:off x="4355976" y="1196752"/>
            <a:ext cx="448817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299296C4-AD47-4A7E-8E10-696AD8629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222" y="3284984"/>
            <a:ext cx="3745393" cy="323976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Koncový mozek, </a:t>
            </a:r>
            <a:r>
              <a:rPr lang="cs-CZ" dirty="0" err="1">
                <a:solidFill>
                  <a:srgbClr val="00B0F0"/>
                </a:solidFill>
              </a:rPr>
              <a:t>telencephalon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t="45800" r="52362"/>
          <a:stretch/>
        </p:blipFill>
        <p:spPr>
          <a:xfrm>
            <a:off x="6004797" y="1201614"/>
            <a:ext cx="2524242" cy="2276872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2 hemisféry, spojeny kalózním tělesem, uvnitř I. a II. mozková komora</a:t>
            </a:r>
          </a:p>
          <a:p>
            <a:r>
              <a:rPr lang="cs-CZ" dirty="0" err="1"/>
              <a:t>Fissura</a:t>
            </a:r>
            <a:r>
              <a:rPr lang="cs-CZ" dirty="0"/>
              <a:t> </a:t>
            </a:r>
            <a:r>
              <a:rPr lang="cs-CZ" dirty="0" err="1"/>
              <a:t>longitudinalis</a:t>
            </a:r>
            <a:r>
              <a:rPr lang="cs-CZ" dirty="0"/>
              <a:t> </a:t>
            </a:r>
            <a:r>
              <a:rPr lang="cs-CZ" dirty="0" err="1"/>
              <a:t>cerebri</a:t>
            </a:r>
            <a:endParaRPr lang="cs-CZ" dirty="0"/>
          </a:p>
          <a:p>
            <a:endParaRPr lang="cs-CZ" dirty="0"/>
          </a:p>
          <a:p>
            <a:r>
              <a:rPr lang="cs-CZ" b="1" dirty="0"/>
              <a:t>1. Bílá hmota</a:t>
            </a:r>
          </a:p>
          <a:p>
            <a:r>
              <a:rPr lang="cs-CZ" dirty="0"/>
              <a:t>a) projekční vlákna – spojují mozkovou kůru s nižšími oddíly CNS a s bazálními ganglii</a:t>
            </a:r>
          </a:p>
          <a:p>
            <a:r>
              <a:rPr lang="cs-CZ" dirty="0"/>
              <a:t>b) asociační vlákna – spojují oblasti MK téže hemisféry</a:t>
            </a:r>
          </a:p>
          <a:p>
            <a:r>
              <a:rPr lang="cs-CZ" dirty="0"/>
              <a:t>c) komisurální vlákna – spojují obě hemisféry, procházejí vazníkem</a:t>
            </a:r>
          </a:p>
          <a:p>
            <a:endParaRPr lang="cs-CZ" dirty="0"/>
          </a:p>
          <a:p>
            <a:r>
              <a:rPr lang="cs-CZ" dirty="0"/>
              <a:t>Corpus </a:t>
            </a:r>
            <a:r>
              <a:rPr lang="cs-CZ" dirty="0" err="1"/>
              <a:t>calosum</a:t>
            </a:r>
            <a:r>
              <a:rPr lang="cs-CZ" dirty="0"/>
              <a:t>- vazník: bílá hmota</a:t>
            </a:r>
          </a:p>
          <a:p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56E5CF0-7E2B-43CC-B0FA-3A41F2224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Mozková kůra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2A209C88-A6DA-40BD-972A-AC3793E2B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Neokortex</a:t>
            </a:r>
          </a:p>
          <a:p>
            <a:r>
              <a:rPr lang="cs-CZ" dirty="0"/>
              <a:t>5 laloků, </a:t>
            </a:r>
            <a:r>
              <a:rPr lang="cs-CZ" dirty="0" err="1"/>
              <a:t>insula</a:t>
            </a:r>
            <a:endParaRPr lang="cs-CZ" dirty="0"/>
          </a:p>
          <a:p>
            <a:pPr lvl="1"/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centralis</a:t>
            </a:r>
            <a:r>
              <a:rPr lang="cs-CZ" dirty="0"/>
              <a:t>, </a:t>
            </a:r>
          </a:p>
          <a:p>
            <a:pPr lvl="1"/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lateralis</a:t>
            </a:r>
            <a:endParaRPr lang="cs-CZ" dirty="0"/>
          </a:p>
          <a:p>
            <a:pPr lvl="1"/>
            <a:r>
              <a:rPr lang="cs-CZ" dirty="0" err="1"/>
              <a:t>Sulcus</a:t>
            </a:r>
            <a:r>
              <a:rPr lang="cs-CZ" dirty="0"/>
              <a:t> </a:t>
            </a:r>
            <a:r>
              <a:rPr lang="cs-CZ" dirty="0" err="1"/>
              <a:t>parietooccipitalis</a:t>
            </a:r>
            <a:endParaRPr lang="cs-CZ" dirty="0"/>
          </a:p>
          <a:p>
            <a:pPr lvl="1"/>
            <a:endParaRPr lang="cs-CZ" dirty="0"/>
          </a:p>
          <a:p>
            <a:pPr lvl="1"/>
            <a:r>
              <a:rPr lang="cs-CZ" dirty="0"/>
              <a:t>52 </a:t>
            </a:r>
            <a:r>
              <a:rPr lang="cs-CZ" dirty="0" err="1"/>
              <a:t>brodmannových</a:t>
            </a:r>
            <a:r>
              <a:rPr lang="cs-CZ" dirty="0"/>
              <a:t> areí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D19CF189-43A6-484B-A62F-B7E805DB8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757" y="4488284"/>
            <a:ext cx="3517243" cy="13376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EF7C742D-1813-4F14-8795-2D24DAC4B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0" t="30400" r="56535" b="27448"/>
          <a:stretch/>
        </p:blipFill>
        <p:spPr>
          <a:xfrm>
            <a:off x="4952064" y="1417638"/>
            <a:ext cx="4191936" cy="288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0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Brodmannova</a:t>
            </a:r>
            <a:r>
              <a:rPr lang="cs-CZ" dirty="0"/>
              <a:t> area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="" xmlns:a16="http://schemas.microsoft.com/office/drawing/2014/main" id="{23CFA50B-9476-40E7-AC3D-C15888272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312" t="31069" r="53580" b="33564"/>
          <a:stretch/>
        </p:blipFill>
        <p:spPr>
          <a:xfrm>
            <a:off x="5580112" y="1827995"/>
            <a:ext cx="3437422" cy="42450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32808" t="14800" r="33334" b="45720"/>
          <a:stretch>
            <a:fillRect/>
          </a:stretch>
        </p:blipFill>
        <p:spPr bwMode="auto">
          <a:xfrm>
            <a:off x="126466" y="1803581"/>
            <a:ext cx="5372179" cy="39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457200" y="1556792"/>
            <a:ext cx="476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Pyramidové/</a:t>
            </a:r>
            <a:r>
              <a:rPr lang="cs-CZ" dirty="0" err="1" smtClean="0"/>
              <a:t>mimopyramidové</a:t>
            </a:r>
            <a:r>
              <a:rPr lang="cs-CZ" dirty="0" smtClean="0"/>
              <a:t> dráhy</a:t>
            </a:r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3619" t="15700" r="38975" b="26201"/>
          <a:stretch/>
        </p:blipFill>
        <p:spPr>
          <a:xfrm>
            <a:off x="1151620" y="476672"/>
            <a:ext cx="684076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98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1F3FF30-6D58-465E-9409-98041459E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Brodmannova</a:t>
            </a:r>
            <a:r>
              <a:rPr lang="cs-CZ" dirty="0"/>
              <a:t> area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A0691BAB-FF7F-4BBE-9623-B8604B458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CD409600-FFD6-43CB-8B01-98D0356DD5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7" t="30400" r="56301" b="34600"/>
          <a:stretch/>
        </p:blipFill>
        <p:spPr>
          <a:xfrm>
            <a:off x="1259632" y="1459971"/>
            <a:ext cx="706050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52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3858" t="55960" r="33333" b="7081"/>
          <a:stretch>
            <a:fillRect/>
          </a:stretch>
        </p:blipFill>
        <p:spPr bwMode="auto">
          <a:xfrm>
            <a:off x="827584" y="332656"/>
            <a:ext cx="7704856" cy="542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Hemisféry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Levá: verbální funkce, tvoří věty a řeší matematické rovnice</a:t>
            </a:r>
          </a:p>
          <a:p>
            <a:r>
              <a:rPr lang="cs-CZ" dirty="0"/>
              <a:t>Pravá: hudba, vnímání trojrozměrných předmětů, zraková představivost, city</a:t>
            </a:r>
          </a:p>
          <a:p>
            <a:endParaRPr lang="cs-CZ" dirty="0"/>
          </a:p>
          <a:p>
            <a:r>
              <a:rPr lang="cs-CZ" dirty="0"/>
              <a:t>Corpus </a:t>
            </a:r>
            <a:r>
              <a:rPr lang="cs-CZ" dirty="0" err="1"/>
              <a:t>callosum</a:t>
            </a:r>
            <a:r>
              <a:rPr lang="cs-CZ" dirty="0"/>
              <a:t>: spojuje obě hemisféry, podílí se na procesech učení a zapamatování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Bazální ganglia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pPr>
              <a:buNone/>
            </a:pPr>
            <a:r>
              <a:rPr lang="pl-PL" dirty="0"/>
              <a:t>- skupiny neuronů pod mozkovou kůrou</a:t>
            </a:r>
          </a:p>
          <a:p>
            <a:pPr>
              <a:buNone/>
            </a:pPr>
            <a:r>
              <a:rPr lang="cs-CZ" dirty="0"/>
              <a:t>- koordinují neúmyslné pohyby s úmyslnými</a:t>
            </a:r>
          </a:p>
          <a:p>
            <a:pPr>
              <a:buNone/>
            </a:pPr>
            <a:r>
              <a:rPr lang="cs-CZ" dirty="0"/>
              <a:t>- podílejí se na řízení vztahu mezi podrážděním a útlumem</a:t>
            </a:r>
          </a:p>
          <a:p>
            <a:pPr>
              <a:buNone/>
            </a:pPr>
            <a:r>
              <a:rPr lang="cs-CZ" dirty="0"/>
              <a:t>- při poškození – třes, ztráta pohyblivosti, Parkinsonova choroba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2317DCF6-AC5F-49EE-9882-07DF9395F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365104"/>
            <a:ext cx="3810000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B0F0"/>
                </a:solidFill>
              </a:rPr>
              <a:t>Limbický systém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5915000" cy="46413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/>
              <a:t>- soustava evolučně starších korových i podkorových oblastí koncového mozku, propojeny s hypotalamem</a:t>
            </a:r>
          </a:p>
          <a:p>
            <a:pPr>
              <a:buNone/>
            </a:pPr>
            <a:r>
              <a:rPr lang="cs-CZ" dirty="0"/>
              <a:t>- límec okolo mozkového kmene (limbus = lem)</a:t>
            </a:r>
          </a:p>
          <a:p>
            <a:pPr>
              <a:buNone/>
            </a:pPr>
            <a:r>
              <a:rPr lang="pt-BR" dirty="0"/>
              <a:t>- instinkt</a:t>
            </a:r>
            <a:r>
              <a:rPr lang="cs-CZ" dirty="0"/>
              <a:t>y, </a:t>
            </a:r>
            <a:r>
              <a:rPr lang="pt-BR" dirty="0"/>
              <a:t>emoc</a:t>
            </a:r>
            <a:r>
              <a:rPr lang="cs-CZ" dirty="0"/>
              <a:t>e</a:t>
            </a:r>
            <a:endParaRPr lang="pt-BR" dirty="0"/>
          </a:p>
          <a:p>
            <a:pPr>
              <a:buNone/>
            </a:pPr>
            <a:r>
              <a:rPr lang="cs-CZ" dirty="0"/>
              <a:t>- </a:t>
            </a:r>
            <a:r>
              <a:rPr lang="pt-BR" dirty="0"/>
              <a:t>vytváření paměti, učení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l="82158" t="17640" r="4717" b="61360"/>
          <a:stretch>
            <a:fillRect/>
          </a:stretch>
        </p:blipFill>
        <p:spPr bwMode="auto">
          <a:xfrm>
            <a:off x="6300192" y="1340768"/>
            <a:ext cx="23042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Amygdala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3691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střední část spánkového laloku</a:t>
            </a:r>
          </a:p>
          <a:p>
            <a:r>
              <a:rPr lang="cs-CZ" dirty="0"/>
              <a:t>Součást </a:t>
            </a:r>
            <a:r>
              <a:rPr lang="cs-CZ" dirty="0" err="1"/>
              <a:t>Papezova</a:t>
            </a:r>
            <a:r>
              <a:rPr lang="cs-CZ" dirty="0"/>
              <a:t> emočního okruhu (limbický systém, mozková kůra)</a:t>
            </a:r>
          </a:p>
          <a:p>
            <a:r>
              <a:rPr lang="cs-CZ" dirty="0"/>
              <a:t>formování a uchování paměťových stop spojených s emočními prožitky </a:t>
            </a:r>
          </a:p>
          <a:p>
            <a:r>
              <a:rPr lang="cs-CZ" dirty="0"/>
              <a:t>ovlivňuje chování při strachu, radosti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74808" t="33600" r="8392" b="42880"/>
          <a:stretch>
            <a:fillRect/>
          </a:stretch>
        </p:blipFill>
        <p:spPr bwMode="auto">
          <a:xfrm>
            <a:off x="3059832" y="4509119"/>
            <a:ext cx="2520280" cy="2205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Neuron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Dendrity – až 10</a:t>
            </a:r>
            <a:r>
              <a:rPr lang="cs-CZ" baseline="30000" dirty="0"/>
              <a:t>4</a:t>
            </a:r>
            <a:r>
              <a:rPr lang="cs-CZ" dirty="0"/>
              <a:t> zakončeny synapsí</a:t>
            </a:r>
            <a:endParaRPr lang="cs-CZ" baseline="30000" dirty="0"/>
          </a:p>
          <a:p>
            <a:r>
              <a:rPr lang="cs-CZ" dirty="0"/>
              <a:t>Axon – neurit (iniciální segment, vlákno, terminální úsek – synapse)</a:t>
            </a:r>
          </a:p>
          <a:p>
            <a:endParaRPr lang="cs-CZ" dirty="0"/>
          </a:p>
          <a:p>
            <a:r>
              <a:rPr lang="cs-CZ" dirty="0"/>
              <a:t>Myelinová pochva – v CNS </a:t>
            </a:r>
            <a:r>
              <a:rPr lang="cs-CZ" dirty="0" err="1"/>
              <a:t>oligodenroglie</a:t>
            </a:r>
            <a:r>
              <a:rPr lang="cs-CZ" dirty="0"/>
              <a:t>, Ranvierovy zářezy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4908" t="22360" r="39367" b="16321"/>
          <a:stretch>
            <a:fillRect/>
          </a:stretch>
        </p:blipFill>
        <p:spPr bwMode="auto">
          <a:xfrm>
            <a:off x="4954728" y="476673"/>
            <a:ext cx="3721728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/>
                </a:solidFill>
              </a:rPr>
              <a:t>Obaly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/>
          </a:bodyPr>
          <a:lstStyle/>
          <a:p>
            <a:r>
              <a:rPr lang="cs-CZ" i="1" dirty="0" err="1"/>
              <a:t>Dura</a:t>
            </a:r>
            <a:r>
              <a:rPr lang="cs-CZ" i="1" dirty="0"/>
              <a:t> mater</a:t>
            </a:r>
            <a:r>
              <a:rPr lang="cs-CZ" dirty="0"/>
              <a:t>, tvrdá plena — vnější obal CNS, v páteři vytváří durální vak</a:t>
            </a:r>
          </a:p>
          <a:p>
            <a:r>
              <a:rPr lang="cs-CZ" i="1" dirty="0" err="1"/>
              <a:t>Arachnoidea</a:t>
            </a:r>
            <a:r>
              <a:rPr lang="cs-CZ" dirty="0"/>
              <a:t>, </a:t>
            </a:r>
            <a:r>
              <a:rPr lang="cs-CZ" dirty="0" err="1"/>
              <a:t>pavoučnice</a:t>
            </a:r>
            <a:endParaRPr lang="cs-CZ" dirty="0"/>
          </a:p>
          <a:p>
            <a:r>
              <a:rPr lang="cs-CZ" i="1" dirty="0"/>
              <a:t>Pia mater</a:t>
            </a:r>
            <a:r>
              <a:rPr lang="cs-CZ" dirty="0"/>
              <a:t>, omozečnice - měkká plena mozková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5458" t="48719" r="58792" b="26081"/>
          <a:stretch>
            <a:fillRect/>
          </a:stretch>
        </p:blipFill>
        <p:spPr bwMode="auto">
          <a:xfrm>
            <a:off x="5436096" y="2060848"/>
            <a:ext cx="309634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/>
                </a:solidFill>
              </a:rPr>
              <a:t>Komory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I., II.: </a:t>
            </a:r>
            <a:r>
              <a:rPr lang="cs-CZ" dirty="0" err="1"/>
              <a:t>foramen</a:t>
            </a:r>
            <a:r>
              <a:rPr lang="cs-CZ" dirty="0"/>
              <a:t> </a:t>
            </a:r>
            <a:r>
              <a:rPr lang="cs-CZ" dirty="0" err="1"/>
              <a:t>interventriculare</a:t>
            </a:r>
            <a:r>
              <a:rPr lang="cs-CZ" dirty="0"/>
              <a:t> se třetí</a:t>
            </a:r>
          </a:p>
          <a:p>
            <a:r>
              <a:rPr lang="cs-CZ" dirty="0"/>
              <a:t>III.: mezimozek - </a:t>
            </a:r>
            <a:r>
              <a:rPr lang="cs-CZ" dirty="0" err="1"/>
              <a:t>diencephalon</a:t>
            </a:r>
            <a:endParaRPr lang="cs-CZ" dirty="0"/>
          </a:p>
          <a:p>
            <a:r>
              <a:rPr lang="cs-CZ" dirty="0"/>
              <a:t>IV.: mozkový kmen+</a:t>
            </a:r>
            <a:r>
              <a:rPr lang="cs-CZ" dirty="0" err="1"/>
              <a:t>aquaeductus</a:t>
            </a:r>
            <a:r>
              <a:rPr lang="cs-CZ" dirty="0"/>
              <a:t> </a:t>
            </a:r>
            <a:r>
              <a:rPr lang="cs-CZ" dirty="0" err="1"/>
              <a:t>mesencephali</a:t>
            </a:r>
            <a:endParaRPr lang="cs-CZ" dirty="0"/>
          </a:p>
          <a:p>
            <a:endParaRPr lang="cs-CZ" dirty="0"/>
          </a:p>
          <a:p>
            <a:r>
              <a:rPr lang="cs-CZ" dirty="0" err="1"/>
              <a:t>Canalis</a:t>
            </a:r>
            <a:r>
              <a:rPr lang="cs-CZ" dirty="0"/>
              <a:t> </a:t>
            </a:r>
            <a:r>
              <a:rPr lang="cs-CZ" dirty="0" err="1"/>
              <a:t>centralis</a:t>
            </a:r>
            <a:endParaRPr lang="cs-CZ" dirty="0"/>
          </a:p>
          <a:p>
            <a:r>
              <a:rPr lang="cs-CZ" dirty="0" err="1"/>
              <a:t>Liquor</a:t>
            </a:r>
            <a:r>
              <a:rPr lang="cs-CZ" dirty="0"/>
              <a:t> </a:t>
            </a:r>
            <a:r>
              <a:rPr lang="cs-CZ" dirty="0" err="1"/>
              <a:t>cerebrospinalis</a:t>
            </a:r>
            <a:endParaRPr lang="cs-CZ" dirty="0"/>
          </a:p>
          <a:p>
            <a:pPr lvl="1"/>
            <a:r>
              <a:rPr lang="cs-CZ" dirty="0"/>
              <a:t>125 ml, 5-6h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40158" t="19840" r="18892" b="8761"/>
          <a:stretch>
            <a:fillRect/>
          </a:stretch>
        </p:blipFill>
        <p:spPr bwMode="auto">
          <a:xfrm>
            <a:off x="4499992" y="1484784"/>
            <a:ext cx="4361143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/>
                </a:solidFill>
              </a:rPr>
              <a:t>Cévní zásobení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b="1" dirty="0"/>
              <a:t>A. </a:t>
            </a:r>
            <a:r>
              <a:rPr lang="cs-CZ" b="1" dirty="0" err="1"/>
              <a:t>carotis</a:t>
            </a:r>
            <a:r>
              <a:rPr lang="cs-CZ" b="1" dirty="0"/>
              <a:t> interna sin., </a:t>
            </a:r>
            <a:r>
              <a:rPr lang="cs-CZ" b="1" dirty="0" err="1"/>
              <a:t>dex</a:t>
            </a:r>
            <a:r>
              <a:rPr lang="cs-CZ" b="1" dirty="0"/>
              <a:t>., </a:t>
            </a:r>
            <a:r>
              <a:rPr lang="cs-CZ" b="1" dirty="0" err="1"/>
              <a:t>aa</a:t>
            </a:r>
            <a:r>
              <a:rPr lang="cs-CZ" b="1" dirty="0"/>
              <a:t>. </a:t>
            </a:r>
            <a:r>
              <a:rPr lang="cs-CZ" b="1" dirty="0" err="1"/>
              <a:t>vertebrales</a:t>
            </a:r>
            <a:r>
              <a:rPr lang="cs-CZ" b="1" dirty="0"/>
              <a:t> (- a. </a:t>
            </a:r>
            <a:r>
              <a:rPr lang="cs-CZ" b="1" dirty="0" err="1"/>
              <a:t>basilaris</a:t>
            </a:r>
            <a:r>
              <a:rPr lang="cs-CZ" b="1" dirty="0"/>
              <a:t>)</a:t>
            </a:r>
          </a:p>
          <a:p>
            <a:r>
              <a:rPr lang="cs-CZ" i="1" dirty="0" err="1"/>
              <a:t>aa</a:t>
            </a:r>
            <a:r>
              <a:rPr lang="cs-CZ" i="1" dirty="0"/>
              <a:t>. </a:t>
            </a:r>
            <a:r>
              <a:rPr lang="cs-CZ" i="1" dirty="0" err="1"/>
              <a:t>pontines</a:t>
            </a:r>
            <a:r>
              <a:rPr lang="cs-CZ" dirty="0"/>
              <a:t> </a:t>
            </a:r>
          </a:p>
          <a:p>
            <a:r>
              <a:rPr lang="cs-CZ" i="1" dirty="0"/>
              <a:t>a. </a:t>
            </a:r>
            <a:r>
              <a:rPr lang="cs-CZ" i="1" dirty="0" err="1"/>
              <a:t>cerebelaris</a:t>
            </a:r>
            <a:r>
              <a:rPr lang="cs-CZ" i="1" dirty="0"/>
              <a:t> superior sin. </a:t>
            </a:r>
            <a:r>
              <a:rPr lang="cs-CZ" i="1" dirty="0" err="1"/>
              <a:t>et</a:t>
            </a:r>
            <a:r>
              <a:rPr lang="cs-CZ" i="1" dirty="0"/>
              <a:t> </a:t>
            </a:r>
            <a:r>
              <a:rPr lang="cs-CZ" i="1" dirty="0" err="1"/>
              <a:t>dx</a:t>
            </a:r>
            <a:r>
              <a:rPr lang="cs-CZ" i="1" dirty="0"/>
              <a:t>.</a:t>
            </a:r>
            <a:endParaRPr lang="cs-CZ" dirty="0"/>
          </a:p>
          <a:p>
            <a:r>
              <a:rPr lang="cs-CZ" i="1" dirty="0"/>
              <a:t>zadní anastomózu</a:t>
            </a:r>
            <a:r>
              <a:rPr lang="cs-CZ" dirty="0"/>
              <a:t> (</a:t>
            </a:r>
            <a:r>
              <a:rPr lang="cs-CZ" i="1" dirty="0"/>
              <a:t>a. </a:t>
            </a:r>
            <a:r>
              <a:rPr lang="cs-CZ" i="1" dirty="0" err="1"/>
              <a:t>communicans</a:t>
            </a:r>
            <a:r>
              <a:rPr lang="cs-CZ" i="1" dirty="0"/>
              <a:t> </a:t>
            </a:r>
            <a:r>
              <a:rPr lang="cs-CZ" i="1" dirty="0" err="1"/>
              <a:t>posterior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b="1" dirty="0" err="1"/>
              <a:t>Willisův</a:t>
            </a:r>
            <a:r>
              <a:rPr lang="cs-CZ" b="1" dirty="0"/>
              <a:t> tepenný okruh</a:t>
            </a:r>
            <a:endParaRPr lang="cs-CZ" dirty="0"/>
          </a:p>
          <a:p>
            <a:r>
              <a:rPr lang="cs-CZ" b="1" i="1" dirty="0"/>
              <a:t>a. </a:t>
            </a:r>
            <a:r>
              <a:rPr lang="cs-CZ" b="1" i="1" dirty="0" err="1"/>
              <a:t>cerebralis</a:t>
            </a:r>
            <a:r>
              <a:rPr lang="cs-CZ" b="1" i="1" dirty="0"/>
              <a:t> anterior</a:t>
            </a:r>
            <a:r>
              <a:rPr lang="cs-CZ" dirty="0"/>
              <a:t> - pravá a levá se spojují v krátkou přední anastomózu (</a:t>
            </a:r>
            <a:r>
              <a:rPr lang="cs-CZ" i="1" dirty="0"/>
              <a:t>a. </a:t>
            </a:r>
            <a:r>
              <a:rPr lang="cs-CZ" i="1" dirty="0" err="1"/>
              <a:t>communicans</a:t>
            </a:r>
            <a:r>
              <a:rPr lang="cs-CZ" i="1" dirty="0"/>
              <a:t> anterior</a:t>
            </a:r>
            <a:r>
              <a:rPr lang="cs-CZ" dirty="0"/>
              <a:t>).</a:t>
            </a:r>
          </a:p>
          <a:p>
            <a:r>
              <a:rPr lang="cs-CZ" b="1" i="1" dirty="0"/>
              <a:t>a. </a:t>
            </a:r>
            <a:r>
              <a:rPr lang="cs-CZ" b="1" i="1" dirty="0" err="1"/>
              <a:t>cerebralis</a:t>
            </a:r>
            <a:r>
              <a:rPr lang="cs-CZ" b="1" i="1" dirty="0"/>
              <a:t> media</a:t>
            </a:r>
            <a:endParaRPr lang="cs-CZ" dirty="0"/>
          </a:p>
          <a:p>
            <a:r>
              <a:rPr lang="cs-CZ" b="1" i="1" dirty="0"/>
              <a:t>a. </a:t>
            </a:r>
            <a:r>
              <a:rPr lang="cs-CZ" b="1" i="1" dirty="0" err="1"/>
              <a:t>cerebralis</a:t>
            </a:r>
            <a:r>
              <a:rPr lang="cs-CZ" b="1" i="1" dirty="0"/>
              <a:t> </a:t>
            </a:r>
            <a:r>
              <a:rPr lang="cs-CZ" b="1" i="1" dirty="0" err="1"/>
              <a:t>posterior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87C1E59-106D-4A37-B995-101CE5F16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Excitace/inhibice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="" xmlns:a16="http://schemas.microsoft.com/office/drawing/2014/main" id="{94D3123B-98DD-408A-9F5B-902C4308E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322712" cy="4525963"/>
          </a:xfrm>
        </p:spPr>
        <p:txBody>
          <a:bodyPr/>
          <a:lstStyle/>
          <a:p>
            <a:r>
              <a:rPr lang="cs-CZ" dirty="0"/>
              <a:t>Prostorová sumace</a:t>
            </a:r>
          </a:p>
          <a:p>
            <a:r>
              <a:rPr lang="cs-CZ" dirty="0"/>
              <a:t>Časová sumace</a:t>
            </a:r>
          </a:p>
          <a:p>
            <a:endParaRPr lang="cs-CZ" dirty="0"/>
          </a:p>
          <a:p>
            <a:r>
              <a:rPr lang="cs-CZ" dirty="0"/>
              <a:t>Změn polarizace membrány (Na</a:t>
            </a:r>
            <a:r>
              <a:rPr lang="cs-CZ" dirty="0" smtClean="0"/>
              <a:t>+, </a:t>
            </a:r>
            <a:r>
              <a:rPr lang="cs-CZ" dirty="0"/>
              <a:t>K</a:t>
            </a:r>
            <a:r>
              <a:rPr lang="cs-CZ" dirty="0" smtClean="0"/>
              <a:t>+)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500DE946-3866-4775-ABA5-A74C86573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40" y="1894371"/>
            <a:ext cx="5250160" cy="39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4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Synapse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/>
          </a:bodyPr>
          <a:lstStyle/>
          <a:p>
            <a:r>
              <a:rPr lang="cs-CZ" dirty="0"/>
              <a:t>Elektrické</a:t>
            </a:r>
          </a:p>
          <a:p>
            <a:r>
              <a:rPr lang="cs-CZ" dirty="0"/>
              <a:t>Chemické – </a:t>
            </a:r>
            <a:r>
              <a:rPr lang="cs-CZ" dirty="0" err="1"/>
              <a:t>neurotransmitery</a:t>
            </a:r>
            <a:endParaRPr lang="cs-CZ" dirty="0"/>
          </a:p>
          <a:p>
            <a:endParaRPr lang="cs-CZ" dirty="0"/>
          </a:p>
          <a:p>
            <a:r>
              <a:rPr lang="cs-CZ" dirty="0"/>
              <a:t>Nukleus (CNS) = ganglion (PNS)</a:t>
            </a:r>
          </a:p>
          <a:p>
            <a:r>
              <a:rPr lang="cs-CZ" dirty="0"/>
              <a:t>Nerv</a:t>
            </a: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4434" t="11440" r="40417" b="6241"/>
          <a:stretch>
            <a:fillRect/>
          </a:stretch>
        </p:blipFill>
        <p:spPr bwMode="auto">
          <a:xfrm>
            <a:off x="4716016" y="1628800"/>
            <a:ext cx="353867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Gliové buňky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Ependymové</a:t>
            </a:r>
            <a:r>
              <a:rPr lang="cs-CZ" dirty="0"/>
              <a:t> </a:t>
            </a:r>
            <a:r>
              <a:rPr lang="cs-CZ" dirty="0" err="1"/>
              <a:t>b</a:t>
            </a:r>
            <a:r>
              <a:rPr lang="cs-CZ" dirty="0"/>
              <a:t>., </a:t>
            </a:r>
            <a:r>
              <a:rPr lang="cs-CZ" dirty="0" err="1"/>
              <a:t>astroglie</a:t>
            </a:r>
            <a:r>
              <a:rPr lang="cs-CZ" dirty="0"/>
              <a:t>, </a:t>
            </a:r>
            <a:r>
              <a:rPr lang="cs-CZ" dirty="0" err="1"/>
              <a:t>oligodendrocyty</a:t>
            </a:r>
            <a:r>
              <a:rPr lang="cs-CZ" dirty="0"/>
              <a:t>, </a:t>
            </a:r>
            <a:r>
              <a:rPr lang="cs-CZ" dirty="0" err="1"/>
              <a:t>mikroglie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140968"/>
            <a:ext cx="555307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Reflex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receptor </a:t>
            </a:r>
          </a:p>
          <a:p>
            <a:r>
              <a:rPr lang="cs-CZ" dirty="0"/>
              <a:t>→ dostředivá (aferentní) senzitivní dráha</a:t>
            </a:r>
          </a:p>
          <a:p>
            <a:r>
              <a:rPr lang="cs-CZ" dirty="0"/>
              <a:t> → ústředí v nervovém systému </a:t>
            </a:r>
          </a:p>
          <a:p>
            <a:r>
              <a:rPr lang="cs-CZ" dirty="0"/>
              <a:t>→ odstředivá (eferentní) motorická dráha </a:t>
            </a:r>
          </a:p>
          <a:p>
            <a:r>
              <a:rPr lang="cs-CZ" dirty="0"/>
              <a:t>→ efektor – sval, žláza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9658" t="23200" r="30442" b="17161"/>
          <a:stretch>
            <a:fillRect/>
          </a:stretch>
        </p:blipFill>
        <p:spPr bwMode="auto">
          <a:xfrm>
            <a:off x="4442182" y="1628800"/>
            <a:ext cx="470181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F0"/>
                </a:solidFill>
              </a:rPr>
              <a:t>Podmíněné reflexy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4013" t="25500" r="21825" b="10528"/>
          <a:stretch/>
        </p:blipFill>
        <p:spPr>
          <a:xfrm>
            <a:off x="899592" y="1439475"/>
            <a:ext cx="747848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6696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1120</Words>
  <Application>Microsoft Office PowerPoint</Application>
  <PresentationFormat>Předvádění na obrazovce (4:3)</PresentationFormat>
  <Paragraphs>233</Paragraphs>
  <Slides>42</Slides>
  <Notes>31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5" baseType="lpstr">
      <vt:lpstr>Arial</vt:lpstr>
      <vt:lpstr>Calibri</vt:lpstr>
      <vt:lpstr>Motiv sady Office</vt:lpstr>
      <vt:lpstr>Centrální nervová soustava</vt:lpstr>
      <vt:lpstr>Ontogeneze mozku</vt:lpstr>
      <vt:lpstr>CNS</vt:lpstr>
      <vt:lpstr>Neuron</vt:lpstr>
      <vt:lpstr>Excitace/inhibice</vt:lpstr>
      <vt:lpstr>Synapse</vt:lpstr>
      <vt:lpstr>Gliové buňky</vt:lpstr>
      <vt:lpstr>Reflex</vt:lpstr>
      <vt:lpstr>Podmíněné reflexy</vt:lpstr>
      <vt:lpstr>Hřbetní mícha, medulla spinalis</vt:lpstr>
      <vt:lpstr>Prezentace aplikace PowerPoint</vt:lpstr>
      <vt:lpstr>Prezentace aplikace PowerPoint</vt:lpstr>
      <vt:lpstr>Prezentace aplikace PowerPoint</vt:lpstr>
      <vt:lpstr>Funkce míchy</vt:lpstr>
      <vt:lpstr>Mozkový kmen</vt:lpstr>
      <vt:lpstr>Medulla oblongata</vt:lpstr>
      <vt:lpstr>Medulla oblongata</vt:lpstr>
      <vt:lpstr>Funkce prodloužené míchy</vt:lpstr>
      <vt:lpstr>Pons Varoli</vt:lpstr>
      <vt:lpstr>Mesencephalon (střední mozek)</vt:lpstr>
      <vt:lpstr>Retikulární formace</vt:lpstr>
      <vt:lpstr>Cerebellum, mozeček</vt:lpstr>
      <vt:lpstr>Mozeček, cerebellum</vt:lpstr>
      <vt:lpstr>Mozeček, cerebellum</vt:lpstr>
      <vt:lpstr>Prezentace aplikace PowerPoint</vt:lpstr>
      <vt:lpstr>Mezimozek, diencephalon</vt:lpstr>
      <vt:lpstr>Prezentace aplikace PowerPoint</vt:lpstr>
      <vt:lpstr>Thalamus</vt:lpstr>
      <vt:lpstr>Hypothalamus</vt:lpstr>
      <vt:lpstr>Koncový mozek, telencephalon</vt:lpstr>
      <vt:lpstr>Mozková kůra </vt:lpstr>
      <vt:lpstr>Brodmannova area</vt:lpstr>
      <vt:lpstr>Prezentace aplikace PowerPoint</vt:lpstr>
      <vt:lpstr>Brodmannova area</vt:lpstr>
      <vt:lpstr>Prezentace aplikace PowerPoint</vt:lpstr>
      <vt:lpstr>Hemisféry</vt:lpstr>
      <vt:lpstr>Bazální ganglia</vt:lpstr>
      <vt:lpstr>Limbický systém</vt:lpstr>
      <vt:lpstr>Amygdala</vt:lpstr>
      <vt:lpstr>Obaly</vt:lpstr>
      <vt:lpstr>Komory</vt:lpstr>
      <vt:lpstr>Cévní zásobení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Centrální nervová soustava</dc:title>
  <dc:creator>Marta</dc:creator>
  <cp:lastModifiedBy>Marta Gimunová</cp:lastModifiedBy>
  <cp:revision>91</cp:revision>
  <dcterms:created xsi:type="dcterms:W3CDTF">2015-04-25T19:38:33Z</dcterms:created>
  <dcterms:modified xsi:type="dcterms:W3CDTF">2018-03-16T10:12:05Z</dcterms:modified>
</cp:coreProperties>
</file>