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01" r:id="rId3"/>
    <p:sldId id="257" r:id="rId4"/>
    <p:sldId id="259" r:id="rId5"/>
    <p:sldId id="260" r:id="rId6"/>
    <p:sldId id="261" r:id="rId7"/>
    <p:sldId id="262" r:id="rId8"/>
    <p:sldId id="263" r:id="rId9"/>
    <p:sldId id="299" r:id="rId10"/>
    <p:sldId id="264" r:id="rId11"/>
    <p:sldId id="265" r:id="rId12"/>
    <p:sldId id="258" r:id="rId13"/>
    <p:sldId id="266" r:id="rId14"/>
    <p:sldId id="267" r:id="rId15"/>
    <p:sldId id="268" r:id="rId16"/>
    <p:sldId id="269" r:id="rId17"/>
    <p:sldId id="270" r:id="rId18"/>
    <p:sldId id="272" r:id="rId19"/>
    <p:sldId id="274" r:id="rId20"/>
    <p:sldId id="275" r:id="rId21"/>
    <p:sldId id="271" r:id="rId22"/>
    <p:sldId id="276" r:id="rId23"/>
    <p:sldId id="278" r:id="rId24"/>
    <p:sldId id="279" r:id="rId25"/>
    <p:sldId id="280" r:id="rId26"/>
    <p:sldId id="300" r:id="rId27"/>
    <p:sldId id="281" r:id="rId28"/>
    <p:sldId id="283" r:id="rId29"/>
    <p:sldId id="284" r:id="rId30"/>
    <p:sldId id="287" r:id="rId31"/>
    <p:sldId id="288" r:id="rId32"/>
    <p:sldId id="289" r:id="rId33"/>
    <p:sldId id="291" r:id="rId34"/>
    <p:sldId id="290" r:id="rId35"/>
    <p:sldId id="293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57" autoAdjust="0"/>
  </p:normalViewPr>
  <p:slideViewPr>
    <p:cSldViewPr>
      <p:cViewPr varScale="1">
        <p:scale>
          <a:sx n="67" d="100"/>
          <a:sy n="67" d="100"/>
        </p:scale>
        <p:origin x="190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84FF3-6ABF-4F04-B0F5-C298125A92DE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46F54-C70E-4391-9A09-4EE1233ED02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5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92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692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797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44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950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07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2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98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2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68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74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922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635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469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499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550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365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733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569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93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618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08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951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29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302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46F54-C70E-4391-9A09-4EE1233ED029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07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7DB29-79AC-4F11-B304-EE41FD6BD288}" type="datetimeFigureOut">
              <a:rPr lang="cs-CZ" smtClean="0"/>
              <a:pPr/>
              <a:t>23.03.2018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6648-3835-497D-AAAD-A3AFB555832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Dýchací soustava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Chrupavky nosní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Cartilagines</a:t>
            </a:r>
            <a:r>
              <a:rPr lang="cs-CZ" dirty="0"/>
              <a:t> </a:t>
            </a:r>
            <a:r>
              <a:rPr lang="cs-CZ" dirty="0" err="1"/>
              <a:t>alares</a:t>
            </a:r>
            <a:r>
              <a:rPr lang="cs-CZ" dirty="0"/>
              <a:t> </a:t>
            </a:r>
            <a:r>
              <a:rPr lang="cs-CZ" dirty="0" err="1"/>
              <a:t>majores</a:t>
            </a:r>
            <a:r>
              <a:rPr lang="cs-CZ" dirty="0"/>
              <a:t> (křídlové velké)</a:t>
            </a:r>
          </a:p>
          <a:p>
            <a:r>
              <a:rPr lang="cs-CZ" dirty="0" err="1"/>
              <a:t>Cartilagines</a:t>
            </a:r>
            <a:r>
              <a:rPr lang="cs-CZ" dirty="0"/>
              <a:t> </a:t>
            </a:r>
            <a:r>
              <a:rPr lang="cs-CZ" dirty="0" err="1"/>
              <a:t>alares</a:t>
            </a:r>
            <a:r>
              <a:rPr lang="cs-CZ" dirty="0"/>
              <a:t> </a:t>
            </a:r>
            <a:r>
              <a:rPr lang="cs-CZ" dirty="0" err="1"/>
              <a:t>minores</a:t>
            </a:r>
            <a:r>
              <a:rPr lang="cs-CZ" dirty="0"/>
              <a:t> (křídlové malé)</a:t>
            </a:r>
          </a:p>
          <a:p>
            <a:r>
              <a:rPr lang="cs-CZ" dirty="0" err="1"/>
              <a:t>Cartilagines</a:t>
            </a:r>
            <a:r>
              <a:rPr lang="cs-CZ" dirty="0"/>
              <a:t> </a:t>
            </a:r>
            <a:r>
              <a:rPr lang="cs-CZ" dirty="0" err="1"/>
              <a:t>nasales</a:t>
            </a:r>
            <a:r>
              <a:rPr lang="cs-CZ" dirty="0"/>
              <a:t> </a:t>
            </a:r>
            <a:r>
              <a:rPr lang="cs-CZ" dirty="0" err="1"/>
              <a:t>accesoriae</a:t>
            </a:r>
            <a:r>
              <a:rPr lang="cs-CZ" dirty="0"/>
              <a:t> (přídatné)</a:t>
            </a:r>
          </a:p>
          <a:p>
            <a:r>
              <a:rPr lang="cs-CZ" dirty="0" err="1"/>
              <a:t>Cartilago</a:t>
            </a:r>
            <a:r>
              <a:rPr lang="cs-CZ" dirty="0"/>
              <a:t> </a:t>
            </a:r>
            <a:r>
              <a:rPr lang="cs-CZ" dirty="0" err="1"/>
              <a:t>septi</a:t>
            </a:r>
            <a:r>
              <a:rPr lang="cs-CZ" dirty="0"/>
              <a:t> naší (přepážka)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960" r="24142" b="48240"/>
          <a:stretch>
            <a:fillRect/>
          </a:stretch>
        </p:blipFill>
        <p:spPr bwMode="auto">
          <a:xfrm>
            <a:off x="4067944" y="1628800"/>
            <a:ext cx="47525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Nosní dutina (</a:t>
            </a:r>
            <a:r>
              <a:rPr lang="cs-CZ" dirty="0" err="1">
                <a:solidFill>
                  <a:srgbClr val="00B0F0"/>
                </a:solidFill>
              </a:rPr>
              <a:t>cavitas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nasi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7984" y="1628800"/>
            <a:ext cx="4114800" cy="4525963"/>
          </a:xfrm>
        </p:spPr>
        <p:txBody>
          <a:bodyPr/>
          <a:lstStyle/>
          <a:p>
            <a:r>
              <a:rPr lang="cs-CZ" dirty="0"/>
              <a:t>Septum </a:t>
            </a:r>
            <a:r>
              <a:rPr lang="cs-CZ" dirty="0" err="1"/>
              <a:t>nasi</a:t>
            </a:r>
            <a:endParaRPr lang="cs-CZ" dirty="0"/>
          </a:p>
          <a:p>
            <a:pPr lvl="1"/>
            <a:r>
              <a:rPr lang="cs-CZ" dirty="0"/>
              <a:t>Kostěné (radličná, čichová)</a:t>
            </a:r>
          </a:p>
          <a:p>
            <a:pPr lvl="1"/>
            <a:r>
              <a:rPr lang="cs-CZ" dirty="0"/>
              <a:t>Chrupavčité</a:t>
            </a:r>
          </a:p>
          <a:p>
            <a:pPr lvl="1"/>
            <a:r>
              <a:rPr lang="cs-CZ" dirty="0"/>
              <a:t>Vazivové</a:t>
            </a:r>
          </a:p>
          <a:p>
            <a:pPr lvl="1"/>
            <a:endParaRPr lang="cs-CZ" dirty="0"/>
          </a:p>
          <a:p>
            <a:r>
              <a:rPr lang="cs-CZ" dirty="0" err="1"/>
              <a:t>Choanae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960" r="25717" b="29761"/>
          <a:stretch>
            <a:fillRect/>
          </a:stretch>
        </p:blipFill>
        <p:spPr bwMode="auto">
          <a:xfrm>
            <a:off x="395536" y="1916832"/>
            <a:ext cx="377235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Meatus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nasi</a:t>
            </a:r>
            <a:r>
              <a:rPr lang="cs-CZ" dirty="0">
                <a:solidFill>
                  <a:srgbClr val="00B0F0"/>
                </a:solidFill>
              </a:rPr>
              <a:t> sup., </a:t>
            </a:r>
            <a:r>
              <a:rPr lang="cs-CZ" dirty="0" err="1">
                <a:solidFill>
                  <a:srgbClr val="00B0F0"/>
                </a:solidFill>
              </a:rPr>
              <a:t>medius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dirty="0" err="1">
                <a:solidFill>
                  <a:srgbClr val="00B0F0"/>
                </a:solidFill>
              </a:rPr>
              <a:t>inf</a:t>
            </a:r>
            <a:r>
              <a:rPr lang="cs-CZ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r>
              <a:rPr lang="cs-CZ" dirty="0" err="1"/>
              <a:t>Concha</a:t>
            </a:r>
            <a:r>
              <a:rPr lang="cs-CZ" dirty="0"/>
              <a:t> </a:t>
            </a:r>
            <a:r>
              <a:rPr lang="cs-CZ" dirty="0" err="1"/>
              <a:t>nasalis</a:t>
            </a:r>
            <a:r>
              <a:rPr lang="cs-CZ" dirty="0"/>
              <a:t> sup., media, </a:t>
            </a:r>
            <a:r>
              <a:rPr lang="cs-CZ" dirty="0" err="1"/>
              <a:t>inf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Horní, střední a dolní skořepa nosní</a:t>
            </a:r>
          </a:p>
          <a:p>
            <a:r>
              <a:rPr lang="cs-CZ" dirty="0" err="1"/>
              <a:t>Meatus</a:t>
            </a:r>
            <a:r>
              <a:rPr lang="cs-CZ" dirty="0"/>
              <a:t> </a:t>
            </a:r>
            <a:r>
              <a:rPr lang="cs-CZ" dirty="0" err="1"/>
              <a:t>nasi</a:t>
            </a:r>
            <a:r>
              <a:rPr lang="cs-CZ" dirty="0"/>
              <a:t> </a:t>
            </a:r>
            <a:r>
              <a:rPr lang="cs-CZ" dirty="0" err="1"/>
              <a:t>communis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3960" r="28867" b="11281"/>
          <a:stretch>
            <a:fillRect/>
          </a:stretch>
        </p:blipFill>
        <p:spPr bwMode="auto">
          <a:xfrm>
            <a:off x="5220072" y="1196752"/>
            <a:ext cx="339813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Sliznice nosní (</a:t>
            </a:r>
            <a:r>
              <a:rPr lang="cs-CZ" i="1" dirty="0" err="1">
                <a:solidFill>
                  <a:srgbClr val="00B0F0"/>
                </a:solidFill>
              </a:rPr>
              <a:t>tunica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mucosa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92500"/>
          </a:bodyPr>
          <a:lstStyle/>
          <a:p>
            <a:r>
              <a:rPr lang="cs-CZ" i="1" dirty="0" err="1"/>
              <a:t>Regio</a:t>
            </a:r>
            <a:r>
              <a:rPr lang="cs-CZ" i="1" dirty="0"/>
              <a:t> </a:t>
            </a:r>
            <a:r>
              <a:rPr lang="cs-CZ" i="1" dirty="0" err="1"/>
              <a:t>olfactoria</a:t>
            </a:r>
            <a:endParaRPr lang="cs-CZ" i="1" dirty="0"/>
          </a:p>
          <a:p>
            <a:pPr lvl="1"/>
            <a:r>
              <a:rPr lang="cs-CZ" dirty="0"/>
              <a:t>Strop, část horní skořepy nosní, horní část přepážky</a:t>
            </a:r>
          </a:p>
          <a:p>
            <a:pPr lvl="1"/>
            <a:endParaRPr lang="cs-CZ" dirty="0"/>
          </a:p>
          <a:p>
            <a:r>
              <a:rPr lang="cs-CZ" i="1" dirty="0" err="1"/>
              <a:t>Regio</a:t>
            </a:r>
            <a:r>
              <a:rPr lang="cs-CZ" i="1" dirty="0"/>
              <a:t> </a:t>
            </a:r>
            <a:r>
              <a:rPr lang="cs-CZ" i="1" dirty="0" err="1"/>
              <a:t>respiratoria</a:t>
            </a:r>
            <a:endParaRPr lang="cs-CZ" i="1" dirty="0"/>
          </a:p>
          <a:p>
            <a:pPr lvl="1"/>
            <a:r>
              <a:rPr lang="cs-CZ" dirty="0"/>
              <a:t>Víceřadý cylindrický epitel s řasinkami</a:t>
            </a:r>
          </a:p>
          <a:p>
            <a:pPr lvl="1"/>
            <a:r>
              <a:rPr lang="cs-CZ" dirty="0"/>
              <a:t>Cévní pleteně</a:t>
            </a:r>
          </a:p>
          <a:p>
            <a:pPr lvl="1"/>
            <a:r>
              <a:rPr lang="cs-CZ" dirty="0" err="1"/>
              <a:t>Hlenovodnatý</a:t>
            </a:r>
            <a:r>
              <a:rPr lang="cs-CZ" dirty="0"/>
              <a:t> sekret žláz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960" r="27817" b="23881"/>
          <a:stretch>
            <a:fillRect/>
          </a:stretch>
        </p:blipFill>
        <p:spPr bwMode="auto">
          <a:xfrm>
            <a:off x="5148064" y="1628800"/>
            <a:ext cx="367824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Vedlejší dutiny nosní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Horní čelist, čelní, čichová a klínová kost</a:t>
            </a:r>
          </a:p>
          <a:p>
            <a:endParaRPr lang="cs-CZ" i="1" dirty="0"/>
          </a:p>
          <a:p>
            <a:r>
              <a:rPr lang="cs-CZ" i="1" dirty="0"/>
              <a:t>Horní průchod nosní</a:t>
            </a:r>
          </a:p>
          <a:p>
            <a:pPr lvl="1"/>
            <a:r>
              <a:rPr lang="cs-CZ" i="1" dirty="0" err="1"/>
              <a:t>Celullae</a:t>
            </a:r>
            <a:r>
              <a:rPr lang="cs-CZ" i="1" dirty="0"/>
              <a:t> </a:t>
            </a:r>
            <a:r>
              <a:rPr lang="cs-CZ" i="1" dirty="0" err="1"/>
              <a:t>ethmoidales</a:t>
            </a:r>
            <a:r>
              <a:rPr lang="cs-CZ" i="1" dirty="0"/>
              <a:t> </a:t>
            </a:r>
            <a:r>
              <a:rPr lang="cs-CZ" i="1" dirty="0" err="1"/>
              <a:t>posteriores</a:t>
            </a:r>
            <a:endParaRPr lang="cs-CZ" i="1" dirty="0"/>
          </a:p>
          <a:p>
            <a:pPr lvl="1"/>
            <a:r>
              <a:rPr lang="cs-CZ" i="1" dirty="0"/>
              <a:t>Sinus </a:t>
            </a:r>
            <a:r>
              <a:rPr lang="cs-CZ" i="1" dirty="0" err="1"/>
              <a:t>sphenoidalis</a:t>
            </a:r>
            <a:endParaRPr lang="cs-CZ" i="1" dirty="0"/>
          </a:p>
          <a:p>
            <a:r>
              <a:rPr lang="cs-CZ" i="1" dirty="0"/>
              <a:t>Střední průchod nosní </a:t>
            </a:r>
          </a:p>
          <a:p>
            <a:pPr lvl="1"/>
            <a:r>
              <a:rPr lang="cs-CZ" i="1" dirty="0"/>
              <a:t>Sinus </a:t>
            </a:r>
            <a:r>
              <a:rPr lang="cs-CZ" i="1" dirty="0" err="1"/>
              <a:t>maxillaris</a:t>
            </a:r>
            <a:endParaRPr lang="cs-CZ" i="1" dirty="0"/>
          </a:p>
          <a:p>
            <a:pPr lvl="1"/>
            <a:r>
              <a:rPr lang="cs-CZ" i="1" dirty="0"/>
              <a:t>Sinus </a:t>
            </a:r>
            <a:r>
              <a:rPr lang="cs-CZ" i="1" dirty="0" err="1"/>
              <a:t>frontalis</a:t>
            </a:r>
            <a:endParaRPr lang="cs-CZ" i="1" dirty="0"/>
          </a:p>
          <a:p>
            <a:pPr lvl="1"/>
            <a:r>
              <a:rPr lang="cs-CZ" i="1" dirty="0" err="1"/>
              <a:t>Celullae</a:t>
            </a:r>
            <a:r>
              <a:rPr lang="cs-CZ" i="1" dirty="0"/>
              <a:t> </a:t>
            </a:r>
            <a:r>
              <a:rPr lang="cs-CZ" i="1" dirty="0" err="1"/>
              <a:t>ethmoidales</a:t>
            </a:r>
            <a:r>
              <a:rPr lang="cs-CZ" i="1" dirty="0"/>
              <a:t> </a:t>
            </a:r>
            <a:r>
              <a:rPr lang="cs-CZ" i="1" dirty="0" err="1"/>
              <a:t>anteriores</a:t>
            </a:r>
            <a:r>
              <a:rPr lang="cs-CZ" i="1" dirty="0"/>
              <a:t>, medii</a:t>
            </a:r>
          </a:p>
          <a:p>
            <a:endParaRPr lang="cs-CZ" i="1" dirty="0"/>
          </a:p>
          <a:p>
            <a:r>
              <a:rPr lang="cs-CZ" dirty="0"/>
              <a:t>Rezonance, oteplování vzduchu</a:t>
            </a:r>
          </a:p>
          <a:p>
            <a:endParaRPr lang="cs-CZ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4800" r="26767" b="37320"/>
          <a:stretch>
            <a:fillRect/>
          </a:stretch>
        </p:blipFill>
        <p:spPr bwMode="auto">
          <a:xfrm>
            <a:off x="179512" y="1772816"/>
            <a:ext cx="432048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/>
          <a:lstStyle/>
          <a:p>
            <a:r>
              <a:rPr lang="cs-CZ" dirty="0"/>
              <a:t>Pod dolní skořepu nosní: slzný kanálek (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nasolacrimalis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0158" t="13960" r="24142" b="21361"/>
          <a:stretch>
            <a:fillRect/>
          </a:stretch>
        </p:blipFill>
        <p:spPr bwMode="auto">
          <a:xfrm>
            <a:off x="4084999" y="915299"/>
            <a:ext cx="4601801" cy="521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Hltan (</a:t>
            </a:r>
            <a:r>
              <a:rPr lang="cs-CZ" i="1" dirty="0" err="1">
                <a:solidFill>
                  <a:srgbClr val="00B0F0"/>
                </a:solidFill>
              </a:rPr>
              <a:t>pharynx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nasalis</a:t>
            </a:r>
            <a:r>
              <a:rPr lang="cs-CZ" i="1" dirty="0"/>
              <a:t> </a:t>
            </a:r>
            <a:r>
              <a:rPr lang="cs-CZ" i="1" dirty="0" err="1"/>
              <a:t>pharyngis</a:t>
            </a:r>
            <a:endParaRPr lang="cs-CZ" i="1" dirty="0"/>
          </a:p>
          <a:p>
            <a:pPr lvl="1"/>
            <a:r>
              <a:rPr lang="cs-CZ" dirty="0"/>
              <a:t>Vyústění Eustachovy trubice</a:t>
            </a:r>
          </a:p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oralis</a:t>
            </a:r>
            <a:r>
              <a:rPr lang="cs-CZ" i="1" dirty="0"/>
              <a:t> </a:t>
            </a:r>
            <a:r>
              <a:rPr lang="cs-CZ" i="1" dirty="0" err="1"/>
              <a:t>pharyngis</a:t>
            </a:r>
            <a:endParaRPr lang="cs-CZ" i="1" dirty="0"/>
          </a:p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laryngea</a:t>
            </a:r>
            <a:r>
              <a:rPr lang="cs-CZ" i="1" dirty="0"/>
              <a:t> </a:t>
            </a:r>
            <a:r>
              <a:rPr lang="cs-CZ" i="1" dirty="0" err="1"/>
              <a:t>pharyngis</a:t>
            </a:r>
            <a:endParaRPr lang="cs-CZ" i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960" r="26242" b="34800"/>
          <a:stretch>
            <a:fillRect/>
          </a:stretch>
        </p:blipFill>
        <p:spPr bwMode="auto">
          <a:xfrm>
            <a:off x="5276816" y="2420888"/>
            <a:ext cx="386718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cs-CZ" i="1" dirty="0">
                <a:solidFill>
                  <a:srgbClr val="00B0F0"/>
                </a:solidFill>
              </a:rPr>
              <a:t>Larynx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60032" y="1340769"/>
            <a:ext cx="3787171" cy="129614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C4 – C6</a:t>
            </a:r>
          </a:p>
          <a:p>
            <a:r>
              <a:rPr lang="cs-CZ" dirty="0" err="1"/>
              <a:t>Fce</a:t>
            </a:r>
            <a:r>
              <a:rPr lang="cs-CZ" dirty="0"/>
              <a:t>: respirační, fonační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9633" t="13960" r="25717" b="32281"/>
          <a:stretch>
            <a:fillRect/>
          </a:stretch>
        </p:blipFill>
        <p:spPr bwMode="auto">
          <a:xfrm>
            <a:off x="4788024" y="2636912"/>
            <a:ext cx="378717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0683" t="13960" r="24667" b="30601"/>
          <a:stretch>
            <a:fillRect/>
          </a:stretch>
        </p:blipFill>
        <p:spPr bwMode="auto">
          <a:xfrm>
            <a:off x="539552" y="476672"/>
            <a:ext cx="42484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Chrupavky hrtanu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r>
              <a:rPr lang="cs-CZ" dirty="0" err="1"/>
              <a:t>Cartilago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 (štítná)</a:t>
            </a:r>
          </a:p>
          <a:p>
            <a:r>
              <a:rPr lang="cs-CZ" dirty="0" err="1"/>
              <a:t>Cartilago</a:t>
            </a:r>
            <a:r>
              <a:rPr lang="cs-CZ" dirty="0"/>
              <a:t> </a:t>
            </a:r>
            <a:r>
              <a:rPr lang="cs-CZ" dirty="0" err="1"/>
              <a:t>cricoidea</a:t>
            </a:r>
            <a:r>
              <a:rPr lang="cs-CZ" dirty="0"/>
              <a:t> (prstencová)</a:t>
            </a:r>
          </a:p>
          <a:p>
            <a:r>
              <a:rPr lang="cs-CZ" dirty="0" err="1"/>
              <a:t>Cartilagines</a:t>
            </a:r>
            <a:r>
              <a:rPr lang="cs-CZ" dirty="0"/>
              <a:t> </a:t>
            </a:r>
            <a:r>
              <a:rPr lang="cs-CZ" dirty="0" err="1"/>
              <a:t>arytenoideae</a:t>
            </a:r>
            <a:r>
              <a:rPr lang="cs-CZ" dirty="0"/>
              <a:t> (hlasivkové)</a:t>
            </a:r>
          </a:p>
          <a:p>
            <a:r>
              <a:rPr lang="cs-CZ" dirty="0"/>
              <a:t>Epiglottis (příklopka)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481" r="24142" b="32760"/>
          <a:stretch>
            <a:fillRect/>
          </a:stretch>
        </p:blipFill>
        <p:spPr bwMode="auto">
          <a:xfrm>
            <a:off x="5089049" y="1988840"/>
            <a:ext cx="405495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Přední svaly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/>
          <a:lstStyle/>
          <a:p>
            <a:r>
              <a:rPr lang="cs-CZ" i="1" dirty="0"/>
              <a:t>M. </a:t>
            </a:r>
            <a:r>
              <a:rPr lang="cs-CZ" i="1" dirty="0" err="1"/>
              <a:t>cricothyroideus</a:t>
            </a:r>
            <a:endParaRPr lang="cs-CZ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3120" r="27292" b="30601"/>
          <a:stretch>
            <a:fillRect/>
          </a:stretch>
        </p:blipFill>
        <p:spPr bwMode="auto">
          <a:xfrm>
            <a:off x="4139952" y="1196752"/>
            <a:ext cx="42484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1" y="980728"/>
            <a:ext cx="5915025" cy="56578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Sylabus jarní semestr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1" y="2409271"/>
            <a:ext cx="6009407" cy="3684025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	Oběhová soustava</a:t>
            </a:r>
          </a:p>
          <a:p>
            <a:r>
              <a:rPr lang="cs-CZ" dirty="0"/>
              <a:t>	Cévní soustava</a:t>
            </a:r>
          </a:p>
          <a:p>
            <a:r>
              <a:rPr lang="cs-CZ" dirty="0"/>
              <a:t>           Centrální nervová soustava</a:t>
            </a:r>
          </a:p>
          <a:p>
            <a:r>
              <a:rPr lang="cs-CZ" dirty="0"/>
              <a:t>	Periferní nervová soustava</a:t>
            </a:r>
          </a:p>
          <a:p>
            <a:r>
              <a:rPr lang="cs-CZ" dirty="0"/>
              <a:t>	Dýchací soustava</a:t>
            </a:r>
          </a:p>
          <a:p>
            <a:r>
              <a:rPr lang="cs-CZ" dirty="0"/>
              <a:t>	Trávicí soustava I</a:t>
            </a:r>
          </a:p>
          <a:p>
            <a:r>
              <a:rPr lang="cs-CZ" dirty="0"/>
              <a:t> 	Trávicí soustava II - játra, žlučník, slinivka břišní</a:t>
            </a:r>
          </a:p>
          <a:p>
            <a:r>
              <a:rPr lang="cs-CZ" dirty="0"/>
              <a:t>	Močová soustava</a:t>
            </a:r>
          </a:p>
          <a:p>
            <a:r>
              <a:rPr lang="cs-CZ" dirty="0"/>
              <a:t>	Pohlavní soustava mužská</a:t>
            </a:r>
          </a:p>
          <a:p>
            <a:r>
              <a:rPr lang="cs-CZ" dirty="0"/>
              <a:t>	Pohlavní soustava ženská</a:t>
            </a:r>
          </a:p>
          <a:p>
            <a:r>
              <a:rPr lang="cs-CZ" dirty="0"/>
              <a:t> 	Soustava žláz s vnitřní sekrecí</a:t>
            </a:r>
          </a:p>
          <a:p>
            <a:r>
              <a:rPr lang="cs-CZ" dirty="0"/>
              <a:t>	Lymfatický systém</a:t>
            </a:r>
          </a:p>
          <a:p>
            <a:r>
              <a:rPr lang="cs-CZ" dirty="0"/>
              <a:t>	Smyslové orgány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5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Boční a zadní svaly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62500" lnSpcReduction="20000"/>
          </a:bodyPr>
          <a:lstStyle/>
          <a:p>
            <a:r>
              <a:rPr lang="cs-CZ" i="1" dirty="0"/>
              <a:t>M. </a:t>
            </a:r>
            <a:r>
              <a:rPr lang="cs-CZ" i="1" dirty="0" err="1"/>
              <a:t>cricoarytenoideus</a:t>
            </a:r>
            <a:r>
              <a:rPr lang="cs-CZ" i="1" dirty="0"/>
              <a:t> </a:t>
            </a:r>
            <a:r>
              <a:rPr lang="cs-CZ" i="1" dirty="0" err="1"/>
              <a:t>lateralis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thyroarytenoideus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vocalis</a:t>
            </a:r>
            <a:endParaRPr lang="cs-CZ" i="1" dirty="0"/>
          </a:p>
          <a:p>
            <a:endParaRPr lang="cs-CZ" i="1" dirty="0"/>
          </a:p>
          <a:p>
            <a:r>
              <a:rPr lang="cs-CZ" b="1" i="1" dirty="0"/>
              <a:t>M. </a:t>
            </a:r>
            <a:r>
              <a:rPr lang="cs-CZ" b="1" i="1" dirty="0" err="1"/>
              <a:t>thyroepiglotticus</a:t>
            </a:r>
            <a:r>
              <a:rPr lang="cs-CZ" b="1" i="1" dirty="0"/>
              <a:t> -</a:t>
            </a:r>
            <a:r>
              <a:rPr lang="cs-CZ" dirty="0"/>
              <a:t>rozšiřuje vchod do hrtanu</a:t>
            </a:r>
          </a:p>
          <a:p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cricoarytenoideus</a:t>
            </a:r>
            <a:r>
              <a:rPr lang="cs-CZ" i="1" dirty="0"/>
              <a:t> </a:t>
            </a:r>
            <a:r>
              <a:rPr lang="cs-CZ" i="1" dirty="0" err="1"/>
              <a:t>posterior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arytenoideus</a:t>
            </a:r>
            <a:r>
              <a:rPr lang="cs-CZ" i="1" dirty="0"/>
              <a:t> </a:t>
            </a:r>
            <a:r>
              <a:rPr lang="cs-CZ" i="1" dirty="0" err="1"/>
              <a:t>transversus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arytenoideus</a:t>
            </a:r>
            <a:r>
              <a:rPr lang="cs-CZ" i="1" dirty="0"/>
              <a:t> </a:t>
            </a:r>
            <a:r>
              <a:rPr lang="cs-CZ" i="1" dirty="0" err="1"/>
              <a:t>obliquus</a:t>
            </a:r>
            <a:endParaRPr lang="cs-CZ" i="1" dirty="0"/>
          </a:p>
          <a:p>
            <a:endParaRPr lang="cs-CZ" i="1" dirty="0"/>
          </a:p>
          <a:p>
            <a:r>
              <a:rPr lang="cs-CZ" b="1" i="1" dirty="0"/>
              <a:t>M. </a:t>
            </a:r>
            <a:r>
              <a:rPr lang="cs-CZ" b="1" i="1" dirty="0" err="1"/>
              <a:t>aryepiglotticus</a:t>
            </a:r>
            <a:r>
              <a:rPr lang="cs-CZ" b="1" i="1" dirty="0"/>
              <a:t> </a:t>
            </a:r>
            <a:r>
              <a:rPr lang="cs-CZ" i="1" dirty="0"/>
              <a:t>– </a:t>
            </a:r>
            <a:r>
              <a:rPr lang="cs-CZ" dirty="0"/>
              <a:t>uzavírá vchod do hrtanu při polykání</a:t>
            </a:r>
          </a:p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960" r="25717" b="28921"/>
          <a:stretch>
            <a:fillRect/>
          </a:stretch>
        </p:blipFill>
        <p:spPr bwMode="auto">
          <a:xfrm>
            <a:off x="4139952" y="1268760"/>
            <a:ext cx="46085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Hrtan</a:t>
            </a:r>
            <a:r>
              <a:rPr lang="cs-CZ" i="1" dirty="0">
                <a:solidFill>
                  <a:srgbClr val="00B0F0"/>
                </a:solidFill>
              </a:rPr>
              <a:t> (larynx)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cs-CZ" dirty="0" err="1"/>
              <a:t>Aditus</a:t>
            </a:r>
            <a:r>
              <a:rPr lang="cs-CZ" dirty="0"/>
              <a:t> </a:t>
            </a:r>
            <a:r>
              <a:rPr lang="cs-CZ" dirty="0" err="1"/>
              <a:t>laryngis</a:t>
            </a:r>
            <a:r>
              <a:rPr lang="cs-CZ" dirty="0"/>
              <a:t> (epiglottis)</a:t>
            </a:r>
          </a:p>
          <a:p>
            <a:r>
              <a:rPr lang="cs-CZ" dirty="0"/>
              <a:t>Vestibulum </a:t>
            </a:r>
            <a:r>
              <a:rPr lang="cs-CZ" dirty="0" err="1"/>
              <a:t>laryngis</a:t>
            </a:r>
            <a:endParaRPr lang="cs-CZ" dirty="0"/>
          </a:p>
          <a:p>
            <a:r>
              <a:rPr lang="cs-CZ" dirty="0"/>
              <a:t>Ventriculus </a:t>
            </a:r>
            <a:r>
              <a:rPr lang="cs-CZ" dirty="0" err="1"/>
              <a:t>laryngis</a:t>
            </a:r>
            <a:r>
              <a:rPr lang="cs-CZ" dirty="0"/>
              <a:t> (glottis, hlasivková štěrbina)</a:t>
            </a:r>
          </a:p>
          <a:p>
            <a:r>
              <a:rPr lang="cs-CZ" dirty="0" err="1"/>
              <a:t>Cavitas</a:t>
            </a:r>
            <a:r>
              <a:rPr lang="cs-CZ" dirty="0"/>
              <a:t> </a:t>
            </a:r>
            <a:r>
              <a:rPr lang="cs-CZ" dirty="0" err="1"/>
              <a:t>infraglottica</a:t>
            </a:r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960" r="27292" b="9601"/>
          <a:stretch>
            <a:fillRect/>
          </a:stretch>
        </p:blipFill>
        <p:spPr bwMode="auto">
          <a:xfrm>
            <a:off x="5004048" y="1268760"/>
            <a:ext cx="3611812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Hlasivkové vazy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Respirační</a:t>
            </a:r>
          </a:p>
          <a:p>
            <a:r>
              <a:rPr lang="cs-CZ" dirty="0"/>
              <a:t>Fonační </a:t>
            </a:r>
          </a:p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120" r="26767" b="37320"/>
          <a:stretch>
            <a:fillRect/>
          </a:stretch>
        </p:blipFill>
        <p:spPr bwMode="auto">
          <a:xfrm>
            <a:off x="3707904" y="2060848"/>
            <a:ext cx="44644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 fontScale="90000"/>
          </a:bodyPr>
          <a:lstStyle/>
          <a:p>
            <a:r>
              <a:rPr lang="cs-CZ" i="1" dirty="0">
                <a:solidFill>
                  <a:srgbClr val="00B0F0"/>
                </a:solidFill>
              </a:rPr>
              <a:t>Trachea, průdušnice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8" y="1600200"/>
            <a:ext cx="4042792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C6 až Th4-5</a:t>
            </a:r>
          </a:p>
          <a:p>
            <a:r>
              <a:rPr lang="cs-CZ" i="1" dirty="0" err="1"/>
              <a:t>Bifurcatio</a:t>
            </a:r>
            <a:r>
              <a:rPr lang="cs-CZ" i="1" dirty="0"/>
              <a:t> </a:t>
            </a:r>
            <a:r>
              <a:rPr lang="cs-CZ" i="1" dirty="0" err="1"/>
              <a:t>tracheae</a:t>
            </a:r>
            <a:endParaRPr lang="cs-CZ" i="1" dirty="0"/>
          </a:p>
          <a:p>
            <a:r>
              <a:rPr lang="cs-CZ" i="1" dirty="0" err="1"/>
              <a:t>Bronchi</a:t>
            </a:r>
            <a:r>
              <a:rPr lang="cs-CZ" i="1" dirty="0"/>
              <a:t> </a:t>
            </a:r>
            <a:r>
              <a:rPr lang="cs-CZ" i="1" dirty="0" err="1"/>
              <a:t>principales</a:t>
            </a:r>
            <a:r>
              <a:rPr lang="cs-CZ" i="1" dirty="0"/>
              <a:t> (průdušky)</a:t>
            </a:r>
          </a:p>
          <a:p>
            <a:r>
              <a:rPr lang="cs-CZ" dirty="0"/>
              <a:t>Před jícnem</a:t>
            </a:r>
          </a:p>
          <a:p>
            <a:r>
              <a:rPr lang="cs-CZ" i="1" dirty="0" err="1"/>
              <a:t>Cartilagines</a:t>
            </a:r>
            <a:r>
              <a:rPr lang="cs-CZ" i="1" dirty="0"/>
              <a:t> </a:t>
            </a:r>
            <a:r>
              <a:rPr lang="cs-CZ" i="1" dirty="0" err="1"/>
              <a:t>tracheales</a:t>
            </a:r>
            <a:r>
              <a:rPr lang="cs-CZ" i="1" dirty="0"/>
              <a:t> </a:t>
            </a:r>
            <a:r>
              <a:rPr lang="cs-CZ" dirty="0"/>
              <a:t>(16-20, chrupavky tvaru „C“)</a:t>
            </a:r>
            <a:endParaRPr lang="cs-CZ" i="1" dirty="0"/>
          </a:p>
          <a:p>
            <a:r>
              <a:rPr lang="cs-CZ" i="1" dirty="0" err="1"/>
              <a:t>ligamenta</a:t>
            </a:r>
            <a:r>
              <a:rPr lang="cs-CZ" i="1" dirty="0"/>
              <a:t> </a:t>
            </a:r>
            <a:r>
              <a:rPr lang="cs-CZ" i="1" dirty="0" err="1"/>
              <a:t>anularia</a:t>
            </a:r>
            <a:r>
              <a:rPr lang="cs-CZ" i="1" dirty="0"/>
              <a:t> </a:t>
            </a:r>
            <a:r>
              <a:rPr lang="cs-CZ" i="1" dirty="0" err="1"/>
              <a:t>trachealia</a:t>
            </a:r>
            <a:r>
              <a:rPr lang="cs-CZ" i="1" dirty="0"/>
              <a:t> </a:t>
            </a:r>
            <a:r>
              <a:rPr lang="cs-CZ" dirty="0"/>
              <a:t>(vazivové spoje)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3960" r="26242" b="10441"/>
          <a:stretch>
            <a:fillRect/>
          </a:stretch>
        </p:blipFill>
        <p:spPr bwMode="auto">
          <a:xfrm>
            <a:off x="251520" y="188640"/>
            <a:ext cx="439248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Paries</a:t>
            </a:r>
            <a:r>
              <a:rPr lang="cs-CZ" i="1" dirty="0"/>
              <a:t> </a:t>
            </a:r>
            <a:r>
              <a:rPr lang="cs-CZ" i="1" dirty="0" err="1"/>
              <a:t>membranaceus</a:t>
            </a:r>
            <a:endParaRPr lang="cs-CZ" i="1" dirty="0"/>
          </a:p>
          <a:p>
            <a:r>
              <a:rPr lang="cs-CZ" i="1" dirty="0"/>
              <a:t>M. </a:t>
            </a:r>
            <a:r>
              <a:rPr lang="cs-CZ" i="1" dirty="0" err="1"/>
              <a:t>trachealis</a:t>
            </a:r>
            <a:endParaRPr lang="cs-CZ" i="1" dirty="0"/>
          </a:p>
          <a:p>
            <a:endParaRPr lang="cs-CZ" i="1" dirty="0"/>
          </a:p>
          <a:p>
            <a:r>
              <a:rPr lang="cs-CZ" dirty="0"/>
              <a:t>Jícen: polykání soust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960" r="26767" b="14641"/>
          <a:stretch>
            <a:fillRect/>
          </a:stretch>
        </p:blipFill>
        <p:spPr bwMode="auto">
          <a:xfrm>
            <a:off x="4751512" y="404664"/>
            <a:ext cx="43924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00B0F0"/>
                </a:solidFill>
              </a:rPr>
              <a:t>Průdušky (</a:t>
            </a:r>
            <a:r>
              <a:rPr lang="cs-CZ" sz="4000" i="1" dirty="0">
                <a:solidFill>
                  <a:srgbClr val="00B0F0"/>
                </a:solidFill>
              </a:rPr>
              <a:t>bronchus </a:t>
            </a:r>
            <a:r>
              <a:rPr lang="cs-CZ" sz="4000" i="1" dirty="0" err="1">
                <a:solidFill>
                  <a:srgbClr val="00B0F0"/>
                </a:solidFill>
              </a:rPr>
              <a:t>principalis</a:t>
            </a:r>
            <a:r>
              <a:rPr lang="cs-CZ" sz="4000" i="1" dirty="0">
                <a:solidFill>
                  <a:srgbClr val="00B0F0"/>
                </a:solidFill>
              </a:rPr>
              <a:t> </a:t>
            </a:r>
            <a:r>
              <a:rPr lang="cs-CZ" sz="4000" i="1" dirty="0" err="1">
                <a:solidFill>
                  <a:srgbClr val="00B0F0"/>
                </a:solidFill>
              </a:rPr>
              <a:t>dexter</a:t>
            </a:r>
            <a:r>
              <a:rPr lang="cs-CZ" sz="4000" i="1" dirty="0">
                <a:solidFill>
                  <a:srgbClr val="00B0F0"/>
                </a:solidFill>
              </a:rPr>
              <a:t> </a:t>
            </a:r>
            <a:r>
              <a:rPr lang="cs-CZ" sz="4000" i="1" dirty="0" err="1">
                <a:solidFill>
                  <a:srgbClr val="00B0F0"/>
                </a:solidFill>
              </a:rPr>
              <a:t>et</a:t>
            </a:r>
            <a:r>
              <a:rPr lang="cs-CZ" sz="4000" i="1" dirty="0">
                <a:solidFill>
                  <a:srgbClr val="00B0F0"/>
                </a:solidFill>
              </a:rPr>
              <a:t> </a:t>
            </a:r>
            <a:r>
              <a:rPr lang="cs-CZ" sz="4000" i="1" dirty="0" err="1">
                <a:solidFill>
                  <a:srgbClr val="00B0F0"/>
                </a:solidFill>
              </a:rPr>
              <a:t>sinister</a:t>
            </a:r>
            <a:r>
              <a:rPr lang="cs-CZ" sz="4000" dirty="0">
                <a:solidFill>
                  <a:srgbClr val="00B0F0"/>
                </a:solidFill>
              </a:rPr>
              <a:t>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9952" y="1600200"/>
            <a:ext cx="4546848" cy="4525963"/>
          </a:xfrm>
        </p:spPr>
        <p:txBody>
          <a:bodyPr>
            <a:normAutofit/>
          </a:bodyPr>
          <a:lstStyle/>
          <a:p>
            <a:r>
              <a:rPr lang="cs-CZ" dirty="0"/>
              <a:t>Pravá: kratší, širší</a:t>
            </a:r>
          </a:p>
          <a:p>
            <a:r>
              <a:rPr lang="cs-CZ" dirty="0"/>
              <a:t>Levá: v úhlu</a:t>
            </a:r>
          </a:p>
          <a:p>
            <a:r>
              <a:rPr lang="cs-CZ" dirty="0"/>
              <a:t>Plicní branka (lalokové – </a:t>
            </a:r>
            <a:r>
              <a:rPr lang="cs-CZ" dirty="0" err="1"/>
              <a:t>bronchi</a:t>
            </a:r>
            <a:r>
              <a:rPr lang="cs-CZ" dirty="0"/>
              <a:t> </a:t>
            </a:r>
            <a:r>
              <a:rPr lang="cs-CZ" dirty="0" err="1"/>
              <a:t>lobares</a:t>
            </a:r>
            <a:r>
              <a:rPr lang="cs-CZ" dirty="0"/>
              <a:t> 3dex., 2 sin.)</a:t>
            </a:r>
          </a:p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41208" t="13120" r="28342" b="20000"/>
          <a:stretch>
            <a:fillRect/>
          </a:stretch>
        </p:blipFill>
        <p:spPr bwMode="auto">
          <a:xfrm>
            <a:off x="179512" y="1537172"/>
            <a:ext cx="3456384" cy="474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Arbol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bronchialis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Bronchi</a:t>
            </a:r>
            <a:r>
              <a:rPr lang="cs-CZ" dirty="0"/>
              <a:t> </a:t>
            </a:r>
            <a:r>
              <a:rPr lang="cs-CZ" dirty="0" err="1"/>
              <a:t>segmantales</a:t>
            </a:r>
            <a:r>
              <a:rPr lang="cs-CZ" dirty="0"/>
              <a:t> (k 10 segmentům)</a:t>
            </a:r>
          </a:p>
          <a:p>
            <a:r>
              <a:rPr lang="cs-CZ" dirty="0" err="1"/>
              <a:t>Bronchioly</a:t>
            </a:r>
            <a:r>
              <a:rPr lang="cs-CZ" dirty="0"/>
              <a:t> (1mm, průdušinky)</a:t>
            </a:r>
          </a:p>
          <a:p>
            <a:r>
              <a:rPr lang="cs-CZ" dirty="0" err="1"/>
              <a:t>Bronchioli</a:t>
            </a:r>
            <a:r>
              <a:rPr lang="cs-CZ" dirty="0"/>
              <a:t> </a:t>
            </a:r>
            <a:r>
              <a:rPr lang="cs-CZ" dirty="0" err="1"/>
              <a:t>terminales</a:t>
            </a:r>
            <a:r>
              <a:rPr lang="cs-CZ" dirty="0"/>
              <a:t> (0,5 mm) – </a:t>
            </a:r>
            <a:r>
              <a:rPr lang="cs-CZ" i="1" dirty="0" err="1"/>
              <a:t>arbor</a:t>
            </a:r>
            <a:r>
              <a:rPr lang="cs-CZ" i="1" dirty="0"/>
              <a:t> </a:t>
            </a:r>
            <a:r>
              <a:rPr lang="cs-CZ" i="1" dirty="0" err="1"/>
              <a:t>alveolaris</a:t>
            </a:r>
            <a:r>
              <a:rPr lang="cs-CZ" i="1" dirty="0"/>
              <a:t>, </a:t>
            </a:r>
            <a:r>
              <a:rPr lang="cs-CZ" dirty="0"/>
              <a:t>bez chrupavky</a:t>
            </a:r>
          </a:p>
          <a:p>
            <a:r>
              <a:rPr lang="cs-CZ" dirty="0" err="1"/>
              <a:t>Bronchioli</a:t>
            </a:r>
            <a:r>
              <a:rPr lang="cs-CZ" dirty="0"/>
              <a:t> </a:t>
            </a:r>
            <a:r>
              <a:rPr lang="cs-CZ" dirty="0" err="1"/>
              <a:t>respiratorii</a:t>
            </a:r>
            <a:r>
              <a:rPr lang="cs-CZ" dirty="0"/>
              <a:t> (0,3 mm) – </a:t>
            </a:r>
            <a:r>
              <a:rPr lang="cs-CZ" dirty="0" err="1"/>
              <a:t>ductuli</a:t>
            </a:r>
            <a:r>
              <a:rPr lang="cs-CZ" dirty="0"/>
              <a:t> </a:t>
            </a:r>
            <a:r>
              <a:rPr lang="cs-CZ" dirty="0" err="1"/>
              <a:t>alveolares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8104" y="1600200"/>
            <a:ext cx="3178696" cy="4525963"/>
          </a:xfrm>
        </p:spPr>
        <p:txBody>
          <a:bodyPr/>
          <a:lstStyle/>
          <a:p>
            <a:r>
              <a:rPr lang="cs-CZ" dirty="0" err="1"/>
              <a:t>Ductuli</a:t>
            </a:r>
            <a:r>
              <a:rPr lang="cs-CZ" dirty="0"/>
              <a:t> </a:t>
            </a:r>
            <a:r>
              <a:rPr lang="cs-CZ" dirty="0" err="1"/>
              <a:t>alveolares</a:t>
            </a:r>
            <a:r>
              <a:rPr lang="cs-CZ" dirty="0"/>
              <a:t> – atrium – </a:t>
            </a:r>
            <a:r>
              <a:rPr lang="cs-CZ" dirty="0" err="1"/>
              <a:t>sacculi</a:t>
            </a:r>
            <a:r>
              <a:rPr lang="cs-CZ" dirty="0"/>
              <a:t> </a:t>
            </a:r>
            <a:r>
              <a:rPr lang="cs-CZ" dirty="0" err="1"/>
              <a:t>alveolares</a:t>
            </a:r>
            <a:r>
              <a:rPr lang="cs-CZ" dirty="0"/>
              <a:t> – </a:t>
            </a:r>
            <a:r>
              <a:rPr lang="cs-CZ" dirty="0" err="1"/>
              <a:t>alveoli</a:t>
            </a:r>
            <a:r>
              <a:rPr lang="cs-CZ" dirty="0"/>
              <a:t> </a:t>
            </a:r>
            <a:r>
              <a:rPr lang="cs-CZ" dirty="0" err="1"/>
              <a:t>pulmones</a:t>
            </a:r>
            <a:r>
              <a:rPr lang="cs-CZ" dirty="0"/>
              <a:t> (plicní sklípky)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40158" t="13960" r="24142" b="16321"/>
          <a:stretch>
            <a:fillRect/>
          </a:stretch>
        </p:blipFill>
        <p:spPr bwMode="auto">
          <a:xfrm>
            <a:off x="395536" y="404664"/>
            <a:ext cx="48965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Plicní sklípky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r>
              <a:rPr lang="cs-CZ" dirty="0" err="1"/>
              <a:t>Pneumocyty</a:t>
            </a:r>
            <a:r>
              <a:rPr lang="cs-CZ" dirty="0"/>
              <a:t> I. řádu</a:t>
            </a:r>
          </a:p>
          <a:p>
            <a:r>
              <a:rPr lang="cs-CZ" dirty="0" err="1"/>
              <a:t>Pneumocyty</a:t>
            </a:r>
            <a:r>
              <a:rPr lang="cs-CZ" dirty="0"/>
              <a:t> 2. řádu (surfaktant - snížení povrchového napětí)</a:t>
            </a:r>
          </a:p>
          <a:p>
            <a:r>
              <a:rPr lang="cs-CZ" dirty="0"/>
              <a:t>mikrofágy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960" r="24667" b="25561"/>
          <a:stretch>
            <a:fillRect/>
          </a:stretch>
        </p:blipFill>
        <p:spPr bwMode="auto">
          <a:xfrm>
            <a:off x="467544" y="1406126"/>
            <a:ext cx="4536504" cy="494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41733" t="13120" r="24667" b="36480"/>
          <a:stretch>
            <a:fillRect/>
          </a:stretch>
        </p:blipFill>
        <p:spPr bwMode="auto">
          <a:xfrm>
            <a:off x="467544" y="1628800"/>
            <a:ext cx="46085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Systema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respiratorium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Horní cesty dýchací</a:t>
            </a:r>
          </a:p>
          <a:p>
            <a:pPr lvl="1"/>
            <a:r>
              <a:rPr lang="cs-CZ" dirty="0"/>
              <a:t>Dutina nosní</a:t>
            </a:r>
          </a:p>
          <a:p>
            <a:pPr lvl="1"/>
            <a:r>
              <a:rPr lang="cs-CZ" dirty="0"/>
              <a:t>Vedlejší dutiny nosní</a:t>
            </a:r>
          </a:p>
          <a:p>
            <a:pPr lvl="1"/>
            <a:r>
              <a:rPr lang="cs-CZ" dirty="0"/>
              <a:t>nosohltan</a:t>
            </a:r>
          </a:p>
          <a:p>
            <a:r>
              <a:rPr lang="cs-CZ" dirty="0"/>
              <a:t>Dolní cesty dýchací</a:t>
            </a:r>
          </a:p>
          <a:p>
            <a:pPr lvl="1"/>
            <a:r>
              <a:rPr lang="cs-CZ" dirty="0"/>
              <a:t>Hrtan</a:t>
            </a:r>
          </a:p>
          <a:p>
            <a:pPr lvl="1"/>
            <a:r>
              <a:rPr lang="cs-CZ" dirty="0"/>
              <a:t>Průdušnice</a:t>
            </a:r>
          </a:p>
          <a:p>
            <a:pPr lvl="1"/>
            <a:r>
              <a:rPr lang="cs-CZ" dirty="0"/>
              <a:t>průdušky</a:t>
            </a:r>
          </a:p>
          <a:p>
            <a:r>
              <a:rPr lang="cs-CZ" dirty="0"/>
              <a:t>Plíce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120" r="27817" b="8761"/>
          <a:stretch>
            <a:fillRect/>
          </a:stretch>
        </p:blipFill>
        <p:spPr bwMode="auto">
          <a:xfrm>
            <a:off x="5148065" y="1484784"/>
            <a:ext cx="3240360" cy="502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Plíce (</a:t>
            </a:r>
            <a:r>
              <a:rPr lang="cs-CZ" i="1" dirty="0" err="1">
                <a:solidFill>
                  <a:srgbClr val="00B0F0"/>
                </a:solidFill>
              </a:rPr>
              <a:t>pulmones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8104" y="1600200"/>
            <a:ext cx="3178696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25-30cm,  700 – 800g, pravá větší než levá</a:t>
            </a:r>
          </a:p>
          <a:p>
            <a:r>
              <a:rPr lang="cs-CZ" i="1" dirty="0" err="1"/>
              <a:t>Basis</a:t>
            </a:r>
            <a:r>
              <a:rPr lang="cs-CZ" i="1" dirty="0"/>
              <a:t> </a:t>
            </a:r>
            <a:r>
              <a:rPr lang="cs-CZ" i="1" dirty="0" err="1"/>
              <a:t>pulmonis</a:t>
            </a:r>
            <a:endParaRPr lang="cs-CZ" i="1" dirty="0"/>
          </a:p>
          <a:p>
            <a:r>
              <a:rPr lang="cs-CZ" i="1" dirty="0"/>
              <a:t>Apex </a:t>
            </a:r>
            <a:r>
              <a:rPr lang="cs-CZ" i="1" dirty="0" err="1"/>
              <a:t>pulmonis</a:t>
            </a:r>
            <a:r>
              <a:rPr lang="cs-CZ" i="1" dirty="0"/>
              <a:t> (2-3 cm nad 1. žebro)</a:t>
            </a:r>
          </a:p>
          <a:p>
            <a:r>
              <a:rPr lang="cs-CZ" i="1" dirty="0"/>
              <a:t>Facies </a:t>
            </a:r>
            <a:r>
              <a:rPr lang="cs-CZ" i="1" dirty="0" err="1"/>
              <a:t>medialis</a:t>
            </a:r>
            <a:r>
              <a:rPr lang="cs-CZ" i="1" dirty="0"/>
              <a:t> (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vertebralis</a:t>
            </a:r>
            <a:r>
              <a:rPr lang="cs-CZ" i="1" dirty="0"/>
              <a:t>, </a:t>
            </a:r>
            <a:r>
              <a:rPr lang="cs-CZ" i="1" dirty="0" err="1"/>
              <a:t>mediastinalis</a:t>
            </a:r>
            <a:r>
              <a:rPr lang="cs-CZ" i="1" dirty="0"/>
              <a:t>, </a:t>
            </a:r>
            <a:r>
              <a:rPr lang="cs-CZ" i="1" dirty="0" err="1"/>
              <a:t>impressio</a:t>
            </a:r>
            <a:r>
              <a:rPr lang="cs-CZ" i="1" dirty="0"/>
              <a:t> </a:t>
            </a:r>
            <a:r>
              <a:rPr lang="cs-CZ" i="1" dirty="0" err="1"/>
              <a:t>cardiaca</a:t>
            </a:r>
            <a:r>
              <a:rPr lang="cs-CZ" i="1" dirty="0"/>
              <a:t>), hilum </a:t>
            </a:r>
            <a:r>
              <a:rPr lang="cs-CZ" i="1" dirty="0" err="1"/>
              <a:t>pulmonis</a:t>
            </a:r>
            <a:endParaRPr lang="cs-CZ" i="1" dirty="0"/>
          </a:p>
          <a:p>
            <a:r>
              <a:rPr lang="cs-CZ" dirty="0"/>
              <a:t>Růžové - šedočerně žíhané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120" r="24667" b="28081"/>
          <a:stretch>
            <a:fillRect/>
          </a:stretch>
        </p:blipFill>
        <p:spPr bwMode="auto">
          <a:xfrm>
            <a:off x="755576" y="1340768"/>
            <a:ext cx="46805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88024" y="1600200"/>
            <a:ext cx="3898776" cy="4525963"/>
          </a:xfrm>
        </p:spPr>
        <p:txBody>
          <a:bodyPr/>
          <a:lstStyle/>
          <a:p>
            <a:r>
              <a:rPr lang="cs-CZ" dirty="0"/>
              <a:t>Srdce, cévy, jícen, brzlík, průdušnice..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120" r="26767" b="33121"/>
          <a:stretch>
            <a:fillRect/>
          </a:stretch>
        </p:blipFill>
        <p:spPr bwMode="auto">
          <a:xfrm>
            <a:off x="467544" y="1556792"/>
            <a:ext cx="43924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Pulmo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dexter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8" y="1600200"/>
            <a:ext cx="4042792" cy="4525963"/>
          </a:xfrm>
        </p:spPr>
        <p:txBody>
          <a:bodyPr/>
          <a:lstStyle/>
          <a:p>
            <a:r>
              <a:rPr lang="cs-CZ" i="1" dirty="0" err="1"/>
              <a:t>Fissura</a:t>
            </a:r>
            <a:r>
              <a:rPr lang="cs-CZ" i="1" dirty="0"/>
              <a:t> </a:t>
            </a:r>
            <a:r>
              <a:rPr lang="cs-CZ" i="1" dirty="0" err="1"/>
              <a:t>obliqua</a:t>
            </a:r>
            <a:r>
              <a:rPr lang="cs-CZ" i="1" dirty="0"/>
              <a:t>, </a:t>
            </a:r>
            <a:r>
              <a:rPr lang="cs-CZ" i="1" dirty="0" err="1"/>
              <a:t>horizontalis</a:t>
            </a:r>
            <a:endParaRPr lang="cs-CZ" i="1" dirty="0"/>
          </a:p>
          <a:p>
            <a:r>
              <a:rPr lang="cs-CZ" i="1" dirty="0" err="1"/>
              <a:t>Lobus</a:t>
            </a:r>
            <a:r>
              <a:rPr lang="cs-CZ" i="1" dirty="0"/>
              <a:t> sup, </a:t>
            </a:r>
            <a:r>
              <a:rPr lang="cs-CZ" i="1" dirty="0" err="1"/>
              <a:t>medius</a:t>
            </a:r>
            <a:r>
              <a:rPr lang="cs-CZ" i="1" dirty="0"/>
              <a:t>, </a:t>
            </a:r>
            <a:r>
              <a:rPr lang="cs-CZ" i="1" dirty="0" err="1"/>
              <a:t>inf</a:t>
            </a:r>
            <a:r>
              <a:rPr lang="cs-CZ" i="1" dirty="0"/>
              <a:t>.</a:t>
            </a:r>
          </a:p>
          <a:p>
            <a:r>
              <a:rPr lang="cs-CZ" dirty="0"/>
              <a:t>BAV (bronchus, </a:t>
            </a:r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pulmonalis</a:t>
            </a:r>
            <a:r>
              <a:rPr lang="cs-CZ" dirty="0"/>
              <a:t>, </a:t>
            </a:r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pulmonales</a:t>
            </a:r>
            <a:r>
              <a:rPr lang="cs-CZ" dirty="0"/>
              <a:t>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960" r="26767" b="16321"/>
          <a:stretch>
            <a:fillRect/>
          </a:stretch>
        </p:blipFill>
        <p:spPr bwMode="auto">
          <a:xfrm>
            <a:off x="179512" y="404664"/>
            <a:ext cx="439248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Pulmo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sinister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cs-CZ" i="1" dirty="0" err="1"/>
              <a:t>Fissura</a:t>
            </a:r>
            <a:r>
              <a:rPr lang="cs-CZ" i="1" dirty="0"/>
              <a:t> </a:t>
            </a:r>
            <a:r>
              <a:rPr lang="cs-CZ" i="1" dirty="0" err="1"/>
              <a:t>interlobaris</a:t>
            </a:r>
            <a:r>
              <a:rPr lang="cs-CZ" i="1" dirty="0"/>
              <a:t>/</a:t>
            </a:r>
            <a:r>
              <a:rPr lang="cs-CZ" i="1" dirty="0" err="1"/>
              <a:t>obliqua</a:t>
            </a:r>
            <a:endParaRPr lang="cs-CZ" i="1" dirty="0"/>
          </a:p>
          <a:p>
            <a:r>
              <a:rPr lang="cs-CZ" i="1" dirty="0" err="1"/>
              <a:t>Lobus</a:t>
            </a:r>
            <a:r>
              <a:rPr lang="cs-CZ" i="1" dirty="0"/>
              <a:t> sup., </a:t>
            </a:r>
            <a:r>
              <a:rPr lang="cs-CZ" i="1" dirty="0" err="1"/>
              <a:t>inf</a:t>
            </a:r>
            <a:r>
              <a:rPr lang="cs-CZ" i="1" dirty="0"/>
              <a:t>.</a:t>
            </a:r>
          </a:p>
          <a:p>
            <a:r>
              <a:rPr lang="cs-CZ" dirty="0"/>
              <a:t>ABV (</a:t>
            </a:r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pulmonalis</a:t>
            </a:r>
            <a:r>
              <a:rPr lang="cs-CZ" dirty="0"/>
              <a:t>, bronchus, </a:t>
            </a:r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pulmonales</a:t>
            </a:r>
            <a:r>
              <a:rPr lang="cs-CZ" dirty="0"/>
              <a:t>)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120" r="28342" b="24721"/>
          <a:stretch>
            <a:fillRect/>
          </a:stretch>
        </p:blipFill>
        <p:spPr bwMode="auto">
          <a:xfrm>
            <a:off x="4967536" y="620688"/>
            <a:ext cx="41764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1600200"/>
            <a:ext cx="3970784" cy="4525963"/>
          </a:xfrm>
        </p:spPr>
        <p:txBody>
          <a:bodyPr>
            <a:normAutofit/>
          </a:bodyPr>
          <a:lstStyle/>
          <a:p>
            <a:r>
              <a:rPr lang="cs-CZ" dirty="0"/>
              <a:t>Poplicnice: </a:t>
            </a:r>
            <a:r>
              <a:rPr lang="cs-CZ" i="1" dirty="0"/>
              <a:t>pleura </a:t>
            </a:r>
            <a:r>
              <a:rPr lang="cs-CZ" i="1" dirty="0" err="1"/>
              <a:t>visceralis</a:t>
            </a:r>
            <a:endParaRPr lang="cs-CZ" i="1" dirty="0"/>
          </a:p>
          <a:p>
            <a:r>
              <a:rPr lang="cs-CZ" i="1" dirty="0" err="1"/>
              <a:t>Cavitas</a:t>
            </a:r>
            <a:r>
              <a:rPr lang="cs-CZ" i="1" dirty="0"/>
              <a:t> </a:t>
            </a:r>
            <a:r>
              <a:rPr lang="cs-CZ" i="1" dirty="0" err="1"/>
              <a:t>pleuralis</a:t>
            </a:r>
            <a:endParaRPr lang="cs-CZ" i="1" dirty="0"/>
          </a:p>
          <a:p>
            <a:r>
              <a:rPr lang="cs-CZ" dirty="0"/>
              <a:t>Pohrudnice:</a:t>
            </a:r>
            <a:r>
              <a:rPr lang="cs-CZ" i="1" dirty="0"/>
              <a:t> pleura </a:t>
            </a:r>
            <a:r>
              <a:rPr lang="cs-CZ" i="1" dirty="0" err="1"/>
              <a:t>parietalis</a:t>
            </a:r>
            <a:endParaRPr lang="cs-CZ" i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42258" t="13960" r="26767" b="20000"/>
          <a:stretch>
            <a:fillRect/>
          </a:stretch>
        </p:blipFill>
        <p:spPr bwMode="auto">
          <a:xfrm>
            <a:off x="323528" y="476672"/>
            <a:ext cx="424847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120" r="24142" b="22201"/>
          <a:stretch>
            <a:fillRect/>
          </a:stretch>
        </p:blipFill>
        <p:spPr bwMode="auto">
          <a:xfrm>
            <a:off x="3635896" y="4012652"/>
            <a:ext cx="2236852" cy="257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Inspirium</a:t>
            </a:r>
            <a:r>
              <a:rPr lang="cs-CZ" i="1" dirty="0">
                <a:solidFill>
                  <a:srgbClr val="00B0F0"/>
                </a:solidFill>
              </a:rPr>
              <a:t>, </a:t>
            </a:r>
            <a:r>
              <a:rPr lang="cs-CZ" i="1" dirty="0" err="1">
                <a:solidFill>
                  <a:srgbClr val="00B0F0"/>
                </a:solidFill>
              </a:rPr>
              <a:t>exspirium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Nádech: </a:t>
            </a:r>
          </a:p>
          <a:p>
            <a:pPr lvl="1"/>
            <a:r>
              <a:rPr lang="cs-CZ" dirty="0"/>
              <a:t>Bránice, </a:t>
            </a:r>
            <a:r>
              <a:rPr lang="cs-CZ" dirty="0" err="1"/>
              <a:t>intercostales</a:t>
            </a:r>
            <a:r>
              <a:rPr lang="cs-CZ" dirty="0"/>
              <a:t> </a:t>
            </a:r>
            <a:r>
              <a:rPr lang="cs-CZ" dirty="0" err="1"/>
              <a:t>externi</a:t>
            </a:r>
            <a:endParaRPr lang="cs-CZ" dirty="0"/>
          </a:p>
          <a:p>
            <a:r>
              <a:rPr lang="cs-CZ" dirty="0"/>
              <a:t>Výdech: pasivní</a:t>
            </a:r>
          </a:p>
          <a:p>
            <a:pPr lvl="1"/>
            <a:r>
              <a:rPr lang="cs-CZ" dirty="0" err="1"/>
              <a:t>Intercostales</a:t>
            </a:r>
            <a:r>
              <a:rPr lang="cs-CZ" dirty="0"/>
              <a:t> </a:t>
            </a:r>
            <a:r>
              <a:rPr lang="cs-CZ" dirty="0" err="1"/>
              <a:t>interni</a:t>
            </a:r>
            <a:endParaRPr lang="cs-CZ" dirty="0"/>
          </a:p>
          <a:p>
            <a:r>
              <a:rPr lang="cs-CZ" dirty="0"/>
              <a:t>Muž/ žena/dítě</a:t>
            </a:r>
          </a:p>
          <a:p>
            <a:r>
              <a:rPr lang="cs-CZ" dirty="0"/>
              <a:t>16/18/25 vdechů za minutu</a:t>
            </a:r>
          </a:p>
          <a:p>
            <a:r>
              <a:rPr lang="cs-CZ" dirty="0"/>
              <a:t>Vdech: 0,5 l</a:t>
            </a:r>
          </a:p>
          <a:p>
            <a:r>
              <a:rPr lang="cs-CZ" dirty="0"/>
              <a:t>5-8 l vzduchu/min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 l="40158" t="13960" r="24142" b="33121"/>
          <a:stretch>
            <a:fillRect/>
          </a:stretch>
        </p:blipFill>
        <p:spPr bwMode="auto">
          <a:xfrm>
            <a:off x="5428036" y="1139593"/>
            <a:ext cx="3600400" cy="333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600200"/>
            <a:ext cx="3538736" cy="4525963"/>
          </a:xfrm>
        </p:spPr>
        <p:txBody>
          <a:bodyPr/>
          <a:lstStyle/>
          <a:p>
            <a:r>
              <a:rPr lang="cs-CZ" dirty="0"/>
              <a:t>Zevní dýchání (ventilace plic)</a:t>
            </a:r>
          </a:p>
          <a:p>
            <a:r>
              <a:rPr lang="cs-CZ" dirty="0"/>
              <a:t>Vnitřní dýchání (tkáňové)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40158" t="13120" r="24667" b="12961"/>
          <a:stretch>
            <a:fillRect/>
          </a:stretch>
        </p:blipFill>
        <p:spPr bwMode="auto">
          <a:xfrm>
            <a:off x="395536" y="260648"/>
            <a:ext cx="482453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962672" cy="4525963"/>
          </a:xfrm>
        </p:spPr>
        <p:txBody>
          <a:bodyPr>
            <a:normAutofit/>
          </a:bodyPr>
          <a:lstStyle/>
          <a:p>
            <a:r>
              <a:rPr lang="cs-CZ" dirty="0"/>
              <a:t>vitální kapacita plic:</a:t>
            </a:r>
          </a:p>
          <a:p>
            <a:pPr lvl="1"/>
            <a:r>
              <a:rPr lang="cs-CZ" dirty="0"/>
              <a:t>muži 4000-5000 ml</a:t>
            </a:r>
          </a:p>
          <a:p>
            <a:pPr lvl="1"/>
            <a:r>
              <a:rPr lang="cs-CZ" dirty="0"/>
              <a:t>ženy 3000-4000 ml</a:t>
            </a:r>
          </a:p>
          <a:p>
            <a:pPr lvl="1"/>
            <a:r>
              <a:rPr lang="cs-CZ" dirty="0"/>
              <a:t>sportovci 6000-7000 ml</a:t>
            </a:r>
          </a:p>
          <a:p>
            <a:endParaRPr lang="cs-CZ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5630" t="9760" r="20909" b="33121"/>
          <a:stretch/>
        </p:blipFill>
        <p:spPr bwMode="auto">
          <a:xfrm>
            <a:off x="3419872" y="1417638"/>
            <a:ext cx="5544617" cy="492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/>
          <a:lstStyle/>
          <a:p>
            <a:r>
              <a:rPr lang="cs-CZ" dirty="0"/>
              <a:t>N. vagus</a:t>
            </a:r>
          </a:p>
          <a:p>
            <a:r>
              <a:rPr lang="cs-CZ" dirty="0"/>
              <a:t>Prodloužená mícha a most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960" r="24142" b="16321"/>
          <a:stretch>
            <a:fillRect/>
          </a:stretch>
        </p:blipFill>
        <p:spPr bwMode="auto">
          <a:xfrm>
            <a:off x="3779912" y="260648"/>
            <a:ext cx="48965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Obecná stavba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Víceřadý cylindrický epitel s řasinkami</a:t>
            </a:r>
          </a:p>
          <a:p>
            <a:r>
              <a:rPr lang="cs-CZ" dirty="0"/>
              <a:t>Serózní buňky</a:t>
            </a:r>
          </a:p>
          <a:p>
            <a:pPr lvl="1"/>
            <a:r>
              <a:rPr lang="cs-CZ" dirty="0"/>
              <a:t>Hlen, 1l/den</a:t>
            </a:r>
          </a:p>
          <a:p>
            <a:pPr lvl="2"/>
            <a:r>
              <a:rPr lang="cs-CZ" dirty="0"/>
              <a:t>Polykán do hltanu</a:t>
            </a:r>
          </a:p>
          <a:p>
            <a:r>
              <a:rPr lang="cs-CZ" dirty="0"/>
              <a:t>Chrupavka</a:t>
            </a:r>
          </a:p>
          <a:p>
            <a:pPr lvl="1"/>
            <a:r>
              <a:rPr lang="cs-CZ" dirty="0"/>
              <a:t>Po bronchioly (průdušinky, 1mm)</a:t>
            </a:r>
          </a:p>
          <a:p>
            <a:r>
              <a:rPr lang="cs-CZ" dirty="0"/>
              <a:t>Hladká svalovina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960" r="28342" b="8761"/>
          <a:stretch>
            <a:fillRect/>
          </a:stretch>
        </p:blipFill>
        <p:spPr bwMode="auto">
          <a:xfrm>
            <a:off x="5004048" y="1556792"/>
            <a:ext cx="325127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0158" t="13960" r="24667" b="14641"/>
          <a:stretch>
            <a:fillRect/>
          </a:stretch>
        </p:blipFill>
        <p:spPr bwMode="auto">
          <a:xfrm>
            <a:off x="2411760" y="260648"/>
            <a:ext cx="482453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1208" t="13120" r="25717" b="17161"/>
          <a:stretch>
            <a:fillRect/>
          </a:stretch>
        </p:blipFill>
        <p:spPr bwMode="auto">
          <a:xfrm>
            <a:off x="2699792" y="332656"/>
            <a:ext cx="453650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Hladká svalovina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8" y="1600200"/>
            <a:ext cx="4042792" cy="4525963"/>
          </a:xfrm>
        </p:spPr>
        <p:txBody>
          <a:bodyPr/>
          <a:lstStyle/>
          <a:p>
            <a:r>
              <a:rPr lang="cs-CZ" dirty="0"/>
              <a:t>Sympatikus</a:t>
            </a:r>
          </a:p>
          <a:p>
            <a:pPr lvl="1"/>
            <a:r>
              <a:rPr lang="cs-CZ" dirty="0"/>
              <a:t>Rozšíření průsvitu</a:t>
            </a:r>
          </a:p>
          <a:p>
            <a:r>
              <a:rPr lang="cs-CZ" dirty="0"/>
              <a:t>Parasympatikus</a:t>
            </a:r>
          </a:p>
          <a:p>
            <a:pPr lvl="1"/>
            <a:r>
              <a:rPr lang="cs-CZ" dirty="0"/>
              <a:t>Zúžení průsvitu</a:t>
            </a:r>
          </a:p>
          <a:p>
            <a:r>
              <a:rPr lang="cs-CZ" dirty="0" err="1"/>
              <a:t>Bronchioli</a:t>
            </a:r>
            <a:r>
              <a:rPr lang="cs-CZ" dirty="0"/>
              <a:t> </a:t>
            </a:r>
            <a:r>
              <a:rPr lang="cs-CZ" dirty="0" err="1"/>
              <a:t>terminales</a:t>
            </a:r>
            <a:r>
              <a:rPr lang="cs-CZ" dirty="0"/>
              <a:t> (bez chrupavky)</a:t>
            </a:r>
          </a:p>
          <a:p>
            <a:pPr lvl="2"/>
            <a:r>
              <a:rPr lang="cs-CZ" dirty="0"/>
              <a:t>astma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960" r="23617" b="28081"/>
          <a:stretch>
            <a:fillRect/>
          </a:stretch>
        </p:blipFill>
        <p:spPr bwMode="auto">
          <a:xfrm>
            <a:off x="323527" y="1628800"/>
            <a:ext cx="42578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Nos</a:t>
            </a:r>
            <a:r>
              <a:rPr lang="cs-CZ" dirty="0"/>
              <a:t> </a:t>
            </a:r>
            <a:r>
              <a:rPr lang="cs-CZ" i="1" dirty="0">
                <a:solidFill>
                  <a:srgbClr val="00B0F0"/>
                </a:solidFill>
              </a:rPr>
              <a:t>(</a:t>
            </a:r>
            <a:r>
              <a:rPr lang="cs-CZ" i="1" dirty="0" err="1">
                <a:solidFill>
                  <a:srgbClr val="00B0F0"/>
                </a:solidFill>
              </a:rPr>
              <a:t>nasus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externus</a:t>
            </a:r>
            <a:r>
              <a:rPr lang="cs-CZ" i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r>
              <a:rPr lang="cs-CZ" dirty="0"/>
              <a:t>Septum naší</a:t>
            </a:r>
          </a:p>
          <a:p>
            <a:r>
              <a:rPr lang="cs-CZ" dirty="0" err="1"/>
              <a:t>vibrisae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8073" r="27817" b="47879"/>
          <a:stretch>
            <a:fillRect/>
          </a:stretch>
        </p:blipFill>
        <p:spPr bwMode="auto">
          <a:xfrm>
            <a:off x="3197249" y="1600200"/>
            <a:ext cx="5928455" cy="414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00B0F0"/>
                </a:solidFill>
              </a:rPr>
              <a:t>Apertura </a:t>
            </a:r>
            <a:r>
              <a:rPr lang="cs-CZ" i="1" dirty="0" err="1">
                <a:solidFill>
                  <a:srgbClr val="00B0F0"/>
                </a:solidFill>
              </a:rPr>
              <a:t>piriformis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/>
          <a:lstStyle/>
          <a:p>
            <a:r>
              <a:rPr lang="cs-CZ" dirty="0"/>
              <a:t>Ossa </a:t>
            </a:r>
            <a:r>
              <a:rPr lang="cs-CZ" dirty="0" err="1"/>
              <a:t>nasalia</a:t>
            </a:r>
            <a:endParaRPr lang="cs-CZ" dirty="0"/>
          </a:p>
          <a:p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frontales</a:t>
            </a:r>
            <a:r>
              <a:rPr lang="cs-CZ" dirty="0"/>
              <a:t> </a:t>
            </a:r>
            <a:r>
              <a:rPr lang="cs-CZ" dirty="0" err="1"/>
              <a:t>maxillae</a:t>
            </a:r>
            <a:endParaRPr lang="cs-CZ" dirty="0"/>
          </a:p>
        </p:txBody>
      </p:sp>
      <p:pic>
        <p:nvPicPr>
          <p:cNvPr id="4" name="Obrázek 3" descr="15393012_130419_1815_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3030" y="1484784"/>
            <a:ext cx="3513238" cy="48339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684</Words>
  <Application>Microsoft Office PowerPoint</Application>
  <PresentationFormat>Předvádění na obrazovce (4:3)</PresentationFormat>
  <Paragraphs>206</Paragraphs>
  <Slides>38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1" baseType="lpstr">
      <vt:lpstr>Arial</vt:lpstr>
      <vt:lpstr>Calibri</vt:lpstr>
      <vt:lpstr>Motiv sady Office</vt:lpstr>
      <vt:lpstr>Dýchací soustava</vt:lpstr>
      <vt:lpstr>Sylabus jarní semestr</vt:lpstr>
      <vt:lpstr>Systema respiratorium</vt:lpstr>
      <vt:lpstr>Obecná stavba</vt:lpstr>
      <vt:lpstr>Prezentace aplikace PowerPoint</vt:lpstr>
      <vt:lpstr>Prezentace aplikace PowerPoint</vt:lpstr>
      <vt:lpstr>Hladká svalovina</vt:lpstr>
      <vt:lpstr>Nos (nasus externus)</vt:lpstr>
      <vt:lpstr>Apertura piriformis</vt:lpstr>
      <vt:lpstr>Chrupavky nosní</vt:lpstr>
      <vt:lpstr>Nosní dutina (cavitas nasi)</vt:lpstr>
      <vt:lpstr>Meatus nasi sup., medius, inf.</vt:lpstr>
      <vt:lpstr>Sliznice nosní (tunica mucosa)</vt:lpstr>
      <vt:lpstr>Vedlejší dutiny nosní</vt:lpstr>
      <vt:lpstr>Prezentace aplikace PowerPoint</vt:lpstr>
      <vt:lpstr>Hltan (pharynx)</vt:lpstr>
      <vt:lpstr>Larynx</vt:lpstr>
      <vt:lpstr>Chrupavky hrtanu</vt:lpstr>
      <vt:lpstr>Přední svaly</vt:lpstr>
      <vt:lpstr>Boční a zadní svaly</vt:lpstr>
      <vt:lpstr>Hrtan (larynx)</vt:lpstr>
      <vt:lpstr>Hlasivkové vazy</vt:lpstr>
      <vt:lpstr>Trachea, průdušnice</vt:lpstr>
      <vt:lpstr>Prezentace aplikace PowerPoint</vt:lpstr>
      <vt:lpstr>Průdušky (bronchus principalis dexter et sinister) </vt:lpstr>
      <vt:lpstr>Arbol bronchialis</vt:lpstr>
      <vt:lpstr>Prezentace aplikace PowerPoint</vt:lpstr>
      <vt:lpstr>Plicní sklípky</vt:lpstr>
      <vt:lpstr>Prezentace aplikace PowerPoint</vt:lpstr>
      <vt:lpstr>Plíce (pulmones)</vt:lpstr>
      <vt:lpstr>Prezentace aplikace PowerPoint</vt:lpstr>
      <vt:lpstr>Pulmo dexter</vt:lpstr>
      <vt:lpstr>Pulmo sinister</vt:lpstr>
      <vt:lpstr>Prezentace aplikace PowerPoint</vt:lpstr>
      <vt:lpstr>Inspirium, exspirium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Dýchací soustava</dc:title>
  <dc:creator>Marta</dc:creator>
  <cp:lastModifiedBy>marta gimunová</cp:lastModifiedBy>
  <cp:revision>54</cp:revision>
  <dcterms:created xsi:type="dcterms:W3CDTF">2015-02-26T21:20:05Z</dcterms:created>
  <dcterms:modified xsi:type="dcterms:W3CDTF">2018-03-23T14:02:25Z</dcterms:modified>
</cp:coreProperties>
</file>