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314" r:id="rId3"/>
    <p:sldId id="295" r:id="rId4"/>
    <p:sldId id="257" r:id="rId5"/>
    <p:sldId id="296" r:id="rId6"/>
    <p:sldId id="259" r:id="rId7"/>
    <p:sldId id="261" r:id="rId8"/>
    <p:sldId id="301" r:id="rId9"/>
    <p:sldId id="303" r:id="rId10"/>
    <p:sldId id="310" r:id="rId11"/>
    <p:sldId id="298" r:id="rId12"/>
    <p:sldId id="308" r:id="rId13"/>
    <p:sldId id="311" r:id="rId14"/>
    <p:sldId id="266" r:id="rId15"/>
    <p:sldId id="267" r:id="rId16"/>
    <p:sldId id="309" r:id="rId17"/>
    <p:sldId id="270" r:id="rId18"/>
    <p:sldId id="271" r:id="rId19"/>
    <p:sldId id="272" r:id="rId20"/>
    <p:sldId id="273" r:id="rId21"/>
    <p:sldId id="276" r:id="rId22"/>
    <p:sldId id="277" r:id="rId23"/>
    <p:sldId id="278" r:id="rId24"/>
    <p:sldId id="280" r:id="rId25"/>
    <p:sldId id="317" r:id="rId26"/>
    <p:sldId id="312" r:id="rId27"/>
    <p:sldId id="282" r:id="rId28"/>
    <p:sldId id="283" r:id="rId29"/>
    <p:sldId id="284" r:id="rId30"/>
    <p:sldId id="285" r:id="rId31"/>
    <p:sldId id="287" r:id="rId32"/>
    <p:sldId id="300" r:id="rId33"/>
    <p:sldId id="302" r:id="rId34"/>
    <p:sldId id="305" r:id="rId35"/>
    <p:sldId id="275" r:id="rId36"/>
    <p:sldId id="304" r:id="rId37"/>
    <p:sldId id="315" r:id="rId38"/>
    <p:sldId id="316" r:id="rId3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ta" initials="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262" autoAdjust="0"/>
  </p:normalViewPr>
  <p:slideViewPr>
    <p:cSldViewPr>
      <p:cViewPr varScale="1">
        <p:scale>
          <a:sx n="88" d="100"/>
          <a:sy n="88" d="100"/>
        </p:scale>
        <p:origin x="66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-2844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9C6762-BEAC-48D0-B230-8A244A083FDF}" type="datetimeFigureOut">
              <a:rPr lang="cs-CZ" smtClean="0"/>
              <a:pPr/>
              <a:t>5.3.2018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65557A-74A7-491C-B48B-0EDEEE5DF38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2277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5557A-74A7-491C-B48B-0EDEEE5DF38F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04599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lphaLcPeriod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5557A-74A7-491C-B48B-0EDEEE5DF38F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7117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5557A-74A7-491C-B48B-0EDEEE5DF38F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54849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5557A-74A7-491C-B48B-0EDEEE5DF38F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78145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5557A-74A7-491C-B48B-0EDEEE5DF38F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25587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5557A-74A7-491C-B48B-0EDEEE5DF38F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80086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5557A-74A7-491C-B48B-0EDEEE5DF38F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10914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5557A-74A7-491C-B48B-0EDEEE5DF38F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69493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5557A-74A7-491C-B48B-0EDEEE5DF38F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5222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5557A-74A7-491C-B48B-0EDEEE5DF38F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09095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5557A-74A7-491C-B48B-0EDEEE5DF38F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6383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5557A-74A7-491C-B48B-0EDEEE5DF38F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26836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5557A-74A7-491C-B48B-0EDEEE5DF38F}" type="slidenum">
              <a:rPr lang="cs-CZ" smtClean="0"/>
              <a:pPr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37669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5557A-74A7-491C-B48B-0EDEEE5DF38F}" type="slidenum">
              <a:rPr lang="cs-CZ" smtClean="0"/>
              <a:pPr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20179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5557A-74A7-491C-B48B-0EDEEE5DF38F}" type="slidenum">
              <a:rPr lang="cs-CZ" smtClean="0"/>
              <a:pPr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82102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5557A-74A7-491C-B48B-0EDEEE5DF38F}" type="slidenum">
              <a:rPr lang="cs-CZ" smtClean="0"/>
              <a:pPr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91798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5557A-74A7-491C-B48B-0EDEEE5DF38F}" type="slidenum">
              <a:rPr lang="cs-CZ" smtClean="0"/>
              <a:pPr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96162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5557A-74A7-491C-B48B-0EDEEE5DF38F}" type="slidenum">
              <a:rPr lang="cs-CZ" smtClean="0"/>
              <a:pPr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57730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5557A-74A7-491C-B48B-0EDEEE5DF38F}" type="slidenum">
              <a:rPr lang="cs-CZ" smtClean="0"/>
              <a:pPr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34425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5557A-74A7-491C-B48B-0EDEEE5DF38F}" type="slidenum">
              <a:rPr lang="cs-CZ" smtClean="0"/>
              <a:pPr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04401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5557A-74A7-491C-B48B-0EDEEE5DF38F}" type="slidenum">
              <a:rPr lang="cs-CZ" smtClean="0"/>
              <a:pPr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42985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Krev matky a plodu se nemísí!!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5557A-74A7-491C-B48B-0EDEEE5DF38F}" type="slidenum">
              <a:rPr lang="cs-CZ" smtClean="0"/>
              <a:pPr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6020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5557A-74A7-491C-B48B-0EDEEE5DF38F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3168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5557A-74A7-491C-B48B-0EDEEE5DF38F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03204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5557A-74A7-491C-B48B-0EDEEE5DF38F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8748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5557A-74A7-491C-B48B-0EDEEE5DF38F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9061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5557A-74A7-491C-B48B-0EDEEE5DF38F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94454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5557A-74A7-491C-B48B-0EDEEE5DF38F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80997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lphaLcPeriod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5557A-74A7-491C-B48B-0EDEEE5DF38F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5722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E9476-7D22-42DA-9ACF-E88E5E3425F6}" type="datetimeFigureOut">
              <a:rPr lang="cs-CZ" smtClean="0"/>
              <a:pPr/>
              <a:t>5.3.2018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FFD75-4669-4A29-80E3-33AA4B8FDC7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E9476-7D22-42DA-9ACF-E88E5E3425F6}" type="datetimeFigureOut">
              <a:rPr lang="cs-CZ" smtClean="0"/>
              <a:pPr/>
              <a:t>5.3.2018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FFD75-4669-4A29-80E3-33AA4B8FDC7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E9476-7D22-42DA-9ACF-E88E5E3425F6}" type="datetimeFigureOut">
              <a:rPr lang="cs-CZ" smtClean="0"/>
              <a:pPr/>
              <a:t>5.3.2018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FFD75-4669-4A29-80E3-33AA4B8FDC7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E9476-7D22-42DA-9ACF-E88E5E3425F6}" type="datetimeFigureOut">
              <a:rPr lang="cs-CZ" smtClean="0"/>
              <a:pPr/>
              <a:t>5.3.2018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FFD75-4669-4A29-80E3-33AA4B8FDC7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E9476-7D22-42DA-9ACF-E88E5E3425F6}" type="datetimeFigureOut">
              <a:rPr lang="cs-CZ" smtClean="0"/>
              <a:pPr/>
              <a:t>5.3.2018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FFD75-4669-4A29-80E3-33AA4B8FDC7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E9476-7D22-42DA-9ACF-E88E5E3425F6}" type="datetimeFigureOut">
              <a:rPr lang="cs-CZ" smtClean="0"/>
              <a:pPr/>
              <a:t>5.3.2018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FFD75-4669-4A29-80E3-33AA4B8FDC7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E9476-7D22-42DA-9ACF-E88E5E3425F6}" type="datetimeFigureOut">
              <a:rPr lang="cs-CZ" smtClean="0"/>
              <a:pPr/>
              <a:t>5.3.2018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FFD75-4669-4A29-80E3-33AA4B8FDC7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E9476-7D22-42DA-9ACF-E88E5E3425F6}" type="datetimeFigureOut">
              <a:rPr lang="cs-CZ" smtClean="0"/>
              <a:pPr/>
              <a:t>5.3.2018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FFD75-4669-4A29-80E3-33AA4B8FDC7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E9476-7D22-42DA-9ACF-E88E5E3425F6}" type="datetimeFigureOut">
              <a:rPr lang="cs-CZ" smtClean="0"/>
              <a:pPr/>
              <a:t>5.3.2018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FFD75-4669-4A29-80E3-33AA4B8FDC7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E9476-7D22-42DA-9ACF-E88E5E3425F6}" type="datetimeFigureOut">
              <a:rPr lang="cs-CZ" smtClean="0"/>
              <a:pPr/>
              <a:t>5.3.2018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FFD75-4669-4A29-80E3-33AA4B8FDC7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E9476-7D22-42DA-9ACF-E88E5E3425F6}" type="datetimeFigureOut">
              <a:rPr lang="cs-CZ" smtClean="0"/>
              <a:pPr/>
              <a:t>5.3.2018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FFD75-4669-4A29-80E3-33AA4B8FDC7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E9476-7D22-42DA-9ACF-E88E5E3425F6}" type="datetimeFigureOut">
              <a:rPr lang="cs-CZ" smtClean="0"/>
              <a:pPr/>
              <a:t>5.3.2018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FFD75-4669-4A29-80E3-33AA4B8FDC7C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gi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Krevní oběh a cévy krevní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2"/>
                </a:solidFill>
              </a:rPr>
              <a:t>Pulmonální systém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3106688" cy="3484984"/>
          </a:xfrm>
        </p:spPr>
        <p:txBody>
          <a:bodyPr>
            <a:normAutofit fontScale="85000" lnSpcReduction="20000"/>
          </a:bodyPr>
          <a:lstStyle/>
          <a:p>
            <a:r>
              <a:rPr lang="cs-CZ" i="1" dirty="0" err="1"/>
              <a:t>Truncus</a:t>
            </a:r>
            <a:r>
              <a:rPr lang="cs-CZ" i="1" dirty="0"/>
              <a:t> </a:t>
            </a:r>
            <a:r>
              <a:rPr lang="cs-CZ" i="1" dirty="0" err="1"/>
              <a:t>pulmonalis</a:t>
            </a:r>
            <a:r>
              <a:rPr lang="cs-CZ" i="1" dirty="0"/>
              <a:t> </a:t>
            </a:r>
            <a:r>
              <a:rPr lang="cs-CZ" dirty="0"/>
              <a:t>(plicní kmen, z pravé komory)</a:t>
            </a:r>
            <a:r>
              <a:rPr lang="cs-CZ" i="1" dirty="0"/>
              <a:t> – </a:t>
            </a:r>
            <a:r>
              <a:rPr lang="cs-CZ" i="1" dirty="0" err="1"/>
              <a:t>arteria</a:t>
            </a:r>
            <a:r>
              <a:rPr lang="cs-CZ" i="1" dirty="0"/>
              <a:t> </a:t>
            </a:r>
            <a:r>
              <a:rPr lang="cs-CZ" i="1" dirty="0" err="1"/>
              <a:t>pulmonalis</a:t>
            </a:r>
            <a:r>
              <a:rPr lang="cs-CZ" i="1" dirty="0"/>
              <a:t> </a:t>
            </a:r>
            <a:r>
              <a:rPr lang="cs-CZ" i="1" dirty="0" err="1"/>
              <a:t>dextra</a:t>
            </a:r>
            <a:r>
              <a:rPr lang="cs-CZ" i="1" dirty="0"/>
              <a:t> et </a:t>
            </a:r>
            <a:r>
              <a:rPr lang="cs-CZ" i="1" dirty="0" err="1"/>
              <a:t>sinistra</a:t>
            </a:r>
            <a:r>
              <a:rPr lang="cs-CZ" i="1" dirty="0"/>
              <a:t> </a:t>
            </a:r>
            <a:r>
              <a:rPr lang="cs-CZ" dirty="0"/>
              <a:t>(pravá a levá plicní tepna)</a:t>
            </a:r>
          </a:p>
          <a:p>
            <a:r>
              <a:rPr lang="cs-CZ" i="1" dirty="0" err="1"/>
              <a:t>Venae</a:t>
            </a:r>
            <a:r>
              <a:rPr lang="cs-CZ" i="1" dirty="0"/>
              <a:t> </a:t>
            </a:r>
            <a:r>
              <a:rPr lang="cs-CZ" i="1" dirty="0" err="1"/>
              <a:t>pulmonales</a:t>
            </a:r>
            <a:r>
              <a:rPr lang="cs-CZ" i="1" dirty="0"/>
              <a:t> </a:t>
            </a:r>
            <a:r>
              <a:rPr lang="cs-CZ" dirty="0"/>
              <a:t>(plicní žíly, ústí do levé předsíně)</a:t>
            </a:r>
          </a:p>
          <a:p>
            <a:endParaRPr lang="cs-CZ" i="1" dirty="0"/>
          </a:p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7584" t="32760" r="50917" b="15161"/>
          <a:stretch>
            <a:fillRect/>
          </a:stretch>
        </p:blipFill>
        <p:spPr bwMode="auto">
          <a:xfrm>
            <a:off x="4067944" y="1628800"/>
            <a:ext cx="4320480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10744" cy="1143000"/>
          </a:xfrm>
        </p:spPr>
        <p:txBody>
          <a:bodyPr>
            <a:normAutofit/>
          </a:bodyPr>
          <a:lstStyle/>
          <a:p>
            <a:pPr algn="l"/>
            <a:r>
              <a:rPr lang="cs-CZ" dirty="0">
                <a:solidFill>
                  <a:schemeClr val="accent2"/>
                </a:solidFill>
              </a:rPr>
              <a:t>Tělní oběh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978896" cy="4709120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Aorta </a:t>
            </a:r>
            <a:r>
              <a:rPr lang="cs-CZ" dirty="0" err="1"/>
              <a:t>ascendens</a:t>
            </a:r>
            <a:endParaRPr lang="cs-CZ" dirty="0"/>
          </a:p>
          <a:p>
            <a:pPr lvl="2"/>
            <a:r>
              <a:rPr lang="cs-CZ" dirty="0"/>
              <a:t>A. </a:t>
            </a:r>
            <a:r>
              <a:rPr lang="cs-CZ" dirty="0" err="1"/>
              <a:t>coronaria</a:t>
            </a:r>
            <a:r>
              <a:rPr lang="cs-CZ" dirty="0"/>
              <a:t> </a:t>
            </a:r>
            <a:r>
              <a:rPr lang="cs-CZ" dirty="0" err="1"/>
              <a:t>dex</a:t>
            </a:r>
            <a:r>
              <a:rPr lang="cs-CZ" dirty="0"/>
              <a:t>., sin.</a:t>
            </a:r>
          </a:p>
          <a:p>
            <a:r>
              <a:rPr lang="cs-CZ" dirty="0" err="1"/>
              <a:t>Arcus</a:t>
            </a:r>
            <a:r>
              <a:rPr lang="cs-CZ" dirty="0"/>
              <a:t> </a:t>
            </a:r>
            <a:r>
              <a:rPr lang="cs-CZ" dirty="0" err="1"/>
              <a:t>aortae</a:t>
            </a:r>
            <a:endParaRPr lang="cs-CZ" dirty="0"/>
          </a:p>
          <a:p>
            <a:pPr lvl="2"/>
            <a:r>
              <a:rPr lang="cs-CZ" dirty="0" err="1"/>
              <a:t>Truncus</a:t>
            </a:r>
            <a:r>
              <a:rPr lang="cs-CZ" dirty="0"/>
              <a:t> </a:t>
            </a:r>
            <a:r>
              <a:rPr lang="cs-CZ" dirty="0" err="1"/>
              <a:t>brachiocephalicus</a:t>
            </a:r>
            <a:r>
              <a:rPr lang="cs-CZ" dirty="0"/>
              <a:t>, a. </a:t>
            </a:r>
            <a:r>
              <a:rPr lang="cs-CZ" dirty="0" err="1"/>
              <a:t>subclavia</a:t>
            </a:r>
            <a:r>
              <a:rPr lang="cs-CZ" dirty="0"/>
              <a:t> sin., a. </a:t>
            </a:r>
            <a:r>
              <a:rPr lang="cs-CZ" dirty="0" err="1"/>
              <a:t>carotis</a:t>
            </a:r>
            <a:r>
              <a:rPr lang="cs-CZ" dirty="0"/>
              <a:t> </a:t>
            </a:r>
            <a:r>
              <a:rPr lang="cs-CZ" dirty="0" err="1"/>
              <a:t>communis</a:t>
            </a:r>
            <a:r>
              <a:rPr lang="cs-CZ" dirty="0"/>
              <a:t> sin.</a:t>
            </a:r>
          </a:p>
          <a:p>
            <a:r>
              <a:rPr lang="cs-CZ" dirty="0"/>
              <a:t>Aorta </a:t>
            </a:r>
            <a:r>
              <a:rPr lang="cs-CZ" dirty="0" err="1"/>
              <a:t>descendens</a:t>
            </a:r>
            <a:endParaRPr lang="cs-CZ" dirty="0"/>
          </a:p>
          <a:p>
            <a:pPr lvl="1"/>
            <a:r>
              <a:rPr lang="cs-CZ" dirty="0"/>
              <a:t>Aorta </a:t>
            </a:r>
            <a:r>
              <a:rPr lang="cs-CZ" dirty="0" err="1"/>
              <a:t>thoracica</a:t>
            </a:r>
            <a:endParaRPr lang="cs-CZ" dirty="0"/>
          </a:p>
          <a:p>
            <a:pPr lvl="1"/>
            <a:r>
              <a:rPr lang="cs-CZ" dirty="0"/>
              <a:t>Aorta </a:t>
            </a:r>
            <a:r>
              <a:rPr lang="cs-CZ" dirty="0" err="1"/>
              <a:t>abdominalis</a:t>
            </a:r>
            <a:r>
              <a:rPr lang="cs-CZ" dirty="0"/>
              <a:t> (a. </a:t>
            </a:r>
            <a:r>
              <a:rPr lang="cs-CZ" dirty="0" err="1"/>
              <a:t>illiaca</a:t>
            </a:r>
            <a:r>
              <a:rPr lang="cs-CZ" dirty="0"/>
              <a:t> </a:t>
            </a:r>
            <a:r>
              <a:rPr lang="cs-CZ" dirty="0" err="1"/>
              <a:t>communis</a:t>
            </a:r>
            <a:r>
              <a:rPr lang="cs-CZ" dirty="0"/>
              <a:t> </a:t>
            </a:r>
            <a:r>
              <a:rPr lang="cs-CZ" dirty="0" err="1"/>
              <a:t>dex</a:t>
            </a:r>
            <a:r>
              <a:rPr lang="cs-CZ" dirty="0"/>
              <a:t>., sin)</a:t>
            </a:r>
          </a:p>
          <a:p>
            <a:pPr lvl="1">
              <a:buNone/>
            </a:pPr>
            <a:r>
              <a:rPr lang="cs-CZ" dirty="0"/>
              <a:t>Viscerální a parietální větve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16632"/>
            <a:ext cx="2476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accent2"/>
                </a:solidFill>
              </a:rPr>
              <a:t>Cévy srdce – aorta </a:t>
            </a:r>
            <a:r>
              <a:rPr lang="cs-CZ" dirty="0" err="1">
                <a:solidFill>
                  <a:schemeClr val="accent2"/>
                </a:solidFill>
              </a:rPr>
              <a:t>ascendens</a:t>
            </a:r>
            <a:endParaRPr lang="cs-CZ" dirty="0">
              <a:solidFill>
                <a:schemeClr val="accent2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476871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Bez funkčních spojek a kolaterálního oběhu</a:t>
            </a:r>
          </a:p>
          <a:p>
            <a:r>
              <a:rPr lang="cs-CZ" dirty="0"/>
              <a:t>A. </a:t>
            </a:r>
            <a:r>
              <a:rPr lang="cs-CZ" dirty="0" err="1"/>
              <a:t>coronaria</a:t>
            </a:r>
            <a:r>
              <a:rPr lang="cs-CZ" dirty="0"/>
              <a:t> </a:t>
            </a:r>
            <a:r>
              <a:rPr lang="cs-CZ" dirty="0" err="1"/>
              <a:t>cordis</a:t>
            </a:r>
            <a:r>
              <a:rPr lang="cs-CZ" dirty="0"/>
              <a:t> sin., </a:t>
            </a:r>
            <a:r>
              <a:rPr lang="cs-CZ" dirty="0" err="1"/>
              <a:t>dex</a:t>
            </a:r>
            <a:r>
              <a:rPr lang="cs-CZ" dirty="0"/>
              <a:t>. (pravá a levá věnčitá tepna), probíhá v </a:t>
            </a:r>
            <a:r>
              <a:rPr lang="cs-CZ" dirty="0" err="1"/>
              <a:t>sulcus</a:t>
            </a:r>
            <a:r>
              <a:rPr lang="cs-CZ" dirty="0"/>
              <a:t> </a:t>
            </a:r>
            <a:r>
              <a:rPr lang="cs-CZ" dirty="0" err="1"/>
              <a:t>coronarius</a:t>
            </a:r>
            <a:r>
              <a:rPr lang="cs-CZ" dirty="0"/>
              <a:t> a </a:t>
            </a:r>
            <a:r>
              <a:rPr lang="cs-CZ" dirty="0" err="1" smtClean="0"/>
              <a:t>interventricularis</a:t>
            </a:r>
            <a:endParaRPr lang="cs-CZ" dirty="0" smtClean="0"/>
          </a:p>
          <a:p>
            <a:endParaRPr lang="cs-CZ" dirty="0"/>
          </a:p>
          <a:p>
            <a:r>
              <a:rPr lang="cs-CZ" dirty="0"/>
              <a:t>Sinus </a:t>
            </a:r>
            <a:r>
              <a:rPr lang="cs-CZ" dirty="0" err="1"/>
              <a:t>coronarius</a:t>
            </a:r>
            <a:r>
              <a:rPr lang="cs-CZ" dirty="0"/>
              <a:t> </a:t>
            </a:r>
            <a:r>
              <a:rPr lang="cs-CZ" dirty="0" err="1"/>
              <a:t>cordis</a:t>
            </a:r>
            <a:r>
              <a:rPr lang="cs-CZ" dirty="0"/>
              <a:t> (</a:t>
            </a:r>
            <a:r>
              <a:rPr lang="cs-CZ" dirty="0" err="1"/>
              <a:t>vena</a:t>
            </a:r>
            <a:r>
              <a:rPr lang="cs-CZ" dirty="0"/>
              <a:t> </a:t>
            </a:r>
            <a:r>
              <a:rPr lang="cs-CZ" dirty="0" err="1"/>
              <a:t>cordis</a:t>
            </a:r>
            <a:r>
              <a:rPr lang="cs-CZ" dirty="0"/>
              <a:t> </a:t>
            </a:r>
            <a:r>
              <a:rPr lang="cs-CZ" dirty="0" err="1"/>
              <a:t>magna</a:t>
            </a:r>
            <a:r>
              <a:rPr lang="cs-CZ" dirty="0"/>
              <a:t>, media, </a:t>
            </a:r>
            <a:r>
              <a:rPr lang="cs-CZ" dirty="0" err="1"/>
              <a:t>parva</a:t>
            </a:r>
            <a:r>
              <a:rPr lang="cs-CZ" dirty="0"/>
              <a:t>) – srdeční žilní splav (ústí do pravé komory), </a:t>
            </a:r>
            <a:r>
              <a:rPr lang="cs-CZ" dirty="0" err="1"/>
              <a:t>venae</a:t>
            </a:r>
            <a:r>
              <a:rPr lang="cs-CZ" dirty="0"/>
              <a:t> </a:t>
            </a:r>
            <a:r>
              <a:rPr lang="cs-CZ" dirty="0" err="1"/>
              <a:t>cordis</a:t>
            </a:r>
            <a:r>
              <a:rPr lang="cs-CZ" dirty="0"/>
              <a:t> </a:t>
            </a:r>
            <a:r>
              <a:rPr lang="cs-CZ" dirty="0" err="1"/>
              <a:t>anteriores</a:t>
            </a:r>
            <a:r>
              <a:rPr lang="cs-CZ" dirty="0"/>
              <a:t>, </a:t>
            </a:r>
            <a:r>
              <a:rPr lang="cs-CZ" dirty="0" err="1"/>
              <a:t>minimae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7059" t="43679" r="49867" b="23561"/>
          <a:stretch>
            <a:fillRect/>
          </a:stretch>
        </p:blipFill>
        <p:spPr bwMode="auto">
          <a:xfrm>
            <a:off x="3707904" y="3789040"/>
            <a:ext cx="453650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chemeClr val="accent2"/>
                </a:solidFill>
              </a:rPr>
              <a:t>Arcus</a:t>
            </a:r>
            <a:r>
              <a:rPr lang="cs-CZ" dirty="0">
                <a:solidFill>
                  <a:schemeClr val="accent2"/>
                </a:solidFill>
              </a:rPr>
              <a:t> </a:t>
            </a:r>
            <a:r>
              <a:rPr lang="cs-CZ" dirty="0" err="1">
                <a:solidFill>
                  <a:schemeClr val="accent2"/>
                </a:solidFill>
              </a:rPr>
              <a:t>aortae</a:t>
            </a:r>
            <a:r>
              <a:rPr lang="cs-CZ" dirty="0">
                <a:solidFill>
                  <a:schemeClr val="accent2"/>
                </a:solidFill>
              </a:rPr>
              <a:t>: oblouk aorty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690864" cy="4525963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St+Co2 až Th3</a:t>
            </a:r>
          </a:p>
          <a:p>
            <a:r>
              <a:rPr lang="cs-CZ" dirty="0" err="1"/>
              <a:t>Ductus</a:t>
            </a:r>
            <a:r>
              <a:rPr lang="cs-CZ" dirty="0"/>
              <a:t> </a:t>
            </a:r>
            <a:r>
              <a:rPr lang="cs-CZ" dirty="0" err="1"/>
              <a:t>arteriosus</a:t>
            </a:r>
            <a:r>
              <a:rPr lang="cs-CZ" dirty="0"/>
              <a:t> (u dospělého </a:t>
            </a:r>
            <a:r>
              <a:rPr lang="cs-CZ" dirty="0" err="1"/>
              <a:t>ligamentum</a:t>
            </a:r>
            <a:r>
              <a:rPr lang="cs-CZ" dirty="0"/>
              <a:t> </a:t>
            </a:r>
            <a:r>
              <a:rPr lang="cs-CZ" dirty="0" err="1"/>
              <a:t>arteriosum</a:t>
            </a:r>
            <a:r>
              <a:rPr lang="cs-CZ" dirty="0"/>
              <a:t>)</a:t>
            </a:r>
          </a:p>
          <a:p>
            <a:endParaRPr lang="cs-CZ" dirty="0"/>
          </a:p>
          <a:p>
            <a:pPr marL="342900" lvl="2" indent="-342900"/>
            <a:r>
              <a:rPr lang="cs-CZ" dirty="0" err="1"/>
              <a:t>Truncus</a:t>
            </a:r>
            <a:r>
              <a:rPr lang="cs-CZ" dirty="0"/>
              <a:t> </a:t>
            </a:r>
            <a:r>
              <a:rPr lang="cs-CZ" dirty="0" err="1"/>
              <a:t>brachiocephalicus</a:t>
            </a:r>
            <a:r>
              <a:rPr lang="cs-CZ" dirty="0"/>
              <a:t>: </a:t>
            </a:r>
            <a:r>
              <a:rPr lang="cs-CZ" dirty="0" err="1"/>
              <a:t>hlavopažní</a:t>
            </a:r>
            <a:r>
              <a:rPr lang="cs-CZ" dirty="0"/>
              <a:t> kmen</a:t>
            </a:r>
          </a:p>
          <a:p>
            <a:pPr marL="342900" lvl="2" indent="-342900"/>
            <a:r>
              <a:rPr lang="cs-CZ" dirty="0"/>
              <a:t>a. </a:t>
            </a:r>
            <a:r>
              <a:rPr lang="cs-CZ" dirty="0" err="1"/>
              <a:t>subclavia</a:t>
            </a:r>
            <a:r>
              <a:rPr lang="cs-CZ" dirty="0"/>
              <a:t> sin.: levá </a:t>
            </a:r>
            <a:r>
              <a:rPr lang="cs-CZ" dirty="0" err="1"/>
              <a:t>podkličková</a:t>
            </a:r>
            <a:r>
              <a:rPr lang="cs-CZ" dirty="0"/>
              <a:t> tepna</a:t>
            </a:r>
          </a:p>
          <a:p>
            <a:pPr marL="342900" lvl="2" indent="-342900"/>
            <a:r>
              <a:rPr lang="cs-CZ" dirty="0"/>
              <a:t>a. </a:t>
            </a:r>
            <a:r>
              <a:rPr lang="cs-CZ" dirty="0" err="1"/>
              <a:t>carotis</a:t>
            </a:r>
            <a:r>
              <a:rPr lang="cs-CZ" dirty="0"/>
              <a:t> </a:t>
            </a:r>
            <a:r>
              <a:rPr lang="cs-CZ" dirty="0" err="1"/>
              <a:t>communis</a:t>
            </a:r>
            <a:r>
              <a:rPr lang="cs-CZ" dirty="0"/>
              <a:t> sin.: levá společná krkavice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9633" t="12280" r="24667" b="4561"/>
          <a:stretch>
            <a:fillRect/>
          </a:stretch>
        </p:blipFill>
        <p:spPr bwMode="auto">
          <a:xfrm>
            <a:off x="5148064" y="1484784"/>
            <a:ext cx="3456384" cy="4719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i="1" dirty="0">
                <a:solidFill>
                  <a:schemeClr val="accent2"/>
                </a:solidFill>
              </a:rPr>
              <a:t>A. </a:t>
            </a:r>
            <a:r>
              <a:rPr lang="cs-CZ" i="1" dirty="0" err="1">
                <a:solidFill>
                  <a:schemeClr val="accent2"/>
                </a:solidFill>
              </a:rPr>
              <a:t>carotis</a:t>
            </a:r>
            <a:r>
              <a:rPr lang="cs-CZ" i="1" dirty="0">
                <a:solidFill>
                  <a:schemeClr val="accent2"/>
                </a:solidFill>
              </a:rPr>
              <a:t> </a:t>
            </a:r>
            <a:r>
              <a:rPr lang="cs-CZ" i="1" dirty="0" err="1">
                <a:solidFill>
                  <a:schemeClr val="accent2"/>
                </a:solidFill>
              </a:rPr>
              <a:t>communis</a:t>
            </a:r>
            <a:r>
              <a:rPr lang="cs-CZ" i="1" dirty="0">
                <a:solidFill>
                  <a:schemeClr val="accent2"/>
                </a:solidFill>
              </a:rPr>
              <a:t>/</a:t>
            </a:r>
            <a:r>
              <a:rPr lang="cs-CZ" dirty="0">
                <a:solidFill>
                  <a:schemeClr val="accent2"/>
                </a:solidFill>
              </a:rPr>
              <a:t>společná</a:t>
            </a:r>
            <a:r>
              <a:rPr lang="cs-CZ" i="1" dirty="0">
                <a:solidFill>
                  <a:schemeClr val="accent2"/>
                </a:solidFill>
              </a:rPr>
              <a:t> </a:t>
            </a:r>
            <a:r>
              <a:rPr lang="cs-CZ" dirty="0">
                <a:solidFill>
                  <a:schemeClr val="accent2"/>
                </a:solidFill>
              </a:rPr>
              <a:t>krkavice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64088" y="1412776"/>
            <a:ext cx="3322712" cy="4713387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cs-CZ" i="1" dirty="0" err="1"/>
              <a:t>Glomus</a:t>
            </a:r>
            <a:r>
              <a:rPr lang="cs-CZ" i="1" dirty="0"/>
              <a:t> </a:t>
            </a:r>
            <a:r>
              <a:rPr lang="cs-CZ" i="1" dirty="0" err="1"/>
              <a:t>caroticum</a:t>
            </a:r>
            <a:r>
              <a:rPr lang="cs-CZ" i="1" dirty="0"/>
              <a:t> (C3-4)</a:t>
            </a:r>
          </a:p>
          <a:p>
            <a:pPr marL="514350" indent="-514350">
              <a:buAutoNum type="alphaUcPeriod"/>
            </a:pPr>
            <a:r>
              <a:rPr lang="cs-CZ" i="1" dirty="0" err="1"/>
              <a:t>carotis</a:t>
            </a:r>
            <a:r>
              <a:rPr lang="cs-CZ" i="1" dirty="0"/>
              <a:t> </a:t>
            </a:r>
            <a:r>
              <a:rPr lang="cs-CZ" i="1" dirty="0" err="1"/>
              <a:t>externa</a:t>
            </a:r>
            <a:r>
              <a:rPr lang="cs-CZ" i="1" dirty="0"/>
              <a:t> </a:t>
            </a:r>
            <a:r>
              <a:rPr lang="cs-CZ" dirty="0"/>
              <a:t>(</a:t>
            </a:r>
            <a:r>
              <a:rPr lang="cs-CZ" dirty="0" err="1"/>
              <a:t>thyroidea</a:t>
            </a:r>
            <a:r>
              <a:rPr lang="cs-CZ" dirty="0"/>
              <a:t>, </a:t>
            </a:r>
            <a:r>
              <a:rPr lang="cs-CZ" dirty="0" err="1"/>
              <a:t>lingualis</a:t>
            </a:r>
            <a:r>
              <a:rPr lang="cs-CZ" dirty="0"/>
              <a:t>, </a:t>
            </a:r>
            <a:r>
              <a:rPr lang="cs-CZ" dirty="0" err="1"/>
              <a:t>facialis</a:t>
            </a:r>
            <a:r>
              <a:rPr lang="cs-CZ" dirty="0"/>
              <a:t>, </a:t>
            </a:r>
            <a:r>
              <a:rPr lang="cs-CZ" dirty="0" err="1"/>
              <a:t>occipitalis</a:t>
            </a:r>
            <a:r>
              <a:rPr lang="cs-CZ" dirty="0"/>
              <a:t>, </a:t>
            </a:r>
            <a:r>
              <a:rPr lang="cs-CZ" dirty="0" err="1"/>
              <a:t>temporalis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i="1" dirty="0"/>
              <a:t>A. </a:t>
            </a:r>
            <a:r>
              <a:rPr lang="cs-CZ" i="1" dirty="0" err="1"/>
              <a:t>carotis</a:t>
            </a:r>
            <a:r>
              <a:rPr lang="cs-CZ" i="1" dirty="0"/>
              <a:t> interna </a:t>
            </a:r>
            <a:r>
              <a:rPr lang="cs-CZ" dirty="0"/>
              <a:t>(mozek, očnice)</a:t>
            </a:r>
          </a:p>
          <a:p>
            <a:pPr>
              <a:buNone/>
            </a:pPr>
            <a:r>
              <a:rPr lang="cs-CZ" i="1" dirty="0" err="1"/>
              <a:t>Canalis</a:t>
            </a:r>
            <a:r>
              <a:rPr lang="cs-CZ" i="1" dirty="0"/>
              <a:t> </a:t>
            </a:r>
            <a:r>
              <a:rPr lang="cs-CZ" i="1" dirty="0" err="1"/>
              <a:t>caroticus</a:t>
            </a:r>
            <a:endParaRPr lang="cs-CZ" i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 l="38058" t="13960" r="24142" b="7921"/>
          <a:stretch>
            <a:fillRect/>
          </a:stretch>
        </p:blipFill>
        <p:spPr bwMode="auto">
          <a:xfrm>
            <a:off x="755576" y="1196752"/>
            <a:ext cx="4320480" cy="5097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i="1" dirty="0">
                <a:solidFill>
                  <a:schemeClr val="accent2"/>
                </a:solidFill>
              </a:rPr>
              <a:t>A. </a:t>
            </a:r>
            <a:r>
              <a:rPr lang="cs-CZ" i="1" dirty="0" err="1">
                <a:solidFill>
                  <a:schemeClr val="accent2"/>
                </a:solidFill>
              </a:rPr>
              <a:t>subclavia</a:t>
            </a:r>
            <a:r>
              <a:rPr lang="cs-CZ" i="1" dirty="0">
                <a:solidFill>
                  <a:schemeClr val="accent2"/>
                </a:solidFill>
              </a:rPr>
              <a:t> </a:t>
            </a:r>
            <a:r>
              <a:rPr lang="cs-CZ" dirty="0">
                <a:solidFill>
                  <a:schemeClr val="accent2"/>
                </a:solidFill>
              </a:rPr>
              <a:t>(</a:t>
            </a:r>
            <a:r>
              <a:rPr lang="cs-CZ" dirty="0" err="1">
                <a:solidFill>
                  <a:schemeClr val="accent2"/>
                </a:solidFill>
              </a:rPr>
              <a:t>podkliční</a:t>
            </a:r>
            <a:r>
              <a:rPr lang="cs-CZ" dirty="0">
                <a:solidFill>
                  <a:schemeClr val="accent2"/>
                </a:solidFill>
              </a:rPr>
              <a:t> tepna)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 l="39633" t="13960" r="26242" b="3721"/>
          <a:stretch>
            <a:fillRect/>
          </a:stretch>
        </p:blipFill>
        <p:spPr bwMode="auto">
          <a:xfrm>
            <a:off x="467544" y="1484784"/>
            <a:ext cx="3199947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51919" y="1634070"/>
            <a:ext cx="4861829" cy="4525963"/>
          </a:xfrm>
        </p:spPr>
        <p:txBody>
          <a:bodyPr/>
          <a:lstStyle/>
          <a:p>
            <a:r>
              <a:rPr lang="cs-CZ" dirty="0"/>
              <a:t>A. </a:t>
            </a:r>
            <a:r>
              <a:rPr lang="cs-CZ" dirty="0" err="1"/>
              <a:t>vertebralis</a:t>
            </a:r>
            <a:r>
              <a:rPr lang="cs-CZ" dirty="0"/>
              <a:t>: páteřní tepna, mozek</a:t>
            </a:r>
          </a:p>
          <a:p>
            <a:r>
              <a:rPr lang="cs-CZ" dirty="0"/>
              <a:t>A. </a:t>
            </a:r>
            <a:r>
              <a:rPr lang="cs-CZ" dirty="0" err="1"/>
              <a:t>thoracica</a:t>
            </a:r>
            <a:r>
              <a:rPr lang="cs-CZ" dirty="0"/>
              <a:t> interna (thymus, trachea, průdušky, perikard)</a:t>
            </a:r>
          </a:p>
          <a:p>
            <a:r>
              <a:rPr lang="cs-CZ" dirty="0"/>
              <a:t>A. </a:t>
            </a:r>
            <a:r>
              <a:rPr lang="cs-CZ" dirty="0" err="1"/>
              <a:t>axillaris</a:t>
            </a:r>
            <a:r>
              <a:rPr lang="cs-CZ" dirty="0"/>
              <a:t> (</a:t>
            </a:r>
            <a:r>
              <a:rPr lang="cs-CZ" dirty="0" err="1"/>
              <a:t>thoracica</a:t>
            </a:r>
            <a:r>
              <a:rPr lang="cs-CZ" dirty="0"/>
              <a:t>, </a:t>
            </a:r>
            <a:r>
              <a:rPr lang="cs-CZ" dirty="0" err="1"/>
              <a:t>circumflexa</a:t>
            </a:r>
            <a:r>
              <a:rPr lang="cs-CZ" dirty="0"/>
              <a:t> </a:t>
            </a:r>
            <a:r>
              <a:rPr lang="cs-CZ" dirty="0" err="1"/>
              <a:t>humeri</a:t>
            </a:r>
            <a:r>
              <a:rPr lang="cs-CZ" dirty="0"/>
              <a:t> ant., post.)</a:t>
            </a:r>
          </a:p>
          <a:p>
            <a:endParaRPr lang="cs-CZ" dirty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2"/>
                </a:solidFill>
              </a:rPr>
              <a:t>Větve a. </a:t>
            </a:r>
            <a:r>
              <a:rPr lang="cs-CZ" dirty="0" err="1">
                <a:solidFill>
                  <a:schemeClr val="accent2"/>
                </a:solidFill>
              </a:rPr>
              <a:t>subclavia</a:t>
            </a:r>
            <a:endParaRPr lang="cs-CZ" dirty="0">
              <a:solidFill>
                <a:schemeClr val="accent2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40158" t="13960" r="23617" b="3721"/>
          <a:stretch>
            <a:fillRect/>
          </a:stretch>
        </p:blipFill>
        <p:spPr bwMode="auto">
          <a:xfrm>
            <a:off x="1475656" y="2780928"/>
            <a:ext cx="2448272" cy="3477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9109" t="13121" r="23617" b="2881"/>
          <a:stretch>
            <a:fillRect/>
          </a:stretch>
        </p:blipFill>
        <p:spPr bwMode="auto">
          <a:xfrm>
            <a:off x="5076056" y="1363732"/>
            <a:ext cx="3610744" cy="5085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683568" y="1484785"/>
            <a:ext cx="4861829" cy="1152127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A.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brachialis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3200" dirty="0"/>
              <a:t>A. </a:t>
            </a:r>
            <a:r>
              <a:rPr lang="cs-CZ" sz="3200" dirty="0" err="1"/>
              <a:t>ulnaris</a:t>
            </a:r>
            <a:r>
              <a:rPr lang="cs-CZ" sz="3200" dirty="0"/>
              <a:t>, </a:t>
            </a:r>
            <a:r>
              <a:rPr lang="cs-CZ" sz="3200" dirty="0" err="1"/>
              <a:t>radialis</a:t>
            </a:r>
            <a:endParaRPr lang="cs-CZ" sz="3200" dirty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Arcus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palmaris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superficialis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profundus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197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08104" y="274638"/>
            <a:ext cx="3178696" cy="1143000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accent2"/>
                </a:solidFill>
              </a:rPr>
              <a:t>Aorta </a:t>
            </a:r>
            <a:r>
              <a:rPr lang="cs-CZ" dirty="0" err="1">
                <a:solidFill>
                  <a:schemeClr val="accent2"/>
                </a:solidFill>
              </a:rPr>
              <a:t>descendens</a:t>
            </a:r>
            <a:endParaRPr lang="cs-CZ" dirty="0">
              <a:solidFill>
                <a:schemeClr val="accent2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80112" y="1600200"/>
            <a:ext cx="3106688" cy="4525963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Orgánové (viscerální)</a:t>
            </a:r>
          </a:p>
          <a:p>
            <a:pPr lvl="1"/>
            <a:r>
              <a:rPr lang="cs-CZ" dirty="0"/>
              <a:t>Průdušky</a:t>
            </a:r>
          </a:p>
          <a:p>
            <a:pPr lvl="1"/>
            <a:r>
              <a:rPr lang="cs-CZ" dirty="0"/>
              <a:t>Bránice</a:t>
            </a:r>
          </a:p>
          <a:p>
            <a:pPr lvl="1"/>
            <a:r>
              <a:rPr lang="cs-CZ" dirty="0"/>
              <a:t>Jícen</a:t>
            </a:r>
          </a:p>
          <a:p>
            <a:pPr lvl="1"/>
            <a:r>
              <a:rPr lang="cs-CZ" dirty="0"/>
              <a:t>Perikard</a:t>
            </a:r>
          </a:p>
          <a:p>
            <a:pPr lvl="1"/>
            <a:endParaRPr lang="cs-CZ" dirty="0"/>
          </a:p>
          <a:p>
            <a:r>
              <a:rPr lang="cs-CZ" dirty="0"/>
              <a:t>Nástěnné (parietální) – 3 až 11 mezižebří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 l="39108" t="13960" r="24667" b="12121"/>
          <a:stretch>
            <a:fillRect/>
          </a:stretch>
        </p:blipFill>
        <p:spPr bwMode="auto">
          <a:xfrm>
            <a:off x="467544" y="188640"/>
            <a:ext cx="4968552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11960" y="274638"/>
            <a:ext cx="4474840" cy="1143000"/>
          </a:xfrm>
        </p:spPr>
        <p:txBody>
          <a:bodyPr/>
          <a:lstStyle/>
          <a:p>
            <a:r>
              <a:rPr lang="cs-CZ" dirty="0">
                <a:solidFill>
                  <a:schemeClr val="accent2"/>
                </a:solidFill>
              </a:rPr>
              <a:t>Aorta </a:t>
            </a:r>
            <a:r>
              <a:rPr lang="cs-CZ" dirty="0" err="1">
                <a:solidFill>
                  <a:schemeClr val="accent2"/>
                </a:solidFill>
              </a:rPr>
              <a:t>abdominalis</a:t>
            </a:r>
            <a:endParaRPr lang="cs-CZ" dirty="0">
              <a:solidFill>
                <a:schemeClr val="accent2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55976" y="1600200"/>
            <a:ext cx="4330824" cy="4525963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Th12 – L4 (</a:t>
            </a:r>
            <a:r>
              <a:rPr lang="cs-CZ" dirty="0" err="1"/>
              <a:t>bifurcatio</a:t>
            </a:r>
            <a:r>
              <a:rPr lang="cs-CZ" dirty="0"/>
              <a:t> </a:t>
            </a:r>
            <a:r>
              <a:rPr lang="cs-CZ" dirty="0" err="1"/>
              <a:t>aortae</a:t>
            </a:r>
            <a:r>
              <a:rPr lang="cs-CZ" dirty="0"/>
              <a:t>)</a:t>
            </a:r>
          </a:p>
          <a:p>
            <a:endParaRPr lang="cs-CZ" dirty="0"/>
          </a:p>
          <a:p>
            <a:r>
              <a:rPr lang="cs-CZ" dirty="0"/>
              <a:t>Bránice</a:t>
            </a:r>
          </a:p>
          <a:p>
            <a:r>
              <a:rPr lang="cs-CZ" dirty="0" err="1"/>
              <a:t>Lumbales</a:t>
            </a:r>
            <a:endParaRPr lang="cs-CZ" dirty="0"/>
          </a:p>
          <a:p>
            <a:r>
              <a:rPr lang="cs-CZ" dirty="0"/>
              <a:t>Nadledviny</a:t>
            </a:r>
          </a:p>
          <a:p>
            <a:r>
              <a:rPr lang="cs-CZ" dirty="0"/>
              <a:t>Ledviny</a:t>
            </a:r>
          </a:p>
          <a:p>
            <a:r>
              <a:rPr lang="cs-CZ" dirty="0"/>
              <a:t>Varlata, vaječníky</a:t>
            </a:r>
          </a:p>
          <a:p>
            <a:endParaRPr lang="cs-CZ" dirty="0"/>
          </a:p>
          <a:p>
            <a:r>
              <a:rPr lang="cs-CZ" dirty="0" err="1"/>
              <a:t>Truncus</a:t>
            </a:r>
            <a:r>
              <a:rPr lang="cs-CZ" dirty="0"/>
              <a:t> </a:t>
            </a:r>
            <a:r>
              <a:rPr lang="cs-CZ" dirty="0" err="1" smtClean="0"/>
              <a:t>coeliacus</a:t>
            </a:r>
            <a:r>
              <a:rPr lang="cs-CZ" dirty="0" smtClean="0"/>
              <a:t> (břišní kmen): </a:t>
            </a:r>
            <a:r>
              <a:rPr lang="cs-CZ" dirty="0"/>
              <a:t>žaludek, játra, dvanáctník, slezina</a:t>
            </a:r>
          </a:p>
          <a:p>
            <a:endParaRPr lang="cs-CZ" dirty="0"/>
          </a:p>
          <a:p>
            <a:r>
              <a:rPr lang="cs-CZ" dirty="0"/>
              <a:t>A. </a:t>
            </a:r>
            <a:r>
              <a:rPr lang="cs-CZ" dirty="0" err="1"/>
              <a:t>sacralis</a:t>
            </a:r>
            <a:r>
              <a:rPr lang="cs-CZ" dirty="0"/>
              <a:t> </a:t>
            </a:r>
            <a:r>
              <a:rPr lang="cs-CZ" dirty="0" err="1"/>
              <a:t>mediana</a:t>
            </a:r>
            <a:endParaRPr lang="cs-CZ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 l="40158" t="10600" r="25717" b="5401"/>
          <a:stretch>
            <a:fillRect/>
          </a:stretch>
        </p:blipFill>
        <p:spPr bwMode="auto">
          <a:xfrm>
            <a:off x="457200" y="254741"/>
            <a:ext cx="3816424" cy="5871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55976" y="274638"/>
            <a:ext cx="4330824" cy="1143000"/>
          </a:xfrm>
        </p:spPr>
        <p:txBody>
          <a:bodyPr>
            <a:normAutofit fontScale="90000"/>
          </a:bodyPr>
          <a:lstStyle/>
          <a:p>
            <a:r>
              <a:rPr lang="cs-CZ" dirty="0" err="1">
                <a:solidFill>
                  <a:schemeClr val="accent2"/>
                </a:solidFill>
              </a:rPr>
              <a:t>Aa</a:t>
            </a:r>
            <a:r>
              <a:rPr lang="cs-CZ" dirty="0">
                <a:solidFill>
                  <a:schemeClr val="accent2"/>
                </a:solidFill>
              </a:rPr>
              <a:t>. </a:t>
            </a:r>
            <a:r>
              <a:rPr lang="cs-CZ" dirty="0" err="1">
                <a:solidFill>
                  <a:schemeClr val="accent2"/>
                </a:solidFill>
              </a:rPr>
              <a:t>iliacae</a:t>
            </a:r>
            <a:r>
              <a:rPr lang="cs-CZ" dirty="0">
                <a:solidFill>
                  <a:schemeClr val="accent2"/>
                </a:solidFill>
              </a:rPr>
              <a:t> </a:t>
            </a:r>
            <a:r>
              <a:rPr lang="cs-CZ" dirty="0" err="1">
                <a:solidFill>
                  <a:schemeClr val="accent2"/>
                </a:solidFill>
              </a:rPr>
              <a:t>communes</a:t>
            </a:r>
            <a:endParaRPr lang="cs-CZ" dirty="0">
              <a:solidFill>
                <a:schemeClr val="accent2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44008" y="1600200"/>
            <a:ext cx="4042792" cy="4525963"/>
          </a:xfrm>
        </p:spPr>
        <p:txBody>
          <a:bodyPr>
            <a:normAutofit lnSpcReduction="10000"/>
          </a:bodyPr>
          <a:lstStyle/>
          <a:p>
            <a:r>
              <a:rPr lang="cs-CZ" dirty="0"/>
              <a:t>Interna</a:t>
            </a:r>
          </a:p>
          <a:p>
            <a:pPr lvl="1"/>
            <a:r>
              <a:rPr lang="cs-CZ" dirty="0" err="1"/>
              <a:t>Iliolumbalis</a:t>
            </a:r>
            <a:r>
              <a:rPr lang="cs-CZ" dirty="0"/>
              <a:t>, </a:t>
            </a:r>
            <a:r>
              <a:rPr lang="cs-CZ" dirty="0" err="1"/>
              <a:t>sacralis</a:t>
            </a:r>
            <a:r>
              <a:rPr lang="cs-CZ" dirty="0"/>
              <a:t> lat, </a:t>
            </a:r>
            <a:r>
              <a:rPr lang="cs-CZ" dirty="0" err="1"/>
              <a:t>obturatoria</a:t>
            </a:r>
            <a:r>
              <a:rPr lang="cs-CZ" dirty="0"/>
              <a:t> (adduktory stehna), </a:t>
            </a:r>
            <a:r>
              <a:rPr lang="cs-CZ" dirty="0" err="1"/>
              <a:t>glutea</a:t>
            </a:r>
            <a:r>
              <a:rPr lang="cs-CZ" dirty="0"/>
              <a:t>, </a:t>
            </a:r>
            <a:r>
              <a:rPr lang="cs-CZ" dirty="0" err="1"/>
              <a:t>pudenda</a:t>
            </a:r>
            <a:endParaRPr lang="cs-CZ" dirty="0"/>
          </a:p>
          <a:p>
            <a:pPr lvl="1"/>
            <a:r>
              <a:rPr lang="cs-CZ" dirty="0" err="1"/>
              <a:t>Vesicalis</a:t>
            </a:r>
            <a:r>
              <a:rPr lang="cs-CZ" dirty="0"/>
              <a:t>, </a:t>
            </a:r>
            <a:r>
              <a:rPr lang="cs-CZ" dirty="0" err="1"/>
              <a:t>rectalis</a:t>
            </a:r>
            <a:r>
              <a:rPr lang="cs-CZ" dirty="0"/>
              <a:t>, </a:t>
            </a:r>
            <a:r>
              <a:rPr lang="cs-CZ" dirty="0" err="1"/>
              <a:t>uterina</a:t>
            </a:r>
            <a:r>
              <a:rPr lang="cs-CZ" dirty="0"/>
              <a:t>, </a:t>
            </a:r>
            <a:r>
              <a:rPr lang="cs-CZ" dirty="0" err="1"/>
              <a:t>ductus</a:t>
            </a:r>
            <a:r>
              <a:rPr lang="cs-CZ" dirty="0"/>
              <a:t> </a:t>
            </a:r>
            <a:r>
              <a:rPr lang="cs-CZ" dirty="0" err="1"/>
              <a:t>deferentis</a:t>
            </a:r>
            <a:endParaRPr lang="cs-CZ" dirty="0"/>
          </a:p>
          <a:p>
            <a:r>
              <a:rPr lang="cs-CZ" dirty="0" err="1"/>
              <a:t>Externa</a:t>
            </a:r>
            <a:endParaRPr lang="cs-CZ" dirty="0"/>
          </a:p>
          <a:p>
            <a:pPr lvl="1"/>
            <a:r>
              <a:rPr lang="cs-CZ" dirty="0"/>
              <a:t>A. </a:t>
            </a:r>
            <a:r>
              <a:rPr lang="cs-CZ" dirty="0" err="1"/>
              <a:t>femoralis</a:t>
            </a:r>
            <a:endParaRPr lang="cs-CZ" dirty="0"/>
          </a:p>
          <a:p>
            <a:pPr lvl="1"/>
            <a:endParaRPr lang="cs-CZ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 l="39108" t="10600" r="24142" b="4561"/>
          <a:stretch>
            <a:fillRect/>
          </a:stretch>
        </p:blipFill>
        <p:spPr bwMode="auto">
          <a:xfrm>
            <a:off x="539552" y="332656"/>
            <a:ext cx="3892710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3845" y="1131571"/>
            <a:ext cx="7886700" cy="754380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00B0F0"/>
                </a:solidFill>
              </a:rPr>
              <a:t>Sylabus jarní semestr 2018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8001" y="2069362"/>
            <a:ext cx="6447501" cy="3318910"/>
          </a:xfrm>
        </p:spPr>
        <p:txBody>
          <a:bodyPr>
            <a:normAutofit fontScale="47500" lnSpcReduction="20000"/>
          </a:bodyPr>
          <a:lstStyle/>
          <a:p>
            <a:r>
              <a:rPr lang="cs-CZ" dirty="0"/>
              <a:t>	Oběhová soustava</a:t>
            </a:r>
          </a:p>
          <a:p>
            <a:r>
              <a:rPr lang="cs-CZ" dirty="0"/>
              <a:t>	Cévní soustava</a:t>
            </a:r>
          </a:p>
          <a:p>
            <a:r>
              <a:rPr lang="cs-CZ" dirty="0"/>
              <a:t>             Centrální nervová soustava</a:t>
            </a:r>
          </a:p>
          <a:p>
            <a:r>
              <a:rPr lang="cs-CZ" dirty="0"/>
              <a:t>	Periferní nervová soustava</a:t>
            </a:r>
          </a:p>
          <a:p>
            <a:r>
              <a:rPr lang="cs-CZ" dirty="0"/>
              <a:t>	Dýchací soustava</a:t>
            </a:r>
          </a:p>
          <a:p>
            <a:r>
              <a:rPr lang="cs-CZ" dirty="0"/>
              <a:t>	Trávicí soustava I</a:t>
            </a:r>
          </a:p>
          <a:p>
            <a:r>
              <a:rPr lang="cs-CZ" dirty="0"/>
              <a:t> 	Trávicí soustava II - játra, žlučník, slinivka břišní</a:t>
            </a:r>
          </a:p>
          <a:p>
            <a:r>
              <a:rPr lang="cs-CZ" dirty="0"/>
              <a:t>	Močová soustava</a:t>
            </a:r>
          </a:p>
          <a:p>
            <a:r>
              <a:rPr lang="cs-CZ" dirty="0"/>
              <a:t>	Pohlavní soustava mužská</a:t>
            </a:r>
          </a:p>
          <a:p>
            <a:r>
              <a:rPr lang="cs-CZ" dirty="0"/>
              <a:t>	Pohlavní soustava ženská</a:t>
            </a:r>
          </a:p>
          <a:p>
            <a:r>
              <a:rPr lang="cs-CZ" dirty="0"/>
              <a:t> 	Soustava žláz s vnitřní sekrecí</a:t>
            </a:r>
          </a:p>
          <a:p>
            <a:r>
              <a:rPr lang="cs-CZ" dirty="0"/>
              <a:t>	Lymfatický systém</a:t>
            </a:r>
          </a:p>
          <a:p>
            <a:r>
              <a:rPr lang="cs-CZ" dirty="0"/>
              <a:t>	Smyslové orgány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7530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2"/>
                </a:solidFill>
              </a:rPr>
              <a:t>Dolní končetiny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3250704" cy="4525963"/>
          </a:xfrm>
        </p:spPr>
        <p:txBody>
          <a:bodyPr/>
          <a:lstStyle/>
          <a:p>
            <a:r>
              <a:rPr lang="cs-CZ" dirty="0"/>
              <a:t>A. </a:t>
            </a:r>
            <a:r>
              <a:rPr lang="cs-CZ" dirty="0" err="1"/>
              <a:t>femoralis</a:t>
            </a:r>
            <a:endParaRPr lang="cs-CZ" dirty="0"/>
          </a:p>
          <a:p>
            <a:r>
              <a:rPr lang="cs-CZ" dirty="0"/>
              <a:t>A. </a:t>
            </a:r>
            <a:r>
              <a:rPr lang="cs-CZ" dirty="0" err="1"/>
              <a:t>poplitea</a:t>
            </a:r>
            <a:endParaRPr lang="cs-CZ" dirty="0"/>
          </a:p>
          <a:p>
            <a:r>
              <a:rPr lang="cs-CZ" dirty="0"/>
              <a:t>A. </a:t>
            </a:r>
            <a:r>
              <a:rPr lang="cs-CZ" dirty="0" err="1"/>
              <a:t>tibialis</a:t>
            </a:r>
            <a:r>
              <a:rPr lang="cs-CZ" dirty="0"/>
              <a:t> ant., post.</a:t>
            </a:r>
          </a:p>
          <a:p>
            <a:r>
              <a:rPr lang="cs-CZ" dirty="0" err="1"/>
              <a:t>Arcus</a:t>
            </a:r>
            <a:r>
              <a:rPr lang="cs-CZ" dirty="0"/>
              <a:t> </a:t>
            </a:r>
            <a:r>
              <a:rPr lang="cs-CZ" dirty="0" err="1"/>
              <a:t>plantaris</a:t>
            </a:r>
            <a:endParaRPr lang="cs-CZ" dirty="0"/>
          </a:p>
          <a:p>
            <a:r>
              <a:rPr lang="cs-CZ" dirty="0" err="1"/>
              <a:t>Aa</a:t>
            </a:r>
            <a:r>
              <a:rPr lang="cs-CZ" dirty="0"/>
              <a:t>. </a:t>
            </a:r>
            <a:r>
              <a:rPr lang="cs-CZ" dirty="0" err="1"/>
              <a:t>digitales</a:t>
            </a:r>
            <a:r>
              <a:rPr lang="cs-CZ" dirty="0"/>
              <a:t> </a:t>
            </a:r>
            <a:r>
              <a:rPr lang="cs-CZ" dirty="0" err="1"/>
              <a:t>plantares</a:t>
            </a:r>
            <a:endParaRPr lang="cs-CZ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 l="40158" t="14800" r="22567" b="4561"/>
          <a:stretch>
            <a:fillRect/>
          </a:stretch>
        </p:blipFill>
        <p:spPr bwMode="auto">
          <a:xfrm>
            <a:off x="3635896" y="2276872"/>
            <a:ext cx="2466274" cy="3334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40158" t="14800" r="24142" b="3721"/>
          <a:stretch>
            <a:fillRect/>
          </a:stretch>
        </p:blipFill>
        <p:spPr bwMode="auto">
          <a:xfrm>
            <a:off x="6156176" y="2204864"/>
            <a:ext cx="242303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79912" y="274638"/>
            <a:ext cx="4906888" cy="1143000"/>
          </a:xfrm>
        </p:spPr>
        <p:txBody>
          <a:bodyPr/>
          <a:lstStyle/>
          <a:p>
            <a:r>
              <a:rPr lang="cs-CZ" dirty="0">
                <a:solidFill>
                  <a:schemeClr val="accent5"/>
                </a:solidFill>
              </a:rPr>
              <a:t>Žilní systém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11960" y="1600200"/>
            <a:ext cx="4474840" cy="4525963"/>
          </a:xfrm>
        </p:spPr>
        <p:txBody>
          <a:bodyPr/>
          <a:lstStyle/>
          <a:p>
            <a:r>
              <a:rPr lang="cs-CZ" dirty="0" err="1"/>
              <a:t>Systema</a:t>
            </a:r>
            <a:r>
              <a:rPr lang="cs-CZ" dirty="0"/>
              <a:t> </a:t>
            </a:r>
            <a:r>
              <a:rPr lang="cs-CZ" dirty="0" err="1"/>
              <a:t>venosum</a:t>
            </a:r>
            <a:r>
              <a:rPr lang="cs-CZ" dirty="0"/>
              <a:t> </a:t>
            </a:r>
            <a:r>
              <a:rPr lang="cs-CZ" dirty="0" err="1"/>
              <a:t>superficialis</a:t>
            </a:r>
            <a:r>
              <a:rPr lang="cs-CZ" dirty="0"/>
              <a:t>/</a:t>
            </a:r>
            <a:r>
              <a:rPr lang="cs-CZ" dirty="0" err="1"/>
              <a:t>profunda</a:t>
            </a:r>
            <a:r>
              <a:rPr lang="cs-CZ" dirty="0"/>
              <a:t> (hluboký a povrchový žilní systém)</a:t>
            </a:r>
          </a:p>
          <a:p>
            <a:r>
              <a:rPr lang="cs-CZ" dirty="0"/>
              <a:t>Většina provází stejnojmenné tepny, v předloktí a bérci zdvojeně</a:t>
            </a:r>
          </a:p>
          <a:p>
            <a:endParaRPr lang="cs-CZ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 l="39633" t="13120" r="25192" b="3721"/>
          <a:stretch>
            <a:fillRect/>
          </a:stretch>
        </p:blipFill>
        <p:spPr bwMode="auto">
          <a:xfrm>
            <a:off x="251520" y="450318"/>
            <a:ext cx="4032448" cy="5958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99992" y="274638"/>
            <a:ext cx="4186808" cy="1498178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accent5"/>
                </a:solidFill>
              </a:rPr>
              <a:t>Horní dutá žíla</a:t>
            </a:r>
            <a:br>
              <a:rPr lang="cs-CZ" dirty="0">
                <a:solidFill>
                  <a:schemeClr val="accent5"/>
                </a:solidFill>
              </a:rPr>
            </a:br>
            <a:r>
              <a:rPr lang="cs-CZ" dirty="0" err="1">
                <a:solidFill>
                  <a:schemeClr val="accent5"/>
                </a:solidFill>
              </a:rPr>
              <a:t>vena</a:t>
            </a:r>
            <a:r>
              <a:rPr lang="cs-CZ" dirty="0">
                <a:solidFill>
                  <a:schemeClr val="accent5"/>
                </a:solidFill>
              </a:rPr>
              <a:t> </a:t>
            </a:r>
            <a:r>
              <a:rPr lang="cs-CZ" dirty="0" err="1">
                <a:solidFill>
                  <a:schemeClr val="accent5"/>
                </a:solidFill>
              </a:rPr>
              <a:t>cava</a:t>
            </a:r>
            <a:r>
              <a:rPr lang="cs-CZ" dirty="0">
                <a:solidFill>
                  <a:schemeClr val="accent5"/>
                </a:solidFill>
              </a:rPr>
              <a:t> superior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16016" y="1786807"/>
            <a:ext cx="3970784" cy="3298378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Bez chlopní</a:t>
            </a:r>
          </a:p>
          <a:p>
            <a:r>
              <a:rPr lang="cs-CZ" dirty="0"/>
              <a:t>Za </a:t>
            </a:r>
            <a:r>
              <a:rPr lang="cs-CZ" dirty="0" err="1"/>
              <a:t>manubrium</a:t>
            </a:r>
            <a:r>
              <a:rPr lang="cs-CZ" dirty="0"/>
              <a:t> </a:t>
            </a:r>
            <a:r>
              <a:rPr lang="cs-CZ" dirty="0" err="1"/>
              <a:t>sterni</a:t>
            </a:r>
            <a:endParaRPr lang="cs-CZ" dirty="0"/>
          </a:p>
          <a:p>
            <a:r>
              <a:rPr lang="cs-CZ" dirty="0"/>
              <a:t>Soutok </a:t>
            </a:r>
            <a:r>
              <a:rPr lang="cs-CZ" dirty="0" err="1"/>
              <a:t>venae</a:t>
            </a:r>
            <a:r>
              <a:rPr lang="cs-CZ" dirty="0"/>
              <a:t> </a:t>
            </a:r>
            <a:r>
              <a:rPr lang="cs-CZ" dirty="0" err="1"/>
              <a:t>brachiocephalicae</a:t>
            </a:r>
            <a:endParaRPr lang="cs-CZ" dirty="0"/>
          </a:p>
          <a:p>
            <a:pPr lvl="1"/>
            <a:r>
              <a:rPr lang="cs-CZ" dirty="0"/>
              <a:t>V. </a:t>
            </a:r>
            <a:r>
              <a:rPr lang="cs-CZ" dirty="0" err="1"/>
              <a:t>jugularis</a:t>
            </a:r>
            <a:r>
              <a:rPr lang="cs-CZ" dirty="0"/>
              <a:t>, v. </a:t>
            </a:r>
            <a:r>
              <a:rPr lang="cs-CZ" dirty="0" err="1"/>
              <a:t>subclavia</a:t>
            </a:r>
            <a:endParaRPr lang="cs-CZ" dirty="0"/>
          </a:p>
          <a:p>
            <a:pPr marL="457200" lvl="1" indent="0">
              <a:buNone/>
            </a:pPr>
            <a:r>
              <a:rPr lang="cs-CZ" dirty="0"/>
              <a:t>= žilní </a:t>
            </a:r>
            <a:r>
              <a:rPr lang="cs-CZ" dirty="0" err="1"/>
              <a:t>úhlel</a:t>
            </a:r>
            <a:r>
              <a:rPr lang="cs-CZ" dirty="0"/>
              <a:t> </a:t>
            </a:r>
            <a:r>
              <a:rPr lang="cs-CZ" dirty="0" err="1"/>
              <a:t>angulus</a:t>
            </a:r>
            <a:r>
              <a:rPr lang="cs-CZ" dirty="0"/>
              <a:t> </a:t>
            </a:r>
            <a:r>
              <a:rPr lang="cs-CZ" dirty="0" err="1"/>
              <a:t>venosus</a:t>
            </a:r>
            <a:r>
              <a:rPr lang="cs-CZ" dirty="0"/>
              <a:t> (vlévání hl. mízních kmenů)</a:t>
            </a:r>
          </a:p>
          <a:p>
            <a:pPr lvl="1"/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 l="39108" t="9760" r="23617" b="6241"/>
          <a:stretch>
            <a:fillRect/>
          </a:stretch>
        </p:blipFill>
        <p:spPr bwMode="auto">
          <a:xfrm>
            <a:off x="395536" y="260647"/>
            <a:ext cx="4248472" cy="598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5"/>
                </a:solidFill>
              </a:rPr>
              <a:t>Přítoky horní duté žíly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55976" y="1600200"/>
            <a:ext cx="4330824" cy="4525963"/>
          </a:xfrm>
        </p:spPr>
        <p:txBody>
          <a:bodyPr/>
          <a:lstStyle/>
          <a:p>
            <a:r>
              <a:rPr lang="cs-CZ" dirty="0"/>
              <a:t>V. </a:t>
            </a:r>
            <a:r>
              <a:rPr lang="cs-CZ" dirty="0" err="1"/>
              <a:t>azygos</a:t>
            </a:r>
            <a:r>
              <a:rPr lang="cs-CZ" dirty="0"/>
              <a:t> a </a:t>
            </a:r>
            <a:r>
              <a:rPr lang="cs-CZ" dirty="0" err="1"/>
              <a:t>hemiazygos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38583" t="13960" r="23092" b="7081"/>
          <a:stretch>
            <a:fillRect/>
          </a:stretch>
        </p:blipFill>
        <p:spPr bwMode="auto">
          <a:xfrm>
            <a:off x="467544" y="1556792"/>
            <a:ext cx="357895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846B6F45-6C6A-4ADA-A073-03BCC86A7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40158" t="13120" r="25717" b="6241"/>
          <a:stretch>
            <a:fillRect/>
          </a:stretch>
        </p:blipFill>
        <p:spPr bwMode="auto">
          <a:xfrm>
            <a:off x="4989142" y="2132856"/>
            <a:ext cx="306449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>
                <a:solidFill>
                  <a:schemeClr val="accent5"/>
                </a:solidFill>
              </a:rPr>
              <a:t>Vena</a:t>
            </a:r>
            <a:r>
              <a:rPr lang="cs-CZ" dirty="0">
                <a:solidFill>
                  <a:schemeClr val="accent5"/>
                </a:solidFill>
              </a:rPr>
              <a:t> </a:t>
            </a:r>
            <a:r>
              <a:rPr lang="cs-CZ" dirty="0" err="1">
                <a:solidFill>
                  <a:schemeClr val="accent5"/>
                </a:solidFill>
              </a:rPr>
              <a:t>jugularis</a:t>
            </a:r>
            <a:r>
              <a:rPr lang="cs-CZ" dirty="0">
                <a:solidFill>
                  <a:schemeClr val="accent5"/>
                </a:solidFill>
              </a:rPr>
              <a:t> interna et </a:t>
            </a:r>
            <a:r>
              <a:rPr lang="cs-CZ" dirty="0" err="1">
                <a:solidFill>
                  <a:schemeClr val="accent5"/>
                </a:solidFill>
              </a:rPr>
              <a:t>externa</a:t>
            </a:r>
            <a:r>
              <a:rPr lang="cs-CZ" dirty="0">
                <a:solidFill>
                  <a:schemeClr val="accent5"/>
                </a:solidFill>
              </a:rPr>
              <a:t/>
            </a:r>
            <a:br>
              <a:rPr lang="cs-CZ" dirty="0">
                <a:solidFill>
                  <a:schemeClr val="accent5"/>
                </a:solidFill>
              </a:rPr>
            </a:br>
            <a:r>
              <a:rPr lang="cs-CZ" dirty="0">
                <a:solidFill>
                  <a:schemeClr val="accent5"/>
                </a:solidFill>
              </a:rPr>
              <a:t>vnější a vnitřní </a:t>
            </a:r>
            <a:r>
              <a:rPr lang="cs-CZ" dirty="0" smtClean="0">
                <a:solidFill>
                  <a:schemeClr val="accent5"/>
                </a:solidFill>
              </a:rPr>
              <a:t>hrdelní žíla</a:t>
            </a:r>
            <a:endParaRPr lang="cs-CZ" dirty="0">
              <a:solidFill>
                <a:schemeClr val="accent5"/>
              </a:solidFill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40158" t="10600" r="26242" b="5401"/>
          <a:stretch>
            <a:fillRect/>
          </a:stretch>
        </p:blipFill>
        <p:spPr bwMode="auto">
          <a:xfrm>
            <a:off x="6247349" y="1628800"/>
            <a:ext cx="289665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délník 6"/>
          <p:cNvSpPr/>
          <p:nvPr/>
        </p:nvSpPr>
        <p:spPr>
          <a:xfrm>
            <a:off x="440267" y="1603022"/>
            <a:ext cx="521185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Interna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Sinus </a:t>
            </a:r>
            <a:r>
              <a:rPr lang="cs-CZ" dirty="0" err="1" smtClean="0"/>
              <a:t>durae</a:t>
            </a:r>
            <a:r>
              <a:rPr lang="cs-CZ" dirty="0" smtClean="0"/>
              <a:t> </a:t>
            </a:r>
            <a:r>
              <a:rPr lang="cs-CZ" dirty="0" err="1"/>
              <a:t>matris</a:t>
            </a:r>
            <a:endParaRPr lang="cs-CZ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err="1"/>
              <a:t>Facialis</a:t>
            </a:r>
            <a:r>
              <a:rPr lang="cs-CZ" dirty="0"/>
              <a:t>, </a:t>
            </a:r>
            <a:r>
              <a:rPr lang="cs-CZ" dirty="0" err="1"/>
              <a:t>lingualis</a:t>
            </a:r>
            <a:r>
              <a:rPr lang="cs-CZ" dirty="0"/>
              <a:t>, </a:t>
            </a:r>
            <a:r>
              <a:rPr lang="cs-CZ" dirty="0" err="1"/>
              <a:t>thyroidea</a:t>
            </a:r>
            <a:r>
              <a:rPr lang="cs-CZ" dirty="0"/>
              <a:t>, </a:t>
            </a:r>
            <a:r>
              <a:rPr lang="cs-CZ" dirty="0" err="1"/>
              <a:t>temporalis</a:t>
            </a:r>
            <a:r>
              <a:rPr lang="cs-CZ" dirty="0"/>
              <a:t>, </a:t>
            </a:r>
            <a:r>
              <a:rPr lang="cs-CZ" dirty="0" err="1"/>
              <a:t>mexilaris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Externa</a:t>
            </a:r>
            <a:endParaRPr lang="cs-CZ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err="1"/>
              <a:t>Auricularis</a:t>
            </a:r>
            <a:endParaRPr lang="cs-CZ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err="1"/>
              <a:t>Occipitalis</a:t>
            </a:r>
            <a:endParaRPr lang="cs-CZ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err="1" smtClean="0"/>
              <a:t>Jugularis</a:t>
            </a:r>
            <a:r>
              <a:rPr lang="cs-CZ" dirty="0" smtClean="0"/>
              <a:t> </a:t>
            </a:r>
            <a:r>
              <a:rPr lang="cs-CZ" dirty="0" err="1"/>
              <a:t>anterior</a:t>
            </a:r>
            <a:endParaRPr lang="cs-CZ" dirty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64A7E493-243B-488B-BDFB-52A7180F8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00B0F0"/>
                </a:solidFill>
              </a:rPr>
              <a:t>Vena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subclavia</a:t>
            </a:r>
            <a:r>
              <a:rPr lang="cs-CZ" dirty="0">
                <a:solidFill>
                  <a:srgbClr val="00B0F0"/>
                </a:solidFill>
              </a:rPr>
              <a:t> (</a:t>
            </a:r>
            <a:r>
              <a:rPr lang="cs-CZ" dirty="0" err="1">
                <a:solidFill>
                  <a:srgbClr val="00B0F0"/>
                </a:solidFill>
              </a:rPr>
              <a:t>podkličková</a:t>
            </a:r>
            <a:r>
              <a:rPr lang="cs-CZ" dirty="0">
                <a:solidFill>
                  <a:srgbClr val="00B0F0"/>
                </a:solidFill>
              </a:rPr>
              <a:t> žíla)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13D61E07-EC8A-42ED-93B9-82D58002B4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V. </a:t>
            </a:r>
            <a:r>
              <a:rPr lang="cs-CZ" dirty="0" err="1"/>
              <a:t>axillaris</a:t>
            </a:r>
            <a:endParaRPr lang="cs-CZ" dirty="0"/>
          </a:p>
          <a:p>
            <a:r>
              <a:rPr lang="cs-CZ" dirty="0"/>
              <a:t>V. </a:t>
            </a:r>
            <a:r>
              <a:rPr lang="cs-CZ" dirty="0" err="1"/>
              <a:t>cephalica</a:t>
            </a:r>
            <a:endParaRPr lang="cs-CZ" dirty="0"/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A3518785-1519-419A-A6F9-86921CB48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40158" t="10600" r="22567" b="5401"/>
          <a:stretch>
            <a:fillRect/>
          </a:stretch>
        </p:blipFill>
        <p:spPr bwMode="auto">
          <a:xfrm>
            <a:off x="5652120" y="1522921"/>
            <a:ext cx="332317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7515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Povrchové žíly </a:t>
            </a:r>
            <a:r>
              <a:rPr lang="cs-CZ" dirty="0" err="1">
                <a:solidFill>
                  <a:srgbClr val="00B0F0"/>
                </a:solidFill>
              </a:rPr>
              <a:t>h.k</a:t>
            </a:r>
            <a:r>
              <a:rPr lang="cs-CZ" dirty="0">
                <a:solidFill>
                  <a:srgbClr val="00B0F0"/>
                </a:solidFill>
              </a:rPr>
              <a:t>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r>
              <a:rPr lang="cs-CZ" dirty="0"/>
              <a:t>V. </a:t>
            </a:r>
            <a:r>
              <a:rPr lang="cs-CZ" dirty="0" err="1"/>
              <a:t>basilica</a:t>
            </a:r>
            <a:r>
              <a:rPr lang="cs-CZ" dirty="0"/>
              <a:t> (ulnární)</a:t>
            </a:r>
          </a:p>
          <a:p>
            <a:r>
              <a:rPr lang="cs-CZ" dirty="0"/>
              <a:t>V. </a:t>
            </a:r>
            <a:r>
              <a:rPr lang="cs-CZ" dirty="0" err="1"/>
              <a:t>cephalica</a:t>
            </a:r>
            <a:r>
              <a:rPr lang="cs-CZ" dirty="0"/>
              <a:t> (rad.)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Hluboké</a:t>
            </a:r>
          </a:p>
          <a:p>
            <a:pPr lvl="1"/>
            <a:r>
              <a:rPr lang="cs-CZ" dirty="0"/>
              <a:t>V. </a:t>
            </a:r>
            <a:r>
              <a:rPr lang="cs-CZ" dirty="0" err="1"/>
              <a:t>radialis</a:t>
            </a:r>
            <a:r>
              <a:rPr lang="cs-CZ" dirty="0"/>
              <a:t> a </a:t>
            </a:r>
            <a:r>
              <a:rPr lang="cs-CZ" dirty="0" err="1"/>
              <a:t>ulnaris</a:t>
            </a:r>
            <a:r>
              <a:rPr lang="cs-CZ" dirty="0"/>
              <a:t>  zdvojené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4C24E6DC-A9D6-4106-9B08-219C196BA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7533" t="13960" r="21517" b="10441"/>
          <a:stretch>
            <a:fillRect/>
          </a:stretch>
        </p:blipFill>
        <p:spPr bwMode="auto">
          <a:xfrm>
            <a:off x="4572000" y="1329053"/>
            <a:ext cx="4392488" cy="5068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88024" y="274638"/>
            <a:ext cx="3898776" cy="1143000"/>
          </a:xfrm>
        </p:spPr>
        <p:txBody>
          <a:bodyPr/>
          <a:lstStyle/>
          <a:p>
            <a:r>
              <a:rPr lang="cs-CZ" dirty="0">
                <a:solidFill>
                  <a:schemeClr val="accent5"/>
                </a:solidFill>
              </a:rPr>
              <a:t>Dolní dutá žíla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04048" y="1628800"/>
            <a:ext cx="3898776" cy="4525963"/>
          </a:xfrm>
        </p:spPr>
        <p:txBody>
          <a:bodyPr/>
          <a:lstStyle/>
          <a:p>
            <a:r>
              <a:rPr lang="cs-CZ" dirty="0"/>
              <a:t>L4-5</a:t>
            </a:r>
          </a:p>
          <a:p>
            <a:r>
              <a:rPr lang="cs-CZ" dirty="0"/>
              <a:t>Spojení v. </a:t>
            </a:r>
            <a:r>
              <a:rPr lang="cs-CZ" dirty="0" err="1"/>
              <a:t>iliaca</a:t>
            </a:r>
            <a:r>
              <a:rPr lang="cs-CZ" dirty="0"/>
              <a:t> </a:t>
            </a:r>
            <a:r>
              <a:rPr lang="cs-CZ" dirty="0" err="1"/>
              <a:t>communis</a:t>
            </a:r>
            <a:r>
              <a:rPr lang="cs-CZ" dirty="0"/>
              <a:t> </a:t>
            </a:r>
            <a:r>
              <a:rPr lang="cs-CZ" dirty="0" err="1"/>
              <a:t>dextra</a:t>
            </a:r>
            <a:r>
              <a:rPr lang="cs-CZ" dirty="0"/>
              <a:t> et </a:t>
            </a:r>
            <a:r>
              <a:rPr lang="cs-CZ" dirty="0" err="1"/>
              <a:t>sinistra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Lumbales</a:t>
            </a:r>
            <a:endParaRPr lang="cs-CZ" dirty="0"/>
          </a:p>
          <a:p>
            <a:r>
              <a:rPr lang="cs-CZ" dirty="0" err="1"/>
              <a:t>Phrenicae</a:t>
            </a:r>
            <a:endParaRPr lang="cs-CZ" dirty="0"/>
          </a:p>
          <a:p>
            <a:r>
              <a:rPr lang="cs-CZ" dirty="0" err="1"/>
              <a:t>Sacralis</a:t>
            </a:r>
            <a:r>
              <a:rPr lang="cs-CZ" dirty="0"/>
              <a:t> </a:t>
            </a:r>
            <a:r>
              <a:rPr lang="cs-CZ" dirty="0" err="1"/>
              <a:t>mediana</a:t>
            </a:r>
            <a:endParaRPr lang="cs-CZ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 l="39633" t="13120" r="24142" b="6241"/>
          <a:stretch>
            <a:fillRect/>
          </a:stretch>
        </p:blipFill>
        <p:spPr bwMode="auto">
          <a:xfrm>
            <a:off x="0" y="-3970"/>
            <a:ext cx="4932040" cy="6861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330824" cy="1143000"/>
          </a:xfrm>
        </p:spPr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Viscerální větve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120610" cy="4525963"/>
          </a:xfrm>
        </p:spPr>
        <p:txBody>
          <a:bodyPr/>
          <a:lstStyle/>
          <a:p>
            <a:r>
              <a:rPr lang="cs-CZ" dirty="0" err="1"/>
              <a:t>Testiculares</a:t>
            </a:r>
            <a:endParaRPr lang="cs-CZ" dirty="0"/>
          </a:p>
          <a:p>
            <a:r>
              <a:rPr lang="cs-CZ" dirty="0" err="1"/>
              <a:t>Ovaricae</a:t>
            </a:r>
            <a:endParaRPr lang="cs-CZ" dirty="0"/>
          </a:p>
          <a:p>
            <a:r>
              <a:rPr lang="cs-CZ" dirty="0" err="1"/>
              <a:t>Renales</a:t>
            </a:r>
            <a:endParaRPr lang="cs-CZ" dirty="0"/>
          </a:p>
          <a:p>
            <a:r>
              <a:rPr lang="cs-CZ" dirty="0" err="1"/>
              <a:t>Suprarenales</a:t>
            </a:r>
            <a:endParaRPr lang="cs-CZ" dirty="0"/>
          </a:p>
          <a:p>
            <a:r>
              <a:rPr lang="cs-CZ" dirty="0" err="1"/>
              <a:t>Hepaticae</a:t>
            </a:r>
            <a:endParaRPr lang="cs-CZ" dirty="0"/>
          </a:p>
          <a:p>
            <a:r>
              <a:rPr lang="cs-CZ" dirty="0" err="1"/>
              <a:t>Umbilicalis</a:t>
            </a:r>
            <a:r>
              <a:rPr lang="cs-CZ" dirty="0"/>
              <a:t> + </a:t>
            </a:r>
            <a:r>
              <a:rPr lang="cs-CZ" dirty="0" err="1"/>
              <a:t>ductus</a:t>
            </a:r>
            <a:r>
              <a:rPr lang="cs-CZ" dirty="0"/>
              <a:t> </a:t>
            </a:r>
            <a:r>
              <a:rPr lang="cs-CZ" dirty="0" err="1"/>
              <a:t>venosus</a:t>
            </a:r>
            <a:r>
              <a:rPr lang="cs-CZ" dirty="0"/>
              <a:t>: fetální oběh</a:t>
            </a:r>
          </a:p>
          <a:p>
            <a:endParaRPr lang="cs-CZ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 l="39633" t="13960" r="24142" b="2881"/>
          <a:stretch>
            <a:fillRect/>
          </a:stretch>
        </p:blipFill>
        <p:spPr bwMode="auto">
          <a:xfrm>
            <a:off x="4577810" y="246658"/>
            <a:ext cx="4416491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58816" cy="1143000"/>
          </a:xfrm>
        </p:spPr>
        <p:txBody>
          <a:bodyPr>
            <a:normAutofit fontScale="90000"/>
          </a:bodyPr>
          <a:lstStyle/>
          <a:p>
            <a:r>
              <a:rPr lang="cs-CZ" i="1" dirty="0" err="1">
                <a:solidFill>
                  <a:schemeClr val="accent5"/>
                </a:solidFill>
              </a:rPr>
              <a:t>Vv</a:t>
            </a:r>
            <a:r>
              <a:rPr lang="cs-CZ" i="1" dirty="0">
                <a:solidFill>
                  <a:schemeClr val="accent5"/>
                </a:solidFill>
              </a:rPr>
              <a:t>. </a:t>
            </a:r>
            <a:r>
              <a:rPr lang="cs-CZ" i="1" dirty="0" err="1">
                <a:solidFill>
                  <a:schemeClr val="accent5"/>
                </a:solidFill>
              </a:rPr>
              <a:t>iliacae</a:t>
            </a:r>
            <a:r>
              <a:rPr lang="cs-CZ" i="1" dirty="0">
                <a:solidFill>
                  <a:schemeClr val="accent5"/>
                </a:solidFill>
              </a:rPr>
              <a:t> </a:t>
            </a:r>
            <a:r>
              <a:rPr lang="cs-CZ" i="1" dirty="0" err="1">
                <a:solidFill>
                  <a:schemeClr val="accent5"/>
                </a:solidFill>
              </a:rPr>
              <a:t>communes</a:t>
            </a:r>
            <a:endParaRPr lang="cs-CZ" i="1" dirty="0">
              <a:solidFill>
                <a:schemeClr val="accent5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186808" cy="4525963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Vnitřní kyčelní žíla</a:t>
            </a:r>
          </a:p>
          <a:p>
            <a:pPr lvl="1"/>
            <a:r>
              <a:rPr lang="cs-CZ" dirty="0" err="1"/>
              <a:t>Glutea</a:t>
            </a:r>
            <a:endParaRPr lang="cs-CZ" dirty="0"/>
          </a:p>
          <a:p>
            <a:pPr lvl="1"/>
            <a:r>
              <a:rPr lang="cs-CZ" dirty="0" err="1"/>
              <a:t>Obturatoria</a:t>
            </a:r>
            <a:endParaRPr lang="cs-CZ" dirty="0"/>
          </a:p>
          <a:p>
            <a:pPr lvl="1"/>
            <a:r>
              <a:rPr lang="cs-CZ" dirty="0" err="1"/>
              <a:t>Sacrales</a:t>
            </a:r>
            <a:endParaRPr lang="cs-CZ" dirty="0"/>
          </a:p>
          <a:p>
            <a:pPr lvl="1"/>
            <a:r>
              <a:rPr lang="cs-CZ" dirty="0" err="1"/>
              <a:t>Pudendae</a:t>
            </a:r>
            <a:endParaRPr lang="cs-CZ" dirty="0"/>
          </a:p>
          <a:p>
            <a:pPr lvl="1"/>
            <a:r>
              <a:rPr lang="cs-CZ" dirty="0" err="1"/>
              <a:t>Vesicalis</a:t>
            </a:r>
            <a:endParaRPr lang="cs-CZ" dirty="0"/>
          </a:p>
          <a:p>
            <a:pPr lvl="1"/>
            <a:r>
              <a:rPr lang="cs-CZ" dirty="0"/>
              <a:t>Plexus </a:t>
            </a:r>
            <a:r>
              <a:rPr lang="cs-CZ" dirty="0" err="1"/>
              <a:t>prostaticus</a:t>
            </a:r>
            <a:r>
              <a:rPr lang="cs-CZ" dirty="0"/>
              <a:t>, vaginalis, </a:t>
            </a:r>
            <a:r>
              <a:rPr lang="cs-CZ" dirty="0" err="1"/>
              <a:t>uterinus</a:t>
            </a:r>
            <a:r>
              <a:rPr lang="cs-CZ" dirty="0"/>
              <a:t>, </a:t>
            </a:r>
            <a:r>
              <a:rPr lang="cs-CZ" dirty="0" err="1"/>
              <a:t>ovaricus</a:t>
            </a:r>
            <a:r>
              <a:rPr lang="cs-CZ" dirty="0"/>
              <a:t>, </a:t>
            </a:r>
            <a:r>
              <a:rPr lang="cs-CZ" dirty="0" err="1"/>
              <a:t>rectalis</a:t>
            </a:r>
            <a:endParaRPr lang="cs-CZ" dirty="0"/>
          </a:p>
          <a:p>
            <a:r>
              <a:rPr lang="cs-CZ" dirty="0"/>
              <a:t>vnější kyčelní žíla</a:t>
            </a:r>
          </a:p>
          <a:p>
            <a:pPr lvl="1"/>
            <a:endParaRPr lang="cs-CZ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 l="39633" t="14800" r="26242" b="2881"/>
          <a:stretch>
            <a:fillRect/>
          </a:stretch>
        </p:blipFill>
        <p:spPr bwMode="auto">
          <a:xfrm>
            <a:off x="4644008" y="260648"/>
            <a:ext cx="4155156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5"/>
                </a:solidFill>
              </a:rPr>
              <a:t>Krevní oběh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186808" cy="4525963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Malý plicní oběh</a:t>
            </a:r>
          </a:p>
          <a:p>
            <a:pPr lvl="1"/>
            <a:r>
              <a:rPr lang="cs-CZ" dirty="0"/>
              <a:t>Tzv. zevní dýchání</a:t>
            </a:r>
          </a:p>
          <a:p>
            <a:r>
              <a:rPr lang="cs-CZ" dirty="0"/>
              <a:t>Velký tělní oběh</a:t>
            </a:r>
          </a:p>
          <a:p>
            <a:pPr lvl="1"/>
            <a:r>
              <a:rPr lang="cs-CZ" dirty="0"/>
              <a:t>Tzv. vnitřní dýchání</a:t>
            </a:r>
          </a:p>
          <a:p>
            <a:endParaRPr lang="cs-CZ" dirty="0"/>
          </a:p>
          <a:p>
            <a:r>
              <a:rPr lang="cs-CZ" dirty="0"/>
              <a:t>100 000 km cév</a:t>
            </a:r>
          </a:p>
          <a:p>
            <a:r>
              <a:rPr lang="cs-CZ" dirty="0"/>
              <a:t>Portální oběh</a:t>
            </a:r>
          </a:p>
          <a:p>
            <a:r>
              <a:rPr lang="cs-CZ" dirty="0"/>
              <a:t>Dočasný embryonální </a:t>
            </a:r>
            <a:br>
              <a:rPr lang="cs-CZ" dirty="0"/>
            </a:br>
            <a:r>
              <a:rPr lang="cs-CZ" dirty="0"/>
              <a:t>oběh</a:t>
            </a:r>
          </a:p>
          <a:p>
            <a:r>
              <a:rPr lang="cs-CZ" dirty="0"/>
              <a:t>Tlak 120/80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39108" t="13960" r="24667" b="4561"/>
          <a:stretch>
            <a:fillRect/>
          </a:stretch>
        </p:blipFill>
        <p:spPr bwMode="auto">
          <a:xfrm>
            <a:off x="5076056" y="1340768"/>
            <a:ext cx="3449703" cy="484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5"/>
                </a:solidFill>
              </a:rPr>
              <a:t>Hluboké žíly dolní končetiny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5050904" cy="4525963"/>
          </a:xfrm>
        </p:spPr>
        <p:txBody>
          <a:bodyPr/>
          <a:lstStyle/>
          <a:p>
            <a:r>
              <a:rPr lang="cs-CZ" dirty="0"/>
              <a:t>V. </a:t>
            </a:r>
            <a:r>
              <a:rPr lang="cs-CZ" dirty="0" err="1"/>
              <a:t>femoralis</a:t>
            </a:r>
            <a:endParaRPr lang="cs-CZ" dirty="0"/>
          </a:p>
          <a:p>
            <a:r>
              <a:rPr lang="cs-CZ" dirty="0" err="1"/>
              <a:t>vv</a:t>
            </a:r>
            <a:r>
              <a:rPr lang="cs-CZ" dirty="0"/>
              <a:t>. </a:t>
            </a:r>
            <a:r>
              <a:rPr lang="cs-CZ" dirty="0" err="1"/>
              <a:t>tibiales</a:t>
            </a:r>
            <a:r>
              <a:rPr lang="cs-CZ" dirty="0"/>
              <a:t> </a:t>
            </a:r>
            <a:r>
              <a:rPr lang="cs-CZ" dirty="0" err="1"/>
              <a:t>posteriores</a:t>
            </a:r>
            <a:r>
              <a:rPr lang="cs-CZ" dirty="0"/>
              <a:t> et </a:t>
            </a:r>
            <a:r>
              <a:rPr lang="cs-CZ" dirty="0" err="1"/>
              <a:t>anteriores</a:t>
            </a:r>
            <a:endParaRPr lang="cs-CZ" dirty="0"/>
          </a:p>
          <a:p>
            <a:r>
              <a:rPr lang="cs-CZ" dirty="0" err="1"/>
              <a:t>Vv</a:t>
            </a:r>
            <a:r>
              <a:rPr lang="cs-CZ" dirty="0"/>
              <a:t>. </a:t>
            </a:r>
            <a:r>
              <a:rPr lang="cs-CZ" dirty="0" err="1"/>
              <a:t>fibulares</a:t>
            </a:r>
            <a:endParaRPr lang="cs-CZ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40158" t="13960" r="25717" b="5401"/>
          <a:stretch>
            <a:fillRect/>
          </a:stretch>
        </p:blipFill>
        <p:spPr bwMode="auto">
          <a:xfrm>
            <a:off x="5652120" y="1413942"/>
            <a:ext cx="3168352" cy="46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5"/>
                </a:solidFill>
              </a:rPr>
              <a:t>Povrchové žíly </a:t>
            </a:r>
            <a:r>
              <a:rPr lang="cs-CZ" dirty="0" err="1">
                <a:solidFill>
                  <a:schemeClr val="accent5"/>
                </a:solidFill>
              </a:rPr>
              <a:t>d.k</a:t>
            </a:r>
            <a:r>
              <a:rPr lang="cs-CZ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63888" y="1600200"/>
            <a:ext cx="2736304" cy="4525963"/>
          </a:xfrm>
        </p:spPr>
        <p:txBody>
          <a:bodyPr/>
          <a:lstStyle/>
          <a:p>
            <a:r>
              <a:rPr lang="cs-CZ" dirty="0" err="1"/>
              <a:t>Sahpena</a:t>
            </a:r>
            <a:r>
              <a:rPr lang="cs-CZ" dirty="0"/>
              <a:t> </a:t>
            </a:r>
            <a:r>
              <a:rPr lang="cs-CZ" dirty="0" err="1"/>
              <a:t>magna</a:t>
            </a:r>
            <a:r>
              <a:rPr lang="cs-CZ" dirty="0"/>
              <a:t> et </a:t>
            </a:r>
            <a:r>
              <a:rPr lang="cs-CZ" dirty="0" err="1"/>
              <a:t>parva</a:t>
            </a:r>
            <a:endParaRPr lang="cs-CZ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 l="41208" t="14800" r="26767" b="8761"/>
          <a:stretch>
            <a:fillRect/>
          </a:stretch>
        </p:blipFill>
        <p:spPr bwMode="auto">
          <a:xfrm>
            <a:off x="107504" y="1585122"/>
            <a:ext cx="3456384" cy="5156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41208" t="14800" r="29392" b="7921"/>
          <a:stretch>
            <a:fillRect/>
          </a:stretch>
        </p:blipFill>
        <p:spPr bwMode="auto">
          <a:xfrm>
            <a:off x="5580112" y="1652850"/>
            <a:ext cx="3168352" cy="52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746648" cy="1143000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00B0F0"/>
                </a:solidFill>
              </a:rPr>
              <a:t>Vrátnicový systém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3178696" cy="4525963"/>
          </a:xfrm>
        </p:spPr>
        <p:txBody>
          <a:bodyPr>
            <a:normAutofit fontScale="85000" lnSpcReduction="20000"/>
          </a:bodyPr>
          <a:lstStyle/>
          <a:p>
            <a:r>
              <a:rPr lang="cs-CZ" i="1" dirty="0"/>
              <a:t>V. </a:t>
            </a:r>
            <a:r>
              <a:rPr lang="cs-CZ" i="1" dirty="0" err="1"/>
              <a:t>portae</a:t>
            </a:r>
            <a:r>
              <a:rPr lang="cs-CZ" i="1" dirty="0"/>
              <a:t>: v. </a:t>
            </a:r>
            <a:r>
              <a:rPr lang="cs-CZ" i="1" dirty="0" err="1"/>
              <a:t>mesencephalica</a:t>
            </a:r>
            <a:r>
              <a:rPr lang="cs-CZ" i="1" dirty="0"/>
              <a:t> sup. a v. </a:t>
            </a:r>
            <a:r>
              <a:rPr lang="cs-CZ" i="1" dirty="0" err="1"/>
              <a:t>lienalis</a:t>
            </a:r>
            <a:endParaRPr lang="cs-CZ" i="1" dirty="0"/>
          </a:p>
          <a:p>
            <a:r>
              <a:rPr lang="cs-CZ" dirty="0"/>
              <a:t>Vrátnicová žíla: horní </a:t>
            </a:r>
            <a:r>
              <a:rPr lang="cs-CZ" dirty="0" err="1"/>
              <a:t>okružová</a:t>
            </a:r>
            <a:r>
              <a:rPr lang="cs-CZ" dirty="0"/>
              <a:t> žíla a slezinná žíla</a:t>
            </a:r>
          </a:p>
          <a:p>
            <a:endParaRPr lang="cs-CZ" i="1" dirty="0"/>
          </a:p>
          <a:p>
            <a:r>
              <a:rPr lang="cs-CZ" dirty="0"/>
              <a:t>Funkční jaterní oběh (TS – játra)</a:t>
            </a:r>
          </a:p>
          <a:p>
            <a:r>
              <a:rPr lang="cs-CZ" dirty="0"/>
              <a:t>zpracování živin a škodlivých látek </a:t>
            </a:r>
            <a:r>
              <a:rPr lang="cs-CZ" dirty="0" err="1"/>
              <a:t>hepatocyty</a:t>
            </a:r>
            <a:r>
              <a:rPr lang="cs-CZ" dirty="0"/>
              <a:t> </a:t>
            </a:r>
          </a:p>
          <a:p>
            <a:endParaRPr lang="cs-CZ" i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40158" t="10600" r="23092" b="4561"/>
          <a:stretch>
            <a:fillRect/>
          </a:stretch>
        </p:blipFill>
        <p:spPr bwMode="auto">
          <a:xfrm>
            <a:off x="3995936" y="288032"/>
            <a:ext cx="4572423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Vrátnicový systém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 err="1"/>
              <a:t>Vena</a:t>
            </a:r>
            <a:r>
              <a:rPr lang="cs-CZ" i="1" dirty="0"/>
              <a:t> </a:t>
            </a:r>
            <a:r>
              <a:rPr lang="cs-CZ" i="1" dirty="0" err="1"/>
              <a:t>portae</a:t>
            </a:r>
            <a:r>
              <a:rPr lang="cs-CZ" i="1" dirty="0"/>
              <a:t> </a:t>
            </a:r>
            <a:r>
              <a:rPr lang="cs-CZ" dirty="0"/>
              <a:t>(6 – 8 cm), levá a pravá větev</a:t>
            </a:r>
          </a:p>
          <a:p>
            <a:r>
              <a:rPr lang="cs-CZ" dirty="0"/>
              <a:t>Funkční jaterní oběh (TS – játra)</a:t>
            </a:r>
          </a:p>
          <a:p>
            <a:r>
              <a:rPr lang="cs-CZ" dirty="0"/>
              <a:t>Spojení horní </a:t>
            </a:r>
            <a:r>
              <a:rPr lang="cs-CZ" dirty="0" err="1"/>
              <a:t>okružové</a:t>
            </a:r>
            <a:r>
              <a:rPr lang="cs-CZ" dirty="0"/>
              <a:t> a slezinné žíly (</a:t>
            </a:r>
            <a:r>
              <a:rPr lang="cs-CZ" i="1" dirty="0"/>
              <a:t>v. </a:t>
            </a:r>
            <a:r>
              <a:rPr lang="cs-CZ" i="1" dirty="0" err="1"/>
              <a:t>mesencephalica</a:t>
            </a:r>
            <a:r>
              <a:rPr lang="cs-CZ" i="1" dirty="0"/>
              <a:t> sup. a v. </a:t>
            </a:r>
            <a:r>
              <a:rPr lang="cs-CZ" i="1" dirty="0" err="1"/>
              <a:t>lienalis</a:t>
            </a:r>
            <a:r>
              <a:rPr lang="cs-CZ" dirty="0"/>
              <a:t>) + </a:t>
            </a:r>
            <a:r>
              <a:rPr lang="cs-CZ" i="1" dirty="0"/>
              <a:t>v. </a:t>
            </a:r>
            <a:r>
              <a:rPr lang="cs-CZ" i="1" dirty="0" err="1"/>
              <a:t>cystica</a:t>
            </a:r>
            <a:r>
              <a:rPr lang="cs-CZ" i="1" dirty="0"/>
              <a:t>, </a:t>
            </a:r>
            <a:r>
              <a:rPr lang="cs-CZ" i="1" dirty="0" err="1"/>
              <a:t>vv</a:t>
            </a:r>
            <a:r>
              <a:rPr lang="cs-CZ" i="1" dirty="0"/>
              <a:t>. </a:t>
            </a:r>
            <a:r>
              <a:rPr lang="cs-CZ" i="1" dirty="0" err="1"/>
              <a:t>gastricae</a:t>
            </a:r>
            <a:r>
              <a:rPr lang="cs-CZ" i="1" dirty="0"/>
              <a:t>, </a:t>
            </a:r>
            <a:r>
              <a:rPr lang="cs-CZ" i="1" dirty="0" err="1"/>
              <a:t>vv</a:t>
            </a:r>
            <a:r>
              <a:rPr lang="cs-CZ" i="1" dirty="0"/>
              <a:t>. </a:t>
            </a:r>
            <a:r>
              <a:rPr lang="cs-CZ" i="1" dirty="0" err="1"/>
              <a:t>pancreaticae</a:t>
            </a:r>
            <a:r>
              <a:rPr lang="cs-CZ" i="1" dirty="0"/>
              <a:t>, v. mesenteria </a:t>
            </a:r>
            <a:r>
              <a:rPr lang="cs-CZ" i="1" dirty="0" err="1"/>
              <a:t>inf</a:t>
            </a:r>
            <a:r>
              <a:rPr lang="cs-CZ" i="1" dirty="0"/>
              <a:t>.</a:t>
            </a:r>
          </a:p>
          <a:p>
            <a:r>
              <a:rPr lang="cs-CZ" i="1" dirty="0" err="1"/>
              <a:t>Vv</a:t>
            </a:r>
            <a:r>
              <a:rPr lang="cs-CZ" i="1" dirty="0"/>
              <a:t>. </a:t>
            </a:r>
            <a:r>
              <a:rPr lang="cs-CZ" i="1" dirty="0" err="1"/>
              <a:t>Hapaticae</a:t>
            </a:r>
            <a:r>
              <a:rPr lang="cs-CZ" i="1" dirty="0"/>
              <a:t> – v. </a:t>
            </a:r>
            <a:r>
              <a:rPr lang="cs-CZ" i="1" dirty="0" err="1"/>
              <a:t>cava</a:t>
            </a:r>
            <a:r>
              <a:rPr lang="cs-CZ" i="1" dirty="0"/>
              <a:t> </a:t>
            </a:r>
            <a:r>
              <a:rPr lang="cs-CZ" i="1" dirty="0" err="1"/>
              <a:t>inf</a:t>
            </a:r>
            <a:r>
              <a:rPr lang="cs-CZ" i="1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02832" cy="1143000"/>
          </a:xfrm>
        </p:spPr>
        <p:txBody>
          <a:bodyPr>
            <a:normAutofit fontScale="90000"/>
          </a:bodyPr>
          <a:lstStyle/>
          <a:p>
            <a:r>
              <a:rPr lang="cs-CZ" dirty="0" err="1">
                <a:solidFill>
                  <a:srgbClr val="00B0F0"/>
                </a:solidFill>
              </a:rPr>
              <a:t>Portokavální</a:t>
            </a:r>
            <a:r>
              <a:rPr lang="cs-CZ" dirty="0">
                <a:solidFill>
                  <a:srgbClr val="00B0F0"/>
                </a:solidFill>
              </a:rPr>
              <a:t> anastomózy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r>
              <a:rPr lang="cs-CZ" dirty="0"/>
              <a:t>Dolní část jícnu</a:t>
            </a:r>
          </a:p>
          <a:p>
            <a:r>
              <a:rPr lang="cs-CZ" dirty="0"/>
              <a:t>Okolí pupku</a:t>
            </a:r>
          </a:p>
          <a:p>
            <a:r>
              <a:rPr lang="cs-CZ" dirty="0"/>
              <a:t>Oblast konečníku</a:t>
            </a:r>
          </a:p>
          <a:p>
            <a:endParaRPr lang="cs-CZ" dirty="0"/>
          </a:p>
          <a:p>
            <a:r>
              <a:rPr lang="cs-CZ" dirty="0"/>
              <a:t>Za fyziologických podmínek funkčně nevýznamné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40158" t="13120" r="25192" b="2881"/>
          <a:stretch>
            <a:fillRect/>
          </a:stretch>
        </p:blipFill>
        <p:spPr bwMode="auto">
          <a:xfrm>
            <a:off x="4716016" y="620688"/>
            <a:ext cx="3820096" cy="578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Fetální krevní oběh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834880" cy="4525963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3.  měsíc – všechny hlavní cévy</a:t>
            </a:r>
          </a:p>
          <a:p>
            <a:r>
              <a:rPr lang="cs-CZ" dirty="0" err="1"/>
              <a:t>Venae</a:t>
            </a:r>
            <a:r>
              <a:rPr lang="cs-CZ" dirty="0"/>
              <a:t> </a:t>
            </a:r>
            <a:r>
              <a:rPr lang="cs-CZ" dirty="0" err="1"/>
              <a:t>umbilicales</a:t>
            </a:r>
            <a:r>
              <a:rPr lang="cs-CZ" dirty="0"/>
              <a:t>: pupeční žíla, vede živiny a kyslík z placenty do jater a dolní duté žíly</a:t>
            </a:r>
          </a:p>
          <a:p>
            <a:r>
              <a:rPr lang="cs-CZ" dirty="0" err="1"/>
              <a:t>Ductus</a:t>
            </a:r>
            <a:r>
              <a:rPr lang="cs-CZ" dirty="0"/>
              <a:t> </a:t>
            </a:r>
            <a:r>
              <a:rPr lang="cs-CZ" dirty="0" err="1"/>
              <a:t>venosus</a:t>
            </a:r>
            <a:r>
              <a:rPr lang="cs-CZ" dirty="0"/>
              <a:t> </a:t>
            </a:r>
            <a:r>
              <a:rPr lang="cs-CZ" dirty="0" smtClean="0"/>
              <a:t>(žilní </a:t>
            </a:r>
            <a:r>
              <a:rPr lang="cs-CZ" dirty="0" err="1" smtClean="0"/>
              <a:t>dučej</a:t>
            </a:r>
            <a:r>
              <a:rPr lang="cs-CZ" dirty="0" smtClean="0"/>
              <a:t>) do </a:t>
            </a:r>
            <a:r>
              <a:rPr lang="cs-CZ" dirty="0"/>
              <a:t>dolní duté žíly, vynechává játra</a:t>
            </a:r>
          </a:p>
          <a:p>
            <a:r>
              <a:rPr lang="cs-CZ" dirty="0" err="1"/>
              <a:t>Foramen</a:t>
            </a:r>
            <a:r>
              <a:rPr lang="cs-CZ" dirty="0"/>
              <a:t> </a:t>
            </a:r>
            <a:r>
              <a:rPr lang="cs-CZ" dirty="0" err="1" smtClean="0"/>
              <a:t>ovale</a:t>
            </a:r>
            <a:r>
              <a:rPr lang="cs-CZ" dirty="0" smtClean="0"/>
              <a:t> (oválný otvor): </a:t>
            </a:r>
            <a:r>
              <a:rPr lang="cs-CZ" dirty="0"/>
              <a:t>otvor v </a:t>
            </a:r>
            <a:r>
              <a:rPr lang="cs-CZ" dirty="0" err="1"/>
              <a:t>mezipředsíňové</a:t>
            </a:r>
            <a:r>
              <a:rPr lang="cs-CZ" dirty="0"/>
              <a:t> přepážce srdce</a:t>
            </a:r>
          </a:p>
          <a:p>
            <a:r>
              <a:rPr lang="cs-CZ" dirty="0" err="1"/>
              <a:t>Ductus</a:t>
            </a:r>
            <a:r>
              <a:rPr lang="cs-CZ" dirty="0"/>
              <a:t> </a:t>
            </a:r>
            <a:r>
              <a:rPr lang="cs-CZ" dirty="0" err="1"/>
              <a:t>arteriosus</a:t>
            </a:r>
            <a:r>
              <a:rPr lang="cs-CZ" dirty="0"/>
              <a:t> (</a:t>
            </a:r>
            <a:r>
              <a:rPr lang="cs-CZ" dirty="0" err="1" smtClean="0"/>
              <a:t>Botallova</a:t>
            </a:r>
            <a:r>
              <a:rPr lang="cs-CZ" dirty="0" smtClean="0"/>
              <a:t>/tepenná </a:t>
            </a:r>
            <a:r>
              <a:rPr lang="cs-CZ" dirty="0" err="1"/>
              <a:t>dučej</a:t>
            </a:r>
            <a:r>
              <a:rPr lang="cs-CZ" dirty="0"/>
              <a:t>): promíchání o/odkysličené krve v sestupné aortě, přivádí krev z plicního kmene </a:t>
            </a:r>
          </a:p>
          <a:p>
            <a:r>
              <a:rPr lang="cs-CZ" dirty="0"/>
              <a:t>Arterie </a:t>
            </a:r>
            <a:r>
              <a:rPr lang="cs-CZ" dirty="0" err="1"/>
              <a:t>umbilicales</a:t>
            </a:r>
            <a:r>
              <a:rPr lang="cs-CZ" dirty="0"/>
              <a:t>: pupeční tepna, vede k placentě, a. </a:t>
            </a:r>
            <a:r>
              <a:rPr lang="cs-CZ" dirty="0" err="1"/>
              <a:t>iliaca</a:t>
            </a:r>
            <a:r>
              <a:rPr lang="cs-CZ" dirty="0"/>
              <a:t> interna</a:t>
            </a:r>
          </a:p>
          <a:p>
            <a:endParaRPr lang="cs-CZ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 l="40158" t="13120" r="25192" b="3721"/>
          <a:stretch>
            <a:fillRect/>
          </a:stretch>
        </p:blipFill>
        <p:spPr bwMode="auto">
          <a:xfrm>
            <a:off x="5292080" y="1268760"/>
            <a:ext cx="3504389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86808" cy="1143000"/>
          </a:xfrm>
        </p:spPr>
        <p:txBody>
          <a:bodyPr/>
          <a:lstStyle/>
          <a:p>
            <a:r>
              <a:rPr lang="cs-CZ" dirty="0">
                <a:solidFill>
                  <a:schemeClr val="accent5"/>
                </a:solidFill>
              </a:rPr>
              <a:t>Placenta</a:t>
            </a:r>
          </a:p>
        </p:txBody>
      </p:sp>
      <p:pic>
        <p:nvPicPr>
          <p:cNvPr id="4" name="Zástupný symbol pro obsah 3" descr="placental-development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427984" y="620688"/>
            <a:ext cx="4170040" cy="3336032"/>
          </a:xfrm>
        </p:spPr>
      </p:pic>
      <p:pic>
        <p:nvPicPr>
          <p:cNvPr id="5" name="Obrázek 4" descr="placenta 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19" y="4005064"/>
            <a:ext cx="5644933" cy="2651943"/>
          </a:xfrm>
          <a:prstGeom prst="rect">
            <a:avLst/>
          </a:prstGeom>
        </p:spPr>
      </p:pic>
      <p:pic>
        <p:nvPicPr>
          <p:cNvPr id="6" name="Obrázek 5" descr="placenta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03648" y="1412776"/>
            <a:ext cx="2223392" cy="22048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9108" t="12280" r="22567" b="3721"/>
          <a:stretch>
            <a:fillRect/>
          </a:stretch>
        </p:blipFill>
        <p:spPr bwMode="auto">
          <a:xfrm>
            <a:off x="2123728" y="188640"/>
            <a:ext cx="4540653" cy="6220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330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BC7A8B92-F3AE-4CED-A560-F7F69A541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264CEEB3-5AEB-4A4A-9C67-604209AAED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/>
              <a:t>Aorta </a:t>
            </a:r>
            <a:r>
              <a:rPr lang="cs-CZ" dirty="0" err="1"/>
              <a:t>ascendens</a:t>
            </a:r>
            <a:endParaRPr lang="cs-CZ" dirty="0"/>
          </a:p>
          <a:p>
            <a:pPr lvl="1"/>
            <a:r>
              <a:rPr lang="cs-CZ" dirty="0"/>
              <a:t>A. </a:t>
            </a:r>
            <a:r>
              <a:rPr lang="cs-CZ" dirty="0" err="1"/>
              <a:t>coronaria</a:t>
            </a:r>
            <a:r>
              <a:rPr lang="cs-CZ" dirty="0"/>
              <a:t> </a:t>
            </a:r>
            <a:r>
              <a:rPr lang="cs-CZ" dirty="0" err="1"/>
              <a:t>dextra</a:t>
            </a:r>
            <a:r>
              <a:rPr lang="cs-CZ" dirty="0"/>
              <a:t>, </a:t>
            </a:r>
            <a:r>
              <a:rPr lang="cs-CZ" dirty="0" err="1"/>
              <a:t>sinistra</a:t>
            </a:r>
            <a:endParaRPr lang="cs-CZ" dirty="0"/>
          </a:p>
          <a:p>
            <a:r>
              <a:rPr lang="cs-CZ" dirty="0" err="1"/>
              <a:t>Arcus</a:t>
            </a:r>
            <a:r>
              <a:rPr lang="cs-CZ" dirty="0"/>
              <a:t> </a:t>
            </a:r>
            <a:r>
              <a:rPr lang="cs-CZ" dirty="0" err="1"/>
              <a:t>aortae</a:t>
            </a:r>
            <a:endParaRPr lang="cs-CZ" dirty="0"/>
          </a:p>
          <a:p>
            <a:pPr lvl="1"/>
            <a:r>
              <a:rPr lang="cs-CZ" dirty="0" err="1"/>
              <a:t>Truncus</a:t>
            </a:r>
            <a:r>
              <a:rPr lang="cs-CZ" dirty="0"/>
              <a:t> </a:t>
            </a:r>
            <a:r>
              <a:rPr lang="cs-CZ" dirty="0" err="1"/>
              <a:t>brachiocephalicus</a:t>
            </a:r>
            <a:r>
              <a:rPr lang="cs-CZ" dirty="0"/>
              <a:t>, a. </a:t>
            </a:r>
            <a:r>
              <a:rPr lang="cs-CZ" dirty="0" err="1"/>
              <a:t>carotis</a:t>
            </a:r>
            <a:r>
              <a:rPr lang="cs-CZ" dirty="0"/>
              <a:t> </a:t>
            </a:r>
            <a:r>
              <a:rPr lang="cs-CZ" dirty="0" err="1"/>
              <a:t>communis</a:t>
            </a:r>
            <a:r>
              <a:rPr lang="cs-CZ" dirty="0"/>
              <a:t> sin., a. </a:t>
            </a:r>
            <a:r>
              <a:rPr lang="cs-CZ" dirty="0" err="1"/>
              <a:t>subclavia</a:t>
            </a:r>
            <a:r>
              <a:rPr lang="cs-CZ" dirty="0"/>
              <a:t> sin.</a:t>
            </a:r>
          </a:p>
          <a:p>
            <a:r>
              <a:rPr lang="cs-CZ" dirty="0"/>
              <a:t>Aorta </a:t>
            </a:r>
            <a:r>
              <a:rPr lang="cs-CZ" dirty="0" err="1"/>
              <a:t>descendens</a:t>
            </a:r>
            <a:endParaRPr lang="cs-CZ" dirty="0"/>
          </a:p>
          <a:p>
            <a:pPr lvl="1"/>
            <a:r>
              <a:rPr lang="cs-CZ" dirty="0" err="1"/>
              <a:t>Thoracica</a:t>
            </a:r>
            <a:r>
              <a:rPr lang="cs-CZ" dirty="0"/>
              <a:t>: </a:t>
            </a:r>
            <a:r>
              <a:rPr lang="cs-CZ" dirty="0" err="1"/>
              <a:t>rami</a:t>
            </a:r>
            <a:r>
              <a:rPr lang="cs-CZ" dirty="0"/>
              <a:t> </a:t>
            </a:r>
            <a:r>
              <a:rPr lang="cs-CZ" dirty="0" err="1"/>
              <a:t>bronchiales</a:t>
            </a:r>
            <a:r>
              <a:rPr lang="cs-CZ" dirty="0"/>
              <a:t>, </a:t>
            </a:r>
            <a:r>
              <a:rPr lang="cs-CZ" dirty="0" err="1"/>
              <a:t>oesophagei</a:t>
            </a:r>
            <a:r>
              <a:rPr lang="cs-CZ" dirty="0"/>
              <a:t>, </a:t>
            </a:r>
            <a:r>
              <a:rPr lang="cs-CZ" dirty="0" err="1"/>
              <a:t>pericardiaci</a:t>
            </a:r>
            <a:r>
              <a:rPr lang="cs-CZ" dirty="0"/>
              <a:t>, </a:t>
            </a:r>
            <a:r>
              <a:rPr lang="cs-CZ" dirty="0" err="1"/>
              <a:t>mediastinales</a:t>
            </a:r>
            <a:r>
              <a:rPr lang="cs-CZ" dirty="0"/>
              <a:t>, </a:t>
            </a:r>
            <a:r>
              <a:rPr lang="cs-CZ" dirty="0" err="1"/>
              <a:t>phrenica</a:t>
            </a:r>
            <a:r>
              <a:rPr lang="cs-CZ" dirty="0"/>
              <a:t>, </a:t>
            </a:r>
            <a:r>
              <a:rPr lang="cs-CZ" dirty="0" err="1"/>
              <a:t>intercostalis</a:t>
            </a:r>
            <a:endParaRPr lang="cs-CZ" dirty="0"/>
          </a:p>
          <a:p>
            <a:pPr lvl="1"/>
            <a:r>
              <a:rPr lang="cs-CZ" dirty="0" err="1"/>
              <a:t>Abdominalis</a:t>
            </a:r>
            <a:r>
              <a:rPr lang="cs-CZ" dirty="0"/>
              <a:t>: </a:t>
            </a:r>
            <a:r>
              <a:rPr lang="cs-CZ" dirty="0" err="1"/>
              <a:t>phrenica</a:t>
            </a:r>
            <a:r>
              <a:rPr lang="cs-CZ" dirty="0"/>
              <a:t> </a:t>
            </a:r>
            <a:r>
              <a:rPr lang="cs-CZ" dirty="0" err="1"/>
              <a:t>inferior</a:t>
            </a:r>
            <a:r>
              <a:rPr lang="cs-CZ" dirty="0"/>
              <a:t>, </a:t>
            </a:r>
            <a:r>
              <a:rPr lang="cs-CZ" dirty="0" err="1"/>
              <a:t>lumbales</a:t>
            </a:r>
            <a:r>
              <a:rPr lang="cs-CZ" dirty="0"/>
              <a:t>, </a:t>
            </a:r>
            <a:r>
              <a:rPr lang="cs-CZ" dirty="0" err="1"/>
              <a:t>sacralis</a:t>
            </a:r>
            <a:r>
              <a:rPr lang="cs-CZ" dirty="0"/>
              <a:t> </a:t>
            </a:r>
            <a:r>
              <a:rPr lang="cs-CZ" dirty="0" err="1"/>
              <a:t>mediana</a:t>
            </a:r>
            <a:r>
              <a:rPr lang="cs-CZ" dirty="0"/>
              <a:t>, </a:t>
            </a:r>
            <a:r>
              <a:rPr lang="cs-CZ" dirty="0" err="1"/>
              <a:t>truncus</a:t>
            </a:r>
            <a:r>
              <a:rPr lang="cs-CZ" dirty="0"/>
              <a:t> </a:t>
            </a:r>
            <a:r>
              <a:rPr lang="cs-CZ" dirty="0" err="1"/>
              <a:t>coeliacus</a:t>
            </a:r>
            <a:r>
              <a:rPr lang="cs-CZ" dirty="0"/>
              <a:t>, </a:t>
            </a:r>
            <a:r>
              <a:rPr lang="cs-CZ" dirty="0" err="1"/>
              <a:t>mesenterica</a:t>
            </a:r>
            <a:r>
              <a:rPr lang="cs-CZ" dirty="0"/>
              <a:t> sup. </a:t>
            </a:r>
            <a:r>
              <a:rPr lang="cs-CZ" dirty="0" err="1"/>
              <a:t>Inf</a:t>
            </a:r>
            <a:r>
              <a:rPr lang="cs-CZ" dirty="0"/>
              <a:t>, </a:t>
            </a:r>
            <a:r>
              <a:rPr lang="cs-CZ" dirty="0" err="1"/>
              <a:t>suprarenalis</a:t>
            </a:r>
            <a:r>
              <a:rPr lang="cs-CZ" dirty="0"/>
              <a:t>, </a:t>
            </a:r>
            <a:r>
              <a:rPr lang="cs-CZ" dirty="0" err="1"/>
              <a:t>renalis</a:t>
            </a:r>
            <a:r>
              <a:rPr lang="cs-CZ" dirty="0"/>
              <a:t>, </a:t>
            </a:r>
            <a:r>
              <a:rPr lang="cs-CZ" dirty="0" err="1"/>
              <a:t>testicularis</a:t>
            </a:r>
            <a:r>
              <a:rPr lang="cs-CZ" dirty="0"/>
              <a:t>, </a:t>
            </a:r>
            <a:r>
              <a:rPr lang="cs-CZ" dirty="0" err="1"/>
              <a:t>ovarica</a:t>
            </a:r>
            <a:r>
              <a:rPr lang="cs-CZ" dirty="0"/>
              <a:t>, </a:t>
            </a:r>
            <a:r>
              <a:rPr lang="cs-CZ" dirty="0" err="1"/>
              <a:t>iliaca</a:t>
            </a:r>
            <a:r>
              <a:rPr lang="cs-CZ" dirty="0"/>
              <a:t> </a:t>
            </a:r>
            <a:r>
              <a:rPr lang="cs-CZ" dirty="0" err="1"/>
              <a:t>communis</a:t>
            </a:r>
            <a:endParaRPr lang="cs-CZ" dirty="0"/>
          </a:p>
          <a:p>
            <a:r>
              <a:rPr lang="cs-CZ" dirty="0" err="1"/>
              <a:t>Iliaca</a:t>
            </a:r>
            <a:r>
              <a:rPr lang="cs-CZ" dirty="0"/>
              <a:t> interna</a:t>
            </a:r>
          </a:p>
          <a:p>
            <a:pPr lvl="1"/>
            <a:r>
              <a:rPr lang="cs-CZ" dirty="0" err="1"/>
              <a:t>Iliolumbalis</a:t>
            </a:r>
            <a:r>
              <a:rPr lang="cs-CZ" dirty="0"/>
              <a:t>, </a:t>
            </a:r>
            <a:r>
              <a:rPr lang="cs-CZ" dirty="0" err="1"/>
              <a:t>sacralis</a:t>
            </a:r>
            <a:r>
              <a:rPr lang="cs-CZ" dirty="0"/>
              <a:t> lat, </a:t>
            </a:r>
            <a:r>
              <a:rPr lang="cs-CZ" dirty="0" err="1"/>
              <a:t>obturatoria</a:t>
            </a:r>
            <a:r>
              <a:rPr lang="cs-CZ" dirty="0"/>
              <a:t> (adduktory stehna), </a:t>
            </a:r>
            <a:r>
              <a:rPr lang="cs-CZ" dirty="0" err="1"/>
              <a:t>glutea</a:t>
            </a:r>
            <a:r>
              <a:rPr lang="cs-CZ" dirty="0"/>
              <a:t>, </a:t>
            </a:r>
            <a:r>
              <a:rPr lang="cs-CZ" dirty="0" err="1"/>
              <a:t>pudenda</a:t>
            </a:r>
            <a:endParaRPr lang="cs-CZ" dirty="0"/>
          </a:p>
          <a:p>
            <a:pPr lvl="1"/>
            <a:r>
              <a:rPr lang="cs-CZ" dirty="0" err="1"/>
              <a:t>Vesicalis</a:t>
            </a:r>
            <a:r>
              <a:rPr lang="cs-CZ" dirty="0"/>
              <a:t>, </a:t>
            </a:r>
            <a:r>
              <a:rPr lang="cs-CZ" dirty="0" err="1"/>
              <a:t>rectalis</a:t>
            </a:r>
            <a:r>
              <a:rPr lang="cs-CZ" dirty="0"/>
              <a:t>, </a:t>
            </a:r>
            <a:r>
              <a:rPr lang="cs-CZ" dirty="0" err="1"/>
              <a:t>uterina</a:t>
            </a:r>
            <a:r>
              <a:rPr lang="cs-CZ" dirty="0"/>
              <a:t>, </a:t>
            </a:r>
            <a:r>
              <a:rPr lang="cs-CZ" dirty="0" err="1"/>
              <a:t>ductus</a:t>
            </a:r>
            <a:r>
              <a:rPr lang="cs-CZ" dirty="0"/>
              <a:t> </a:t>
            </a:r>
            <a:r>
              <a:rPr lang="cs-CZ" dirty="0" err="1"/>
              <a:t>deferentis</a:t>
            </a:r>
            <a:endParaRPr lang="cs-CZ" dirty="0"/>
          </a:p>
          <a:p>
            <a:r>
              <a:rPr lang="cs-CZ" dirty="0" err="1"/>
              <a:t>Iliaca</a:t>
            </a:r>
            <a:r>
              <a:rPr lang="cs-CZ" dirty="0"/>
              <a:t> </a:t>
            </a:r>
            <a:r>
              <a:rPr lang="cs-CZ" dirty="0" err="1"/>
              <a:t>externa</a:t>
            </a:r>
            <a:endParaRPr lang="cs-CZ" dirty="0"/>
          </a:p>
          <a:p>
            <a:pPr lvl="1"/>
            <a:r>
              <a:rPr lang="cs-CZ" dirty="0"/>
              <a:t>A. </a:t>
            </a:r>
            <a:r>
              <a:rPr lang="cs-CZ" dirty="0" err="1"/>
              <a:t>femoralis</a:t>
            </a:r>
            <a:r>
              <a:rPr lang="cs-CZ" dirty="0"/>
              <a:t>, </a:t>
            </a:r>
            <a:r>
              <a:rPr lang="cs-CZ" dirty="0" err="1"/>
              <a:t>tibialis</a:t>
            </a:r>
            <a:r>
              <a:rPr lang="cs-CZ" dirty="0"/>
              <a:t> ant</a:t>
            </a:r>
            <a:r>
              <a:rPr lang="cs-CZ"/>
              <a:t>, post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899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1143000"/>
          </a:xfrm>
        </p:spPr>
        <p:txBody>
          <a:bodyPr/>
          <a:lstStyle/>
          <a:p>
            <a:r>
              <a:rPr lang="cs-CZ" dirty="0">
                <a:solidFill>
                  <a:schemeClr val="accent2"/>
                </a:solidFill>
              </a:rPr>
              <a:t>Tepny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08104" y="1600200"/>
            <a:ext cx="3178696" cy="4525963"/>
          </a:xfrm>
        </p:spPr>
        <p:txBody>
          <a:bodyPr>
            <a:normAutofit fontScale="47500" lnSpcReduction="20000"/>
          </a:bodyPr>
          <a:lstStyle/>
          <a:p>
            <a:r>
              <a:rPr lang="cs-CZ" dirty="0"/>
              <a:t>arterie</a:t>
            </a:r>
          </a:p>
          <a:p>
            <a:r>
              <a:rPr lang="cs-CZ" dirty="0"/>
              <a:t>uloženy hlouběji, na chráněných místech – u kloubů na </a:t>
            </a:r>
            <a:r>
              <a:rPr lang="cs-CZ" dirty="0" err="1"/>
              <a:t>flexové</a:t>
            </a:r>
            <a:r>
              <a:rPr lang="cs-CZ" dirty="0"/>
              <a:t> straně</a:t>
            </a:r>
          </a:p>
          <a:p>
            <a:r>
              <a:rPr lang="cs-CZ" dirty="0"/>
              <a:t>Pružné/elastického typu: v blízkosti srdce, aorta, krkavice</a:t>
            </a:r>
          </a:p>
          <a:p>
            <a:r>
              <a:rPr lang="cs-CZ" dirty="0"/>
              <a:t>kyčelní tepny – nízký odpor, pojmou velké množství krve vypuzené srdcem, rovnoměrný tok do periferie, 2,5 – 1 cm</a:t>
            </a:r>
          </a:p>
          <a:p>
            <a:r>
              <a:rPr lang="cs-CZ" dirty="0"/>
              <a:t>Svalové/muskulární typ: zásobují jednotlivé orgány (koronální tepny srdce), 0,3 – 1 cm, aktivní změna průměru – regulace přísunu živin</a:t>
            </a:r>
          </a:p>
          <a:p>
            <a:r>
              <a:rPr lang="cs-CZ" dirty="0" err="1"/>
              <a:t>Tepénky</a:t>
            </a:r>
            <a:r>
              <a:rPr lang="cs-CZ" dirty="0"/>
              <a:t> arterioly: 0,3 – 10 mikrometrů a. terminální – přechází do kapilár</a:t>
            </a:r>
          </a:p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37008" t="13960" r="30442" b="25561"/>
          <a:stretch>
            <a:fillRect/>
          </a:stretch>
        </p:blipFill>
        <p:spPr bwMode="auto">
          <a:xfrm>
            <a:off x="323528" y="307802"/>
            <a:ext cx="5040560" cy="5853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accent2"/>
                </a:solidFill>
              </a:rPr>
              <a:t>Kolaterály, anastomózy, </a:t>
            </a:r>
            <a:r>
              <a:rPr lang="cs-CZ" dirty="0" smtClean="0">
                <a:solidFill>
                  <a:schemeClr val="accent2"/>
                </a:solidFill>
              </a:rPr>
              <a:t>arteriovenózní </a:t>
            </a:r>
            <a:r>
              <a:rPr lang="cs-CZ" dirty="0">
                <a:solidFill>
                  <a:schemeClr val="accent2"/>
                </a:solidFill>
              </a:rPr>
              <a:t>můstky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84784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Kolaterály: boční tepenné větve, odstupující z hlavního kmene a mající s ním shodný průběh</a:t>
            </a:r>
          </a:p>
          <a:p>
            <a:r>
              <a:rPr lang="cs-CZ" dirty="0" err="1"/>
              <a:t>Anastomozy</a:t>
            </a:r>
            <a:r>
              <a:rPr lang="cs-CZ" dirty="0"/>
              <a:t>: spojky mezi sousedními větvemi x </a:t>
            </a:r>
            <a:r>
              <a:rPr lang="cs-CZ" dirty="0" err="1" smtClean="0"/>
              <a:t>arteriovenozní</a:t>
            </a:r>
            <a:r>
              <a:rPr lang="cs-CZ" dirty="0" smtClean="0"/>
              <a:t> </a:t>
            </a:r>
            <a:r>
              <a:rPr lang="cs-CZ" dirty="0"/>
              <a:t>spojky</a:t>
            </a:r>
          </a:p>
          <a:p>
            <a:r>
              <a:rPr lang="cs-CZ" dirty="0"/>
              <a:t>Arteriola - </a:t>
            </a:r>
            <a:r>
              <a:rPr lang="cs-CZ" dirty="0" err="1"/>
              <a:t>prekapilára</a:t>
            </a:r>
            <a:r>
              <a:rPr lang="cs-CZ" dirty="0"/>
              <a:t> - kapilára - </a:t>
            </a:r>
            <a:r>
              <a:rPr lang="cs-CZ" dirty="0" err="1"/>
              <a:t>prevenula</a:t>
            </a:r>
            <a:r>
              <a:rPr lang="cs-CZ" dirty="0"/>
              <a:t> - </a:t>
            </a:r>
            <a:r>
              <a:rPr lang="cs-CZ" dirty="0" err="1"/>
              <a:t>venula</a:t>
            </a:r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38058" t="14800" r="22042" b="28081"/>
          <a:stretch>
            <a:fillRect/>
          </a:stretch>
        </p:blipFill>
        <p:spPr bwMode="auto">
          <a:xfrm>
            <a:off x="4566367" y="3212976"/>
            <a:ext cx="3903257" cy="34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38324" t="13440" r="24401" b="30281"/>
          <a:stretch>
            <a:fillRect/>
          </a:stretch>
        </p:blipFill>
        <p:spPr bwMode="auto">
          <a:xfrm>
            <a:off x="457200" y="3185972"/>
            <a:ext cx="3538736" cy="3339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2"/>
                </a:solidFill>
              </a:rPr>
              <a:t>Kapiláry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3610744" cy="4525963"/>
          </a:xfrm>
        </p:spPr>
        <p:txBody>
          <a:bodyPr/>
          <a:lstStyle/>
          <a:p>
            <a:r>
              <a:rPr lang="cs-CZ" dirty="0"/>
              <a:t>Kapiláry: průsvit 8-10mikrometrů, 100 000 km celkově, délka 0,5 mm</a:t>
            </a:r>
          </a:p>
          <a:p>
            <a:r>
              <a:rPr lang="cs-CZ" dirty="0"/>
              <a:t>Kapilární sítě</a:t>
            </a:r>
          </a:p>
          <a:p>
            <a:r>
              <a:rPr lang="cs-CZ" dirty="0"/>
              <a:t>Rychlost 0,4mm/s</a:t>
            </a:r>
          </a:p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38058" t="14800" r="20992" b="18001"/>
          <a:stretch>
            <a:fillRect/>
          </a:stretch>
        </p:blipFill>
        <p:spPr bwMode="auto">
          <a:xfrm>
            <a:off x="4067944" y="1268760"/>
            <a:ext cx="4914546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dirty="0">
                <a:solidFill>
                  <a:srgbClr val="00B0F0"/>
                </a:solidFill>
              </a:rPr>
              <a:t>Žíly (</a:t>
            </a:r>
            <a:r>
              <a:rPr lang="cs-CZ" dirty="0" err="1">
                <a:solidFill>
                  <a:srgbClr val="00B0F0"/>
                </a:solidFill>
              </a:rPr>
              <a:t>venae</a:t>
            </a:r>
            <a:r>
              <a:rPr lang="cs-CZ" dirty="0">
                <a:solidFill>
                  <a:srgbClr val="00B0F0"/>
                </a:solidFill>
              </a:rPr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3898776" cy="4525963"/>
          </a:xfrm>
        </p:spPr>
        <p:txBody>
          <a:bodyPr>
            <a:normAutofit fontScale="77500" lnSpcReduction="20000"/>
          </a:bodyPr>
          <a:lstStyle/>
          <a:p>
            <a:r>
              <a:rPr lang="cs-CZ" i="1" dirty="0" err="1"/>
              <a:t>Valvulae</a:t>
            </a:r>
            <a:r>
              <a:rPr lang="cs-CZ" i="1" dirty="0"/>
              <a:t> </a:t>
            </a:r>
            <a:r>
              <a:rPr lang="cs-CZ" i="1" dirty="0" err="1"/>
              <a:t>venosae</a:t>
            </a:r>
            <a:endParaRPr lang="cs-CZ" i="1" dirty="0"/>
          </a:p>
          <a:p>
            <a:r>
              <a:rPr lang="cs-CZ" dirty="0"/>
              <a:t>Povrchové (nezávislé na tepnách) a hluboké (zdvojené)</a:t>
            </a:r>
          </a:p>
          <a:p>
            <a:endParaRPr lang="cs-CZ" dirty="0"/>
          </a:p>
          <a:p>
            <a:r>
              <a:rPr lang="cs-CZ" dirty="0"/>
              <a:t>Objem žilního 3x větší než tepenného</a:t>
            </a:r>
          </a:p>
          <a:p>
            <a:r>
              <a:rPr lang="cs-CZ" dirty="0"/>
              <a:t>Křečové žíly – uzlovitá rozšíření nad chlopní</a:t>
            </a:r>
          </a:p>
          <a:p>
            <a:r>
              <a:rPr lang="cs-CZ" dirty="0"/>
              <a:t>Chlopně chybí horní i dolní duté žíle, </a:t>
            </a:r>
            <a:r>
              <a:rPr lang="cs-CZ" dirty="0" err="1"/>
              <a:t>venae</a:t>
            </a:r>
            <a:r>
              <a:rPr lang="cs-CZ" dirty="0"/>
              <a:t> </a:t>
            </a:r>
            <a:r>
              <a:rPr lang="cs-CZ" dirty="0" err="1"/>
              <a:t>portae</a:t>
            </a:r>
            <a:r>
              <a:rPr lang="cs-CZ" dirty="0"/>
              <a:t>, žilách hrudní a břišní dutiny</a:t>
            </a:r>
          </a:p>
          <a:p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38058" t="14800" r="20467" b="5401"/>
          <a:stretch>
            <a:fillRect/>
          </a:stretch>
        </p:blipFill>
        <p:spPr bwMode="auto">
          <a:xfrm>
            <a:off x="4139952" y="620688"/>
            <a:ext cx="4550906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Sympatikus</a:t>
            </a:r>
          </a:p>
          <a:p>
            <a:r>
              <a:rPr lang="cs-CZ" dirty="0"/>
              <a:t>Parasympatikus</a:t>
            </a:r>
          </a:p>
          <a:p>
            <a:pPr lvl="1"/>
            <a:r>
              <a:rPr lang="cs-CZ" dirty="0"/>
              <a:t>Věnčité cévy</a:t>
            </a:r>
          </a:p>
          <a:p>
            <a:r>
              <a:rPr lang="cs-CZ" dirty="0"/>
              <a:t>Vasokonstrikce</a:t>
            </a:r>
          </a:p>
          <a:p>
            <a:r>
              <a:rPr lang="cs-CZ" dirty="0"/>
              <a:t>Vasodilatace</a:t>
            </a:r>
          </a:p>
          <a:p>
            <a:r>
              <a:rPr lang="cs-CZ" dirty="0"/>
              <a:t>Bradykardie</a:t>
            </a:r>
          </a:p>
          <a:p>
            <a:r>
              <a:rPr lang="cs-CZ" dirty="0"/>
              <a:t>Tachykardie</a:t>
            </a:r>
          </a:p>
          <a:p>
            <a:r>
              <a:rPr lang="cs-CZ" dirty="0"/>
              <a:t>A./</a:t>
            </a:r>
            <a:r>
              <a:rPr lang="cs-CZ" dirty="0" err="1"/>
              <a:t>aa</a:t>
            </a:r>
            <a:r>
              <a:rPr lang="cs-CZ" dirty="0"/>
              <a:t>.</a:t>
            </a:r>
          </a:p>
          <a:p>
            <a:r>
              <a:rPr lang="cs-CZ" dirty="0"/>
              <a:t>V./</a:t>
            </a:r>
            <a:r>
              <a:rPr lang="cs-CZ" dirty="0" err="1"/>
              <a:t>vv</a:t>
            </a:r>
            <a:r>
              <a:rPr lang="cs-CZ" dirty="0"/>
              <a:t>.</a:t>
            </a:r>
          </a:p>
          <a:p>
            <a:r>
              <a:rPr lang="cs-CZ" dirty="0" err="1"/>
              <a:t>Truncus</a:t>
            </a:r>
            <a:r>
              <a:rPr lang="cs-CZ" dirty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34908" t="30240" r="36742" b="15161"/>
          <a:stretch>
            <a:fillRect/>
          </a:stretch>
        </p:blipFill>
        <p:spPr bwMode="auto">
          <a:xfrm>
            <a:off x="4827086" y="1600200"/>
            <a:ext cx="3888432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2"/>
                </a:solidFill>
              </a:rPr>
              <a:t>Malý krevní oběh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3538736" cy="4525963"/>
          </a:xfrm>
        </p:spPr>
        <p:txBody>
          <a:bodyPr/>
          <a:lstStyle/>
          <a:p>
            <a:r>
              <a:rPr lang="cs-CZ" i="1" dirty="0" err="1"/>
              <a:t>Ligamentum</a:t>
            </a:r>
            <a:r>
              <a:rPr lang="cs-CZ" i="1" dirty="0"/>
              <a:t> </a:t>
            </a:r>
            <a:r>
              <a:rPr lang="cs-CZ" i="1" dirty="0" err="1"/>
              <a:t>arteriosum</a:t>
            </a:r>
            <a:r>
              <a:rPr lang="cs-CZ" i="1" dirty="0"/>
              <a:t> </a:t>
            </a:r>
            <a:r>
              <a:rPr lang="cs-CZ" dirty="0"/>
              <a:t>(fetální oběh, tepenná </a:t>
            </a:r>
            <a:r>
              <a:rPr lang="cs-CZ" dirty="0" err="1"/>
              <a:t>dučej</a:t>
            </a:r>
            <a:r>
              <a:rPr lang="cs-CZ" dirty="0"/>
              <a:t> z plicního kmene k dolnímu okraji aorty)</a:t>
            </a:r>
          </a:p>
          <a:p>
            <a:endParaRPr lang="cs-CZ" dirty="0"/>
          </a:p>
        </p:txBody>
      </p:sp>
      <p:pic>
        <p:nvPicPr>
          <p:cNvPr id="4" name="Obrázek 3" descr="plicnicirk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1575776"/>
            <a:ext cx="4761345" cy="38884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1030</TotalTime>
  <Words>1167</Words>
  <Application>Microsoft Office PowerPoint</Application>
  <PresentationFormat>Předvádění na obrazovce (4:3)</PresentationFormat>
  <Paragraphs>254</Paragraphs>
  <Slides>38</Slides>
  <Notes>29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1" baseType="lpstr">
      <vt:lpstr>Arial</vt:lpstr>
      <vt:lpstr>Calibri</vt:lpstr>
      <vt:lpstr>Motiv sady Office</vt:lpstr>
      <vt:lpstr>Krevní oběh a cévy krevní</vt:lpstr>
      <vt:lpstr>Sylabus jarní semestr 2018</vt:lpstr>
      <vt:lpstr>Krevní oběh</vt:lpstr>
      <vt:lpstr>Tepny</vt:lpstr>
      <vt:lpstr>Kolaterály, anastomózy, arteriovenózní můstky</vt:lpstr>
      <vt:lpstr>Kapiláry</vt:lpstr>
      <vt:lpstr>Žíly (venae)</vt:lpstr>
      <vt:lpstr>Prezentace aplikace PowerPoint</vt:lpstr>
      <vt:lpstr>Malý krevní oběh</vt:lpstr>
      <vt:lpstr>Pulmonální systém</vt:lpstr>
      <vt:lpstr>Tělní oběh</vt:lpstr>
      <vt:lpstr>Cévy srdce – aorta ascendens</vt:lpstr>
      <vt:lpstr>Arcus aortae: oblouk aorty</vt:lpstr>
      <vt:lpstr>A. carotis communis/společná krkavice</vt:lpstr>
      <vt:lpstr>A. subclavia (podkliční tepna)</vt:lpstr>
      <vt:lpstr>Větve a. subclavia</vt:lpstr>
      <vt:lpstr>Aorta descendens</vt:lpstr>
      <vt:lpstr>Aorta abdominalis</vt:lpstr>
      <vt:lpstr>Aa. iliacae communes</vt:lpstr>
      <vt:lpstr>Dolní končetiny</vt:lpstr>
      <vt:lpstr>Žilní systém </vt:lpstr>
      <vt:lpstr>Horní dutá žíla vena cava superior</vt:lpstr>
      <vt:lpstr>Přítoky horní duté žíly</vt:lpstr>
      <vt:lpstr>Vena jugularis interna et externa vnější a vnitřní hrdelní žíla</vt:lpstr>
      <vt:lpstr>Vena subclavia (podkličková žíla)</vt:lpstr>
      <vt:lpstr>Povrchové žíly h.k.</vt:lpstr>
      <vt:lpstr>Dolní dutá žíla</vt:lpstr>
      <vt:lpstr>Viscerální větve</vt:lpstr>
      <vt:lpstr>Vv. iliacae communes</vt:lpstr>
      <vt:lpstr>Hluboké žíly dolní končetiny</vt:lpstr>
      <vt:lpstr>Povrchové žíly d.k.</vt:lpstr>
      <vt:lpstr>Vrátnicový systém</vt:lpstr>
      <vt:lpstr>Vrátnicový systém</vt:lpstr>
      <vt:lpstr>Portokavální anastomózy</vt:lpstr>
      <vt:lpstr>Fetální krevní oběh</vt:lpstr>
      <vt:lpstr>Placenta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Marta</dc:creator>
  <cp:lastModifiedBy>LF Lektor</cp:lastModifiedBy>
  <cp:revision>90</cp:revision>
  <dcterms:created xsi:type="dcterms:W3CDTF">2015-02-20T19:14:43Z</dcterms:created>
  <dcterms:modified xsi:type="dcterms:W3CDTF">2018-03-05T16:18:30Z</dcterms:modified>
</cp:coreProperties>
</file>