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94" r:id="rId3"/>
    <p:sldId id="296" r:id="rId4"/>
    <p:sldId id="297" r:id="rId5"/>
    <p:sldId id="257" r:id="rId6"/>
    <p:sldId id="298" r:id="rId7"/>
    <p:sldId id="299" r:id="rId8"/>
    <p:sldId id="300" r:id="rId9"/>
    <p:sldId id="307" r:id="rId10"/>
    <p:sldId id="302" r:id="rId11"/>
    <p:sldId id="301" r:id="rId12"/>
    <p:sldId id="303" r:id="rId13"/>
    <p:sldId id="304" r:id="rId14"/>
    <p:sldId id="259" r:id="rId15"/>
    <p:sldId id="258" r:id="rId16"/>
    <p:sldId id="306" r:id="rId17"/>
    <p:sldId id="305" r:id="rId18"/>
    <p:sldId id="260" r:id="rId19"/>
    <p:sldId id="261" r:id="rId20"/>
    <p:sldId id="262" r:id="rId21"/>
    <p:sldId id="263" r:id="rId22"/>
    <p:sldId id="264" r:id="rId23"/>
    <p:sldId id="265" r:id="rId24"/>
    <p:sldId id="272" r:id="rId25"/>
    <p:sldId id="266" r:id="rId26"/>
    <p:sldId id="267" r:id="rId27"/>
    <p:sldId id="268" r:id="rId28"/>
    <p:sldId id="269" r:id="rId29"/>
    <p:sldId id="270" r:id="rId30"/>
    <p:sldId id="271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79726" autoAdjust="0"/>
  </p:normalViewPr>
  <p:slideViewPr>
    <p:cSldViewPr>
      <p:cViewPr varScale="1">
        <p:scale>
          <a:sx n="69" d="100"/>
          <a:sy n="69" d="100"/>
        </p:scale>
        <p:origin x="187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F7EDA-EA27-4C4D-8A18-B239A057B80C}" type="datetimeFigureOut">
              <a:rPr lang="cs-CZ" smtClean="0"/>
              <a:t>13.05.2018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6DA3C-48AB-41E6-A19B-A4F7971658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6278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6DA3C-48AB-41E6-A19B-A4F7971658E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5992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6DA3C-48AB-41E6-A19B-A4F7971658EF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5978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  <a:p>
            <a:endParaRPr lang="cs-CZ" baseline="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6DA3C-48AB-41E6-A19B-A4F7971658EF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051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6DA3C-48AB-41E6-A19B-A4F7971658EF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7787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Vnitřní hrdelní a </a:t>
            </a:r>
            <a:r>
              <a:rPr lang="cs-CZ" dirty="0" err="1"/>
              <a:t>podkličková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6DA3C-48AB-41E6-A19B-A4F7971658EF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2225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6DA3C-48AB-41E6-A19B-A4F7971658EF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461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6DA3C-48AB-41E6-A19B-A4F7971658EF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707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6DA3C-48AB-41E6-A19B-A4F7971658EF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0206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6DA3C-48AB-41E6-A19B-A4F7971658EF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65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6DA3C-48AB-41E6-A19B-A4F7971658EF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985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6DA3C-48AB-41E6-A19B-A4F7971658E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18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6DA3C-48AB-41E6-A19B-A4F7971658E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250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6DA3C-48AB-41E6-A19B-A4F7971658E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096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6DA3C-48AB-41E6-A19B-A4F7971658E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709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Hluboké, povrchové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6DA3C-48AB-41E6-A19B-A4F7971658E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758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A8A5-DAD6-472F-823F-3EC4255F3A4B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282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6DA3C-48AB-41E6-A19B-A4F7971658E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522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6DA3C-48AB-41E6-A19B-A4F7971658EF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758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296B-2816-4277-9CFD-4BD544EC1A48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62879-5799-4E76-92D4-09AE568C4E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296B-2816-4277-9CFD-4BD544EC1A48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62879-5799-4E76-92D4-09AE568C4E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296B-2816-4277-9CFD-4BD544EC1A48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62879-5799-4E76-92D4-09AE568C4E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296B-2816-4277-9CFD-4BD544EC1A48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62879-5799-4E76-92D4-09AE568C4E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296B-2816-4277-9CFD-4BD544EC1A48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62879-5799-4E76-92D4-09AE568C4E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296B-2816-4277-9CFD-4BD544EC1A48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62879-5799-4E76-92D4-09AE568C4E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296B-2816-4277-9CFD-4BD544EC1A48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62879-5799-4E76-92D4-09AE568C4E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296B-2816-4277-9CFD-4BD544EC1A48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62879-5799-4E76-92D4-09AE568C4E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296B-2816-4277-9CFD-4BD544EC1A48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62879-5799-4E76-92D4-09AE568C4E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296B-2816-4277-9CFD-4BD544EC1A48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62879-5799-4E76-92D4-09AE568C4E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296B-2816-4277-9CFD-4BD544EC1A48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62879-5799-4E76-92D4-09AE568C4E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0296B-2816-4277-9CFD-4BD544EC1A48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62879-5799-4E76-92D4-09AE568C4EB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Lymfatický systém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Slezina (</a:t>
            </a:r>
            <a:r>
              <a:rPr lang="cs-CZ" dirty="0" err="1"/>
              <a:t>lien</a:t>
            </a:r>
            <a:r>
              <a:rPr lang="cs-CZ" dirty="0"/>
              <a:t>, </a:t>
            </a:r>
            <a:r>
              <a:rPr lang="cs-CZ" dirty="0" err="1"/>
              <a:t>splen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085556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Levá brániční klenba</a:t>
            </a:r>
          </a:p>
          <a:p>
            <a:r>
              <a:rPr lang="cs-CZ" dirty="0"/>
              <a:t>80-300 g</a:t>
            </a:r>
          </a:p>
          <a:p>
            <a:r>
              <a:rPr lang="cs-CZ" dirty="0"/>
              <a:t>Při práci se zmenšuje</a:t>
            </a:r>
          </a:p>
          <a:p>
            <a:r>
              <a:rPr lang="cs-CZ" dirty="0"/>
              <a:t>Facies </a:t>
            </a:r>
            <a:r>
              <a:rPr lang="cs-CZ" dirty="0" err="1"/>
              <a:t>diaphragmatica</a:t>
            </a:r>
            <a:r>
              <a:rPr lang="cs-CZ" dirty="0"/>
              <a:t>, </a:t>
            </a:r>
            <a:r>
              <a:rPr lang="cs-CZ" dirty="0" err="1"/>
              <a:t>visceralis</a:t>
            </a:r>
            <a:endParaRPr lang="cs-CZ" dirty="0"/>
          </a:p>
          <a:p>
            <a:r>
              <a:rPr lang="cs-CZ" dirty="0"/>
              <a:t>Červená pulpa: rezervoár krve, vychytávání erytrocytů, fagocytóza</a:t>
            </a:r>
          </a:p>
          <a:p>
            <a:r>
              <a:rPr lang="cs-CZ" dirty="0"/>
              <a:t>Bílá pulpa – lymfatická tkáň, B i T lymfocyty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34383" t="13960" r="32017" b="18001"/>
          <a:stretch>
            <a:fillRect/>
          </a:stretch>
        </p:blipFill>
        <p:spPr bwMode="auto">
          <a:xfrm>
            <a:off x="5542756" y="1859272"/>
            <a:ext cx="3568080" cy="400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l="42783" t="13960" r="25717" b="28081"/>
          <a:stretch>
            <a:fillRect/>
          </a:stretch>
        </p:blipFill>
        <p:spPr bwMode="auto">
          <a:xfrm>
            <a:off x="251520" y="332656"/>
            <a:ext cx="5184576" cy="59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l="50133" t="28240" r="20992" b="20000"/>
          <a:stretch>
            <a:fillRect/>
          </a:stretch>
        </p:blipFill>
        <p:spPr bwMode="auto">
          <a:xfrm>
            <a:off x="5487284" y="1124744"/>
            <a:ext cx="3189172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 l="41208" t="13120" r="24142" b="33121"/>
          <a:stretch>
            <a:fillRect/>
          </a:stretch>
        </p:blipFill>
        <p:spPr bwMode="auto">
          <a:xfrm>
            <a:off x="1403648" y="404663"/>
            <a:ext cx="5616624" cy="544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6888" cy="1143000"/>
          </a:xfrm>
        </p:spPr>
        <p:txBody>
          <a:bodyPr/>
          <a:lstStyle/>
          <a:p>
            <a:r>
              <a:rPr lang="cs-CZ" dirty="0" err="1"/>
              <a:t>Thymus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30-40g</a:t>
            </a:r>
          </a:p>
          <a:p>
            <a:r>
              <a:rPr lang="cs-CZ" dirty="0"/>
              <a:t>Přední mediastinum</a:t>
            </a:r>
          </a:p>
          <a:p>
            <a:r>
              <a:rPr lang="cs-CZ" dirty="0" err="1"/>
              <a:t>Lobus</a:t>
            </a:r>
            <a:r>
              <a:rPr lang="cs-CZ" dirty="0"/>
              <a:t> </a:t>
            </a:r>
            <a:r>
              <a:rPr lang="cs-CZ" dirty="0" err="1"/>
              <a:t>dexter</a:t>
            </a:r>
            <a:r>
              <a:rPr lang="cs-CZ" dirty="0"/>
              <a:t> a </a:t>
            </a:r>
            <a:r>
              <a:rPr lang="cs-CZ" dirty="0" err="1"/>
              <a:t>sinister</a:t>
            </a:r>
            <a:endParaRPr lang="cs-CZ" dirty="0"/>
          </a:p>
          <a:p>
            <a:r>
              <a:rPr lang="cs-CZ" dirty="0"/>
              <a:t>Kůra: T lymfocyty, </a:t>
            </a:r>
            <a:r>
              <a:rPr lang="cs-CZ" dirty="0" err="1"/>
              <a:t>thymopoetin</a:t>
            </a:r>
            <a:r>
              <a:rPr lang="cs-CZ" dirty="0"/>
              <a:t>, imunokompetence</a:t>
            </a:r>
          </a:p>
          <a:p>
            <a:r>
              <a:rPr lang="cs-CZ" dirty="0"/>
              <a:t>Dřeň: už imunokompetentní T lymfocyty</a:t>
            </a:r>
          </a:p>
          <a:p>
            <a:endParaRPr lang="cs-CZ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41733" t="13120" r="26242" b="20000"/>
          <a:stretch>
            <a:fillRect/>
          </a:stretch>
        </p:blipFill>
        <p:spPr bwMode="auto">
          <a:xfrm>
            <a:off x="4786164" y="392907"/>
            <a:ext cx="4392488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1143000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solidFill>
                  <a:srgbClr val="00B0F0"/>
                </a:solidFill>
              </a:rPr>
              <a:t>Waldayerův</a:t>
            </a:r>
            <a:r>
              <a:rPr lang="cs-CZ" dirty="0">
                <a:solidFill>
                  <a:srgbClr val="00B0F0"/>
                </a:solidFill>
              </a:rPr>
              <a:t> mízní okruh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394720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Mandle (tonsily):</a:t>
            </a:r>
          </a:p>
          <a:p>
            <a:r>
              <a:rPr lang="cs-CZ" dirty="0"/>
              <a:t>Hltanová (</a:t>
            </a:r>
            <a:r>
              <a:rPr lang="cs-CZ" dirty="0" err="1"/>
              <a:t>pharyngis</a:t>
            </a:r>
            <a:r>
              <a:rPr lang="cs-CZ" dirty="0"/>
              <a:t>), </a:t>
            </a:r>
            <a:r>
              <a:rPr lang="cs-CZ" dirty="0" err="1"/>
              <a:t>tubární</a:t>
            </a:r>
            <a:r>
              <a:rPr lang="cs-CZ" dirty="0"/>
              <a:t> (</a:t>
            </a:r>
            <a:r>
              <a:rPr lang="cs-CZ" dirty="0" err="1"/>
              <a:t>tubariae</a:t>
            </a:r>
            <a:r>
              <a:rPr lang="cs-CZ" dirty="0"/>
              <a:t>), patrové (</a:t>
            </a:r>
            <a:r>
              <a:rPr lang="cs-CZ" dirty="0" err="1"/>
              <a:t>palatinae</a:t>
            </a:r>
            <a:r>
              <a:rPr lang="cs-CZ" dirty="0"/>
              <a:t>), jazyková (</a:t>
            </a:r>
            <a:r>
              <a:rPr lang="cs-CZ" dirty="0" err="1"/>
              <a:t>lingualis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Payerovy</a:t>
            </a:r>
            <a:r>
              <a:rPr lang="cs-CZ" dirty="0"/>
              <a:t> plaky</a:t>
            </a:r>
          </a:p>
          <a:p>
            <a:r>
              <a:rPr lang="cs-CZ" dirty="0" err="1"/>
              <a:t>Filiculi</a:t>
            </a:r>
            <a:r>
              <a:rPr lang="cs-CZ" dirty="0"/>
              <a:t> </a:t>
            </a:r>
            <a:r>
              <a:rPr lang="cs-CZ" dirty="0" err="1"/>
              <a:t>lymphatici</a:t>
            </a:r>
            <a:r>
              <a:rPr lang="cs-CZ" dirty="0"/>
              <a:t> </a:t>
            </a:r>
            <a:r>
              <a:rPr lang="cs-CZ" dirty="0" err="1"/>
              <a:t>solitarii</a:t>
            </a:r>
            <a:r>
              <a:rPr lang="cs-CZ" dirty="0"/>
              <a:t> a </a:t>
            </a:r>
            <a:r>
              <a:rPr lang="cs-CZ" dirty="0" err="1"/>
              <a:t>agregati</a:t>
            </a:r>
            <a:endParaRPr lang="cs-CZ" dirty="0"/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41733" t="13960" r="26242" b="12121"/>
          <a:stretch>
            <a:fillRect/>
          </a:stretch>
        </p:blipFill>
        <p:spPr bwMode="auto">
          <a:xfrm>
            <a:off x="4521696" y="296342"/>
            <a:ext cx="439248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94720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B0F0"/>
                </a:solidFill>
              </a:rPr>
              <a:t>Lymfatické cévy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0683" t="13120" r="25192" b="10441"/>
          <a:stretch>
            <a:fillRect/>
          </a:stretch>
        </p:blipFill>
        <p:spPr bwMode="auto">
          <a:xfrm>
            <a:off x="4463480" y="0"/>
            <a:ext cx="4680520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0209" t="19000" r="50392" b="16321"/>
          <a:stretch>
            <a:fillRect/>
          </a:stretch>
        </p:blipFill>
        <p:spPr bwMode="auto">
          <a:xfrm>
            <a:off x="431032" y="1435707"/>
            <a:ext cx="403244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27984" y="1600200"/>
            <a:ext cx="4258816" cy="4525963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Do žilní cirkulace skrz 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thoracicis</a:t>
            </a:r>
            <a:r>
              <a:rPr lang="cs-CZ" dirty="0"/>
              <a:t> (cisterna </a:t>
            </a:r>
            <a:r>
              <a:rPr lang="cs-CZ" dirty="0" err="1"/>
              <a:t>chyli</a:t>
            </a:r>
            <a:r>
              <a:rPr lang="cs-CZ" dirty="0"/>
              <a:t> – </a:t>
            </a:r>
            <a:r>
              <a:rPr lang="cs-CZ" dirty="0" err="1"/>
              <a:t>truncus</a:t>
            </a:r>
            <a:r>
              <a:rPr lang="cs-CZ" dirty="0"/>
              <a:t> </a:t>
            </a:r>
            <a:r>
              <a:rPr lang="cs-CZ" dirty="0" err="1"/>
              <a:t>lumbalis</a:t>
            </a:r>
            <a:r>
              <a:rPr lang="cs-CZ" dirty="0"/>
              <a:t>, </a:t>
            </a:r>
            <a:r>
              <a:rPr lang="cs-CZ" dirty="0" err="1"/>
              <a:t>intestinalis</a:t>
            </a:r>
            <a:r>
              <a:rPr lang="cs-CZ" dirty="0"/>
              <a:t>; </a:t>
            </a:r>
            <a:r>
              <a:rPr lang="cs-CZ" dirty="0" err="1"/>
              <a:t>truncus</a:t>
            </a:r>
            <a:r>
              <a:rPr lang="cs-CZ" dirty="0"/>
              <a:t> </a:t>
            </a:r>
            <a:r>
              <a:rPr lang="cs-CZ" dirty="0" err="1"/>
              <a:t>subclavius</a:t>
            </a:r>
            <a:r>
              <a:rPr lang="cs-CZ" dirty="0"/>
              <a:t>, </a:t>
            </a:r>
            <a:r>
              <a:rPr lang="cs-CZ" dirty="0" err="1"/>
              <a:t>jugularis</a:t>
            </a:r>
            <a:r>
              <a:rPr lang="cs-CZ" dirty="0"/>
              <a:t> a </a:t>
            </a:r>
            <a:r>
              <a:rPr lang="cs-CZ" dirty="0" err="1"/>
              <a:t>bronchomediastinalis</a:t>
            </a:r>
            <a:r>
              <a:rPr lang="cs-CZ" dirty="0"/>
              <a:t> sin, ) a 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lyphaticus</a:t>
            </a:r>
            <a:r>
              <a:rPr lang="cs-CZ" dirty="0"/>
              <a:t> </a:t>
            </a:r>
            <a:r>
              <a:rPr lang="cs-CZ" dirty="0" err="1"/>
              <a:t>dexter</a:t>
            </a:r>
            <a:endParaRPr lang="cs-CZ" dirty="0"/>
          </a:p>
          <a:p>
            <a:r>
              <a:rPr lang="cs-CZ" dirty="0"/>
              <a:t>V </a:t>
            </a:r>
            <a:r>
              <a:rPr lang="cs-CZ" dirty="0" err="1"/>
              <a:t>angulus</a:t>
            </a:r>
            <a:r>
              <a:rPr lang="cs-CZ" dirty="0"/>
              <a:t> </a:t>
            </a:r>
            <a:r>
              <a:rPr lang="cs-CZ" dirty="0" err="1"/>
              <a:t>venosus</a:t>
            </a:r>
            <a:r>
              <a:rPr lang="cs-CZ" dirty="0"/>
              <a:t> se vlévají do krve (v. </a:t>
            </a:r>
            <a:r>
              <a:rPr lang="cs-CZ" dirty="0" err="1"/>
              <a:t>subclavia</a:t>
            </a:r>
            <a:r>
              <a:rPr lang="cs-CZ" dirty="0"/>
              <a:t> a </a:t>
            </a:r>
            <a:r>
              <a:rPr lang="cs-CZ" dirty="0" err="1"/>
              <a:t>jugularis</a:t>
            </a:r>
            <a:r>
              <a:rPr lang="cs-CZ" dirty="0"/>
              <a:t> interna)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55908" t="17320" r="19942" b="14641"/>
          <a:stretch>
            <a:fillRect/>
          </a:stretch>
        </p:blipFill>
        <p:spPr bwMode="auto">
          <a:xfrm>
            <a:off x="899592" y="1772816"/>
            <a:ext cx="2376264" cy="418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1259" t="19000" r="24142" b="20521"/>
          <a:stretch>
            <a:fillRect/>
          </a:stretch>
        </p:blipFill>
        <p:spPr bwMode="auto">
          <a:xfrm>
            <a:off x="395536" y="260648"/>
            <a:ext cx="832092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44358" t="12280" r="27817" b="23881"/>
          <a:stretch>
            <a:fillRect/>
          </a:stretch>
        </p:blipFill>
        <p:spPr bwMode="auto">
          <a:xfrm>
            <a:off x="5004048" y="476672"/>
            <a:ext cx="381642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20734" t="20680" r="23092" b="15481"/>
          <a:stretch>
            <a:fillRect/>
          </a:stretch>
        </p:blipFill>
        <p:spPr bwMode="auto">
          <a:xfrm>
            <a:off x="323528" y="2852936"/>
            <a:ext cx="435932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3833" t="12280" r="27817" b="26401"/>
          <a:stretch>
            <a:fillRect/>
          </a:stretch>
        </p:blipFill>
        <p:spPr bwMode="auto">
          <a:xfrm>
            <a:off x="3923928" y="404664"/>
            <a:ext cx="388843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Lymfatický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Lymfatická tkáň</a:t>
            </a:r>
          </a:p>
          <a:p>
            <a:pPr lvl="1"/>
            <a:r>
              <a:rPr lang="cs-CZ" dirty="0"/>
              <a:t>Slezina, brzlík, uzliny, mandle, tenké střevo, apendix</a:t>
            </a:r>
          </a:p>
          <a:p>
            <a:r>
              <a:rPr lang="cs-CZ" dirty="0"/>
              <a:t>Lymfatické cévy (</a:t>
            </a:r>
            <a:r>
              <a:rPr lang="cs-CZ" dirty="0" err="1"/>
              <a:t>vasa</a:t>
            </a:r>
            <a:r>
              <a:rPr lang="cs-CZ" dirty="0"/>
              <a:t> </a:t>
            </a:r>
            <a:r>
              <a:rPr lang="cs-CZ" dirty="0" err="1"/>
              <a:t>lymphatica</a:t>
            </a:r>
            <a:r>
              <a:rPr lang="cs-CZ" dirty="0"/>
              <a:t>)</a:t>
            </a:r>
          </a:p>
          <a:p>
            <a:r>
              <a:rPr lang="cs-CZ" dirty="0"/>
              <a:t>Lymfa</a:t>
            </a:r>
          </a:p>
          <a:p>
            <a:pPr lvl="1"/>
            <a:r>
              <a:rPr lang="cs-CZ" dirty="0"/>
              <a:t>Vznik z tkáňového moku, 2,5 l denně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41208" t="13960" r="25192" b="38160"/>
          <a:stretch>
            <a:fillRect/>
          </a:stretch>
        </p:blipFill>
        <p:spPr bwMode="auto">
          <a:xfrm>
            <a:off x="3347864" y="1340768"/>
            <a:ext cx="460851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0683" t="13960" r="24667" b="7081"/>
          <a:stretch>
            <a:fillRect/>
          </a:stretch>
        </p:blipFill>
        <p:spPr bwMode="auto">
          <a:xfrm>
            <a:off x="3563888" y="0"/>
            <a:ext cx="4752528" cy="676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Sorgiusova</a:t>
            </a:r>
            <a:r>
              <a:rPr lang="cs-CZ" dirty="0"/>
              <a:t> uzlina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40683" t="13960" r="24142" b="14641"/>
          <a:stretch>
            <a:fillRect/>
          </a:stretch>
        </p:blipFill>
        <p:spPr bwMode="auto">
          <a:xfrm>
            <a:off x="4067944" y="116632"/>
            <a:ext cx="482453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2818656" cy="4525963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Axilla</a:t>
            </a:r>
            <a:r>
              <a:rPr lang="cs-CZ" dirty="0"/>
              <a:t>, drenáž 70-90% mléčné žlázy</a:t>
            </a:r>
          </a:p>
          <a:p>
            <a:endParaRPr lang="cs-CZ" dirty="0"/>
          </a:p>
          <a:p>
            <a:r>
              <a:rPr lang="cs-CZ" dirty="0"/>
              <a:t>Levá </a:t>
            </a:r>
            <a:r>
              <a:rPr lang="cs-CZ" dirty="0" err="1"/>
              <a:t>nadkličková</a:t>
            </a:r>
            <a:r>
              <a:rPr lang="cs-CZ" dirty="0"/>
              <a:t> </a:t>
            </a:r>
            <a:r>
              <a:rPr lang="cs-CZ" dirty="0" err="1"/>
              <a:t>Wirchovova</a:t>
            </a:r>
            <a:r>
              <a:rPr lang="cs-CZ" dirty="0"/>
              <a:t> uzlina - žaludek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41208" t="13960" r="23617" b="26401"/>
          <a:stretch>
            <a:fillRect/>
          </a:stretch>
        </p:blipFill>
        <p:spPr bwMode="auto">
          <a:xfrm>
            <a:off x="4319464" y="1306897"/>
            <a:ext cx="482453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40158" t="13960" r="24142" b="28921"/>
          <a:stretch>
            <a:fillRect/>
          </a:stretch>
        </p:blipFill>
        <p:spPr bwMode="auto">
          <a:xfrm>
            <a:off x="3851920" y="1196752"/>
            <a:ext cx="489654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250704" cy="4525963"/>
          </a:xfrm>
        </p:spPr>
        <p:txBody>
          <a:bodyPr/>
          <a:lstStyle/>
          <a:p>
            <a:r>
              <a:rPr lang="cs-CZ" dirty="0" err="1"/>
              <a:t>Nodi</a:t>
            </a:r>
            <a:r>
              <a:rPr lang="cs-CZ" dirty="0"/>
              <a:t> </a:t>
            </a:r>
            <a:r>
              <a:rPr lang="cs-CZ" dirty="0" err="1"/>
              <a:t>inquinales</a:t>
            </a:r>
            <a:r>
              <a:rPr lang="cs-CZ" dirty="0"/>
              <a:t>. </a:t>
            </a:r>
            <a:r>
              <a:rPr lang="cs-CZ" dirty="0" err="1"/>
              <a:t>poplitei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40158" t="13120" r="24142" b="10441"/>
          <a:stretch>
            <a:fillRect/>
          </a:stretch>
        </p:blipFill>
        <p:spPr bwMode="auto">
          <a:xfrm>
            <a:off x="3707904" y="305272"/>
            <a:ext cx="4896544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515544" cy="4525963"/>
          </a:xfrm>
        </p:spPr>
        <p:txBody>
          <a:bodyPr/>
          <a:lstStyle/>
          <a:p>
            <a:r>
              <a:rPr lang="cs-CZ" dirty="0"/>
              <a:t>Většina lymfy odtéká doprava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41208" t="13120" r="24667" b="25561"/>
          <a:stretch>
            <a:fillRect/>
          </a:stretch>
        </p:blipFill>
        <p:spPr bwMode="auto">
          <a:xfrm>
            <a:off x="4463480" y="833934"/>
            <a:ext cx="468052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40683" t="13120" r="26242" b="24721"/>
          <a:stretch>
            <a:fillRect/>
          </a:stretch>
        </p:blipFill>
        <p:spPr bwMode="auto">
          <a:xfrm>
            <a:off x="3563888" y="764704"/>
            <a:ext cx="453650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41208" t="13960" r="24142" b="9601"/>
          <a:stretch>
            <a:fillRect/>
          </a:stretch>
        </p:blipFill>
        <p:spPr bwMode="auto">
          <a:xfrm>
            <a:off x="2195736" y="305272"/>
            <a:ext cx="4752528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40683" t="13960" r="24142" b="14641"/>
          <a:stretch>
            <a:fillRect/>
          </a:stretch>
        </p:blipFill>
        <p:spPr bwMode="auto">
          <a:xfrm>
            <a:off x="3563888" y="332656"/>
            <a:ext cx="482453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Lymfocyty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525963"/>
          </a:xfrm>
        </p:spPr>
        <p:txBody>
          <a:bodyPr/>
          <a:lstStyle/>
          <a:p>
            <a:r>
              <a:rPr lang="cs-CZ" dirty="0"/>
              <a:t>T-lymfocyty</a:t>
            </a:r>
          </a:p>
          <a:p>
            <a:pPr lvl="1"/>
            <a:r>
              <a:rPr lang="cs-CZ" dirty="0"/>
              <a:t>Brzlík</a:t>
            </a:r>
          </a:p>
          <a:p>
            <a:pPr lvl="1"/>
            <a:r>
              <a:rPr lang="cs-CZ" dirty="0"/>
              <a:t>Buněčná imunita, specifická, získaná</a:t>
            </a:r>
          </a:p>
          <a:p>
            <a:r>
              <a:rPr lang="cs-CZ" dirty="0"/>
              <a:t>B-lymfocyty</a:t>
            </a:r>
          </a:p>
          <a:p>
            <a:pPr lvl="1"/>
            <a:r>
              <a:rPr lang="cs-CZ" dirty="0"/>
              <a:t>Protilátky</a:t>
            </a:r>
          </a:p>
          <a:p>
            <a:pPr lvl="1"/>
            <a:r>
              <a:rPr lang="cs-CZ" dirty="0"/>
              <a:t>Humorální imunita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6483" t="20680" r="37792" b="13801"/>
          <a:stretch>
            <a:fillRect/>
          </a:stretch>
        </p:blipFill>
        <p:spPr bwMode="auto">
          <a:xfrm>
            <a:off x="5004048" y="1268760"/>
            <a:ext cx="3138473" cy="49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106688" cy="4525963"/>
          </a:xfrm>
        </p:spPr>
        <p:txBody>
          <a:bodyPr/>
          <a:lstStyle/>
          <a:p>
            <a:r>
              <a:rPr lang="cs-CZ" dirty="0"/>
              <a:t>Bayerova uzlina - děloha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41208" t="13960" r="25192" b="10441"/>
          <a:stretch>
            <a:fillRect/>
          </a:stretch>
        </p:blipFill>
        <p:spPr bwMode="auto">
          <a:xfrm>
            <a:off x="4109822" y="0"/>
            <a:ext cx="4608512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Tvorba mízy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2746648" cy="452596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Tkáňový mok</a:t>
            </a:r>
          </a:p>
          <a:p>
            <a:r>
              <a:rPr lang="cs-CZ" dirty="0"/>
              <a:t>2,5 l</a:t>
            </a:r>
          </a:p>
          <a:p>
            <a:endParaRPr lang="cs-CZ" dirty="0"/>
          </a:p>
          <a:p>
            <a:r>
              <a:rPr lang="cs-CZ" dirty="0"/>
              <a:t>Míza (lymfa):</a:t>
            </a:r>
          </a:p>
          <a:p>
            <a:r>
              <a:rPr lang="cs-CZ" dirty="0"/>
              <a:t>Tuky, bílkoviny</a:t>
            </a:r>
          </a:p>
          <a:p>
            <a:r>
              <a:rPr lang="cs-CZ" dirty="0"/>
              <a:t>Transportní</a:t>
            </a:r>
          </a:p>
          <a:p>
            <a:r>
              <a:rPr lang="cs-CZ" dirty="0"/>
              <a:t>obranná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4933" t="17320" r="25717" b="16321"/>
          <a:stretch>
            <a:fillRect/>
          </a:stretch>
        </p:blipFill>
        <p:spPr bwMode="auto">
          <a:xfrm>
            <a:off x="3203848" y="1196752"/>
            <a:ext cx="5688632" cy="478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1143000"/>
          </a:xfrm>
        </p:spPr>
        <p:txBody>
          <a:bodyPr/>
          <a:lstStyle/>
          <a:p>
            <a:r>
              <a:rPr lang="cs-CZ" dirty="0"/>
              <a:t>Lymfatické cévy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Jednosměrné</a:t>
            </a:r>
          </a:p>
          <a:p>
            <a:r>
              <a:rPr lang="cs-CZ" dirty="0"/>
              <a:t>Lymfatické kapiláry</a:t>
            </a:r>
          </a:p>
          <a:p>
            <a:r>
              <a:rPr lang="cs-CZ" dirty="0"/>
              <a:t>Kolektory – sběrné cévy, lymfatické uzliny, chlopně</a:t>
            </a:r>
          </a:p>
          <a:p>
            <a:r>
              <a:rPr lang="cs-CZ" dirty="0"/>
              <a:t>Lymfatické kmeny: 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thoracicus</a:t>
            </a:r>
            <a:r>
              <a:rPr lang="cs-CZ" dirty="0"/>
              <a:t>, 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lymphaticus</a:t>
            </a:r>
            <a:r>
              <a:rPr lang="cs-CZ" dirty="0"/>
              <a:t> </a:t>
            </a:r>
            <a:r>
              <a:rPr lang="cs-CZ" dirty="0" err="1"/>
              <a:t>dexter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2258" t="14800" r="26767" b="15481"/>
          <a:stretch>
            <a:fillRect/>
          </a:stretch>
        </p:blipFill>
        <p:spPr bwMode="auto">
          <a:xfrm>
            <a:off x="4644008" y="476672"/>
            <a:ext cx="424847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Mízní uzlina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/>
          <a:lstStyle/>
          <a:p>
            <a:r>
              <a:rPr lang="cs-CZ" dirty="0"/>
              <a:t>Konvexní část</a:t>
            </a:r>
          </a:p>
          <a:p>
            <a:r>
              <a:rPr lang="cs-CZ" dirty="0"/>
              <a:t>Konkávní část – hilus</a:t>
            </a:r>
          </a:p>
          <a:p>
            <a:r>
              <a:rPr lang="cs-CZ" dirty="0"/>
              <a:t>Vazivové pouzdro, trámce</a:t>
            </a:r>
          </a:p>
          <a:p>
            <a:r>
              <a:rPr lang="cs-CZ" dirty="0"/>
              <a:t>500, 1-30 mm</a:t>
            </a:r>
          </a:p>
          <a:p>
            <a:r>
              <a:rPr lang="cs-CZ" dirty="0" err="1"/>
              <a:t>Profundi</a:t>
            </a:r>
            <a:endParaRPr lang="cs-CZ" dirty="0"/>
          </a:p>
          <a:p>
            <a:r>
              <a:rPr lang="cs-CZ" dirty="0" err="1"/>
              <a:t>Superficiales</a:t>
            </a:r>
            <a:endParaRPr lang="cs-CZ" dirty="0"/>
          </a:p>
          <a:p>
            <a:endParaRPr lang="cs-CZ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l="41733" t="13960" r="25717" b="7921"/>
          <a:stretch>
            <a:fillRect/>
          </a:stretch>
        </p:blipFill>
        <p:spPr bwMode="auto">
          <a:xfrm>
            <a:off x="4427984" y="0"/>
            <a:ext cx="4464496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l="41733" t="12280" r="25192" b="11281"/>
          <a:stretch>
            <a:fillRect/>
          </a:stretch>
        </p:blipFill>
        <p:spPr bwMode="auto">
          <a:xfrm>
            <a:off x="3563888" y="0"/>
            <a:ext cx="4536504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41208" t="13120" r="25717" b="8761"/>
          <a:stretch>
            <a:fillRect/>
          </a:stretch>
        </p:blipFill>
        <p:spPr bwMode="auto">
          <a:xfrm>
            <a:off x="3131840" y="0"/>
            <a:ext cx="4536504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2283" t="15640" r="33334" b="16321"/>
          <a:stretch>
            <a:fillRect/>
          </a:stretch>
        </p:blipFill>
        <p:spPr bwMode="auto">
          <a:xfrm>
            <a:off x="2627784" y="260648"/>
            <a:ext cx="471601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290</Words>
  <Application>Microsoft Office PowerPoint</Application>
  <PresentationFormat>Předvádění na obrazovce (4:3)</PresentationFormat>
  <Paragraphs>85</Paragraphs>
  <Slides>30</Slides>
  <Notes>18</Notes>
  <HiddenSlides>2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3" baseType="lpstr">
      <vt:lpstr>Arial</vt:lpstr>
      <vt:lpstr>Calibri</vt:lpstr>
      <vt:lpstr>Motiv sady Office</vt:lpstr>
      <vt:lpstr>Lymfatický systém</vt:lpstr>
      <vt:lpstr>Lymfatický systém</vt:lpstr>
      <vt:lpstr>Lymfocyty</vt:lpstr>
      <vt:lpstr>Tvorba mízy</vt:lpstr>
      <vt:lpstr>Lymfatické cévy</vt:lpstr>
      <vt:lpstr>Mízní uzlina</vt:lpstr>
      <vt:lpstr>Prezentace aplikace PowerPoint</vt:lpstr>
      <vt:lpstr>Prezentace aplikace PowerPoint</vt:lpstr>
      <vt:lpstr>Prezentace aplikace PowerPoint</vt:lpstr>
      <vt:lpstr>Slezina (lien, splen)</vt:lpstr>
      <vt:lpstr>Prezentace aplikace PowerPoint</vt:lpstr>
      <vt:lpstr>Prezentace aplikace PowerPoint</vt:lpstr>
      <vt:lpstr>Thymus</vt:lpstr>
      <vt:lpstr>Waldayerův mízní okruh</vt:lpstr>
      <vt:lpstr>Lymfatické cévy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Marta</dc:creator>
  <cp:lastModifiedBy>marta gimunová</cp:lastModifiedBy>
  <cp:revision>27</cp:revision>
  <dcterms:created xsi:type="dcterms:W3CDTF">2015-04-17T19:39:47Z</dcterms:created>
  <dcterms:modified xsi:type="dcterms:W3CDTF">2018-05-13T13:43:25Z</dcterms:modified>
</cp:coreProperties>
</file>