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82" r:id="rId5"/>
    <p:sldId id="302" r:id="rId6"/>
    <p:sldId id="283" r:id="rId7"/>
    <p:sldId id="303" r:id="rId8"/>
    <p:sldId id="304" r:id="rId9"/>
    <p:sldId id="305" r:id="rId10"/>
    <p:sldId id="284" r:id="rId11"/>
    <p:sldId id="261" r:id="rId12"/>
    <p:sldId id="286" r:id="rId13"/>
    <p:sldId id="262" r:id="rId14"/>
    <p:sldId id="266" r:id="rId15"/>
    <p:sldId id="287" r:id="rId16"/>
    <p:sldId id="269" r:id="rId17"/>
    <p:sldId id="288" r:id="rId18"/>
    <p:sldId id="289" r:id="rId19"/>
    <p:sldId id="290" r:id="rId20"/>
    <p:sldId id="291" r:id="rId21"/>
    <p:sldId id="292" r:id="rId22"/>
    <p:sldId id="306" r:id="rId23"/>
    <p:sldId id="272" r:id="rId24"/>
    <p:sldId id="293" r:id="rId25"/>
    <p:sldId id="294" r:id="rId26"/>
    <p:sldId id="296" r:id="rId27"/>
    <p:sldId id="295" r:id="rId28"/>
    <p:sldId id="297" r:id="rId29"/>
    <p:sldId id="299" r:id="rId30"/>
    <p:sldId id="300" r:id="rId31"/>
    <p:sldId id="298" r:id="rId32"/>
    <p:sldId id="301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2394" autoAdjust="0"/>
  </p:normalViewPr>
  <p:slideViewPr>
    <p:cSldViewPr snapToGrid="0">
      <p:cViewPr varScale="1">
        <p:scale>
          <a:sx n="71" d="100"/>
          <a:sy n="71" d="100"/>
        </p:scale>
        <p:origin x="109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D2089-5C59-46B1-8A81-7D771D75D3DE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15737-297E-4060-AD91-4BA7A479AFB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023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5737-297E-4060-AD91-4BA7A479AFB6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521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5737-297E-4060-AD91-4BA7A479AFB6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0228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5737-297E-4060-AD91-4BA7A479AFB6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0992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5737-297E-4060-AD91-4BA7A479AFB6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5164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5737-297E-4060-AD91-4BA7A479AFB6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8421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5737-297E-4060-AD91-4BA7A479AFB6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266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5737-297E-4060-AD91-4BA7A479AFB6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741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5737-297E-4060-AD91-4BA7A479AFB6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431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5737-297E-4060-AD91-4BA7A479AFB6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0460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5737-297E-4060-AD91-4BA7A479AFB6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1522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5737-297E-4060-AD91-4BA7A479AFB6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312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FF40-C582-4067-BBE7-D36693A8A289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7836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Kanálky začínají a končí ve vestibulu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5737-297E-4060-AD91-4BA7A479AFB6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102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5737-297E-4060-AD91-4BA7A479AFB6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585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5737-297E-4060-AD91-4BA7A479AFB6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219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FF40-C582-4067-BBE7-D36693A8A289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843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5737-297E-4060-AD91-4BA7A479AFB6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66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5737-297E-4060-AD91-4BA7A479AFB6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12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5737-297E-4060-AD91-4BA7A479AFB6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389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5737-297E-4060-AD91-4BA7A479AFB6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43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5737-297E-4060-AD91-4BA7A479AFB6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486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5460F-8E51-4C83-BEB5-CB7BB72DE41D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5980-268B-47F8-BD2F-3FC5481E65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542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5460F-8E51-4C83-BEB5-CB7BB72DE41D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5980-268B-47F8-BD2F-3FC5481E65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9875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5460F-8E51-4C83-BEB5-CB7BB72DE41D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5980-268B-47F8-BD2F-3FC5481E65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9893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5460F-8E51-4C83-BEB5-CB7BB72DE41D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5980-268B-47F8-BD2F-3FC5481E65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0222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5460F-8E51-4C83-BEB5-CB7BB72DE41D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5980-268B-47F8-BD2F-3FC5481E65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17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5460F-8E51-4C83-BEB5-CB7BB72DE41D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5980-268B-47F8-BD2F-3FC5481E65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5006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5460F-8E51-4C83-BEB5-CB7BB72DE41D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5980-268B-47F8-BD2F-3FC5481E65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5467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5460F-8E51-4C83-BEB5-CB7BB72DE41D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5980-268B-47F8-BD2F-3FC5481E65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510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5460F-8E51-4C83-BEB5-CB7BB72DE41D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5980-268B-47F8-BD2F-3FC5481E65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089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5460F-8E51-4C83-BEB5-CB7BB72DE41D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5980-268B-47F8-BD2F-3FC5481E65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787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5460F-8E51-4C83-BEB5-CB7BB72DE41D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25980-268B-47F8-BD2F-3FC5481E65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2265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5460F-8E51-4C83-BEB5-CB7BB72DE41D}" type="datetimeFigureOut">
              <a:rPr lang="cs-CZ" smtClean="0"/>
              <a:pPr/>
              <a:t>13.05.2018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25980-268B-47F8-BD2F-3FC5481E65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46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Smyslové orgány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572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Zrak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Rohovka</a:t>
            </a:r>
          </a:p>
          <a:p>
            <a:r>
              <a:rPr lang="cs-CZ" dirty="0"/>
              <a:t>Duhovka</a:t>
            </a:r>
          </a:p>
          <a:p>
            <a:r>
              <a:rPr lang="cs-CZ" dirty="0"/>
              <a:t>Oční komory</a:t>
            </a:r>
          </a:p>
          <a:p>
            <a:r>
              <a:rPr lang="cs-CZ" dirty="0"/>
              <a:t>Čočka</a:t>
            </a:r>
          </a:p>
          <a:p>
            <a:r>
              <a:rPr lang="cs-CZ" dirty="0"/>
              <a:t>Sklivec</a:t>
            </a:r>
          </a:p>
          <a:p>
            <a:r>
              <a:rPr lang="cs-CZ" dirty="0"/>
              <a:t>Sítnice</a:t>
            </a:r>
          </a:p>
          <a:p>
            <a:endParaRPr lang="cs-CZ" dirty="0"/>
          </a:p>
          <a:p>
            <a:r>
              <a:rPr lang="cs-CZ" dirty="0"/>
              <a:t>Tyčinky a čípky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25872" t="10848" r="27152" b="10977"/>
          <a:stretch/>
        </p:blipFill>
        <p:spPr>
          <a:xfrm>
            <a:off x="6828453" y="1690688"/>
            <a:ext cx="4525347" cy="423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9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18299" t="16032" r="36446" b="10680"/>
          <a:stretch/>
        </p:blipFill>
        <p:spPr>
          <a:xfrm>
            <a:off x="838200" y="253353"/>
            <a:ext cx="6205264" cy="565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38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15835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Oční koule, </a:t>
            </a:r>
            <a:r>
              <a:rPr lang="cs-CZ" i="1" dirty="0">
                <a:solidFill>
                  <a:srgbClr val="00B0F0"/>
                </a:solidFill>
              </a:rPr>
              <a:t>bulbus </a:t>
            </a:r>
            <a:r>
              <a:rPr lang="cs-CZ" i="1" dirty="0" err="1">
                <a:solidFill>
                  <a:srgbClr val="00B0F0"/>
                </a:solidFill>
              </a:rPr>
              <a:t>oculi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Průměr 2,5 cm</a:t>
            </a:r>
          </a:p>
          <a:p>
            <a:r>
              <a:rPr lang="cs-CZ" dirty="0"/>
              <a:t>1/6 </a:t>
            </a:r>
          </a:p>
          <a:p>
            <a:r>
              <a:rPr lang="cs-CZ" dirty="0" err="1"/>
              <a:t>Orbita</a:t>
            </a:r>
            <a:r>
              <a:rPr lang="cs-CZ" dirty="0"/>
              <a:t>, tukový polštář</a:t>
            </a:r>
          </a:p>
          <a:p>
            <a:r>
              <a:rPr lang="cs-CZ" dirty="0" err="1"/>
              <a:t>Papilla</a:t>
            </a:r>
            <a:r>
              <a:rPr lang="cs-CZ" dirty="0"/>
              <a:t> nervi optici (med.)</a:t>
            </a:r>
          </a:p>
          <a:p>
            <a:r>
              <a:rPr lang="cs-CZ" dirty="0" err="1"/>
              <a:t>Polus</a:t>
            </a:r>
            <a:r>
              <a:rPr lang="cs-CZ" dirty="0"/>
              <a:t> anterior/</a:t>
            </a:r>
            <a:r>
              <a:rPr lang="cs-CZ" dirty="0" err="1"/>
              <a:t>posterior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22217" t="10643" r="24220" b="11283"/>
          <a:stretch/>
        </p:blipFill>
        <p:spPr>
          <a:xfrm>
            <a:off x="6298166" y="1401440"/>
            <a:ext cx="5198456" cy="426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Tunica </a:t>
            </a:r>
            <a:r>
              <a:rPr lang="cs-CZ" dirty="0" err="1">
                <a:solidFill>
                  <a:srgbClr val="00B0F0"/>
                </a:solidFill>
              </a:rPr>
              <a:t>fibrosa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Bělima (</a:t>
            </a:r>
            <a:r>
              <a:rPr lang="cs-CZ" dirty="0" err="1"/>
              <a:t>sclera</a:t>
            </a:r>
            <a:r>
              <a:rPr lang="cs-CZ" dirty="0"/>
              <a:t>): lamina </a:t>
            </a:r>
            <a:r>
              <a:rPr lang="cs-CZ" dirty="0" err="1"/>
              <a:t>cribrosa</a:t>
            </a:r>
            <a:r>
              <a:rPr lang="cs-CZ" dirty="0"/>
              <a:t> </a:t>
            </a:r>
            <a:r>
              <a:rPr lang="cs-CZ" dirty="0" err="1"/>
              <a:t>sclerae</a:t>
            </a:r>
            <a:endParaRPr lang="cs-CZ" dirty="0"/>
          </a:p>
          <a:p>
            <a:r>
              <a:rPr lang="cs-CZ" dirty="0"/>
              <a:t>Rohovka (</a:t>
            </a:r>
            <a:r>
              <a:rPr lang="cs-CZ" dirty="0" err="1"/>
              <a:t>cornea</a:t>
            </a:r>
            <a:r>
              <a:rPr lang="cs-CZ" dirty="0"/>
              <a:t>): nestejnoměrné zakřivení</a:t>
            </a:r>
          </a:p>
          <a:p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sclerae</a:t>
            </a:r>
            <a:r>
              <a:rPr lang="cs-CZ" dirty="0"/>
              <a:t> – </a:t>
            </a:r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Schlemi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/>
          <a:srcRect l="35076" t="64367" r="18951" b="5749"/>
          <a:stretch/>
        </p:blipFill>
        <p:spPr>
          <a:xfrm>
            <a:off x="4490157" y="3568699"/>
            <a:ext cx="6508043" cy="23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6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Tunica </a:t>
            </a:r>
            <a:r>
              <a:rPr lang="cs-CZ" dirty="0" err="1">
                <a:solidFill>
                  <a:srgbClr val="00B0F0"/>
                </a:solidFill>
              </a:rPr>
              <a:t>vasculosa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Cévnatka (</a:t>
            </a:r>
            <a:r>
              <a:rPr lang="cs-CZ" dirty="0" err="1"/>
              <a:t>choroidea</a:t>
            </a:r>
            <a:r>
              <a:rPr lang="cs-CZ" dirty="0"/>
              <a:t>) - melanin</a:t>
            </a:r>
          </a:p>
          <a:p>
            <a:r>
              <a:rPr lang="cs-CZ" dirty="0"/>
              <a:t>Řasnaté těleso (corpus </a:t>
            </a:r>
            <a:r>
              <a:rPr lang="cs-CZ" dirty="0" err="1"/>
              <a:t>ciliare</a:t>
            </a:r>
            <a:r>
              <a:rPr lang="cs-CZ" dirty="0"/>
              <a:t>) – m. </a:t>
            </a:r>
            <a:r>
              <a:rPr lang="cs-CZ" dirty="0" err="1"/>
              <a:t>ciliaris</a:t>
            </a:r>
            <a:r>
              <a:rPr lang="cs-CZ" dirty="0"/>
              <a:t>, sekrece </a:t>
            </a:r>
            <a:r>
              <a:rPr lang="cs-CZ" i="1" dirty="0"/>
              <a:t>humor </a:t>
            </a:r>
            <a:r>
              <a:rPr lang="cs-CZ" i="1" dirty="0" err="1"/>
              <a:t>aquosus</a:t>
            </a:r>
            <a:r>
              <a:rPr lang="cs-CZ" i="1" dirty="0"/>
              <a:t>, </a:t>
            </a:r>
            <a:r>
              <a:rPr lang="cs-CZ" dirty="0"/>
              <a:t>akomodace čočky</a:t>
            </a:r>
            <a:endParaRPr lang="cs-CZ" i="1" dirty="0"/>
          </a:p>
          <a:p>
            <a:r>
              <a:rPr lang="cs-CZ" dirty="0"/>
              <a:t>Duhovka (iris) – </a:t>
            </a:r>
            <a:r>
              <a:rPr lang="cs-CZ" dirty="0" err="1"/>
              <a:t>margo</a:t>
            </a:r>
            <a:r>
              <a:rPr lang="cs-CZ" dirty="0"/>
              <a:t> </a:t>
            </a:r>
            <a:r>
              <a:rPr lang="cs-CZ" dirty="0" err="1"/>
              <a:t>pupilaris</a:t>
            </a:r>
            <a:r>
              <a:rPr lang="cs-CZ" dirty="0"/>
              <a:t>, </a:t>
            </a:r>
            <a:r>
              <a:rPr lang="cs-CZ" dirty="0" err="1"/>
              <a:t>ciliaris</a:t>
            </a:r>
            <a:r>
              <a:rPr lang="cs-CZ" dirty="0"/>
              <a:t>, melanin (barva, kresba),</a:t>
            </a:r>
            <a:r>
              <a:rPr lang="cs-CZ" i="1" dirty="0"/>
              <a:t> m. </a:t>
            </a:r>
            <a:r>
              <a:rPr lang="cs-CZ" i="1" dirty="0" err="1"/>
              <a:t>sphincter</a:t>
            </a:r>
            <a:r>
              <a:rPr lang="cs-CZ" i="1" dirty="0"/>
              <a:t> </a:t>
            </a:r>
            <a:r>
              <a:rPr lang="cs-CZ" i="1" dirty="0" err="1"/>
              <a:t>pupillae</a:t>
            </a:r>
            <a:r>
              <a:rPr lang="cs-CZ" i="1" dirty="0"/>
              <a:t>, m. </a:t>
            </a:r>
            <a:r>
              <a:rPr lang="cs-CZ" i="1" dirty="0" err="1"/>
              <a:t>dilator</a:t>
            </a:r>
            <a:r>
              <a:rPr lang="cs-CZ" i="1" dirty="0"/>
              <a:t>  </a:t>
            </a:r>
            <a:r>
              <a:rPr lang="cs-CZ" i="1" dirty="0" err="1"/>
              <a:t>pupillae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1240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Tunica interna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Sítnice (retina): výchlipka </a:t>
            </a:r>
            <a:r>
              <a:rPr lang="cs-CZ" dirty="0" err="1"/>
              <a:t>diencefala</a:t>
            </a:r>
            <a:endParaRPr lang="cs-CZ" dirty="0"/>
          </a:p>
          <a:p>
            <a:pPr lvl="1"/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optica</a:t>
            </a:r>
            <a:r>
              <a:rPr lang="cs-CZ" dirty="0"/>
              <a:t>: tyčinky (světlo, 120 mil), čípky (barva, 6 mil)</a:t>
            </a:r>
          </a:p>
          <a:p>
            <a:r>
              <a:rPr lang="cs-CZ" dirty="0" err="1"/>
              <a:t>Ora</a:t>
            </a:r>
            <a:r>
              <a:rPr lang="cs-CZ" dirty="0"/>
              <a:t> </a:t>
            </a:r>
            <a:r>
              <a:rPr lang="cs-CZ" dirty="0" err="1"/>
              <a:t>serrata</a:t>
            </a:r>
            <a:r>
              <a:rPr lang="cs-CZ" dirty="0"/>
              <a:t> </a:t>
            </a:r>
            <a:r>
              <a:rPr lang="cs-CZ" dirty="0" err="1"/>
              <a:t>retinae</a:t>
            </a:r>
            <a:endParaRPr lang="cs-CZ" dirty="0"/>
          </a:p>
          <a:p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caeca</a:t>
            </a:r>
            <a:r>
              <a:rPr lang="cs-CZ" dirty="0"/>
              <a:t>: kryje řasnaté těleso a duhovku</a:t>
            </a:r>
          </a:p>
          <a:p>
            <a:r>
              <a:rPr lang="cs-CZ" dirty="0" err="1"/>
              <a:t>Discus</a:t>
            </a:r>
            <a:r>
              <a:rPr lang="cs-CZ" dirty="0"/>
              <a:t> n. optici: a. </a:t>
            </a:r>
            <a:r>
              <a:rPr lang="cs-CZ" dirty="0" err="1"/>
              <a:t>centralis</a:t>
            </a:r>
            <a:r>
              <a:rPr lang="cs-CZ" dirty="0"/>
              <a:t> </a:t>
            </a:r>
            <a:r>
              <a:rPr lang="cs-CZ" dirty="0" err="1"/>
              <a:t>retinae</a:t>
            </a:r>
            <a:r>
              <a:rPr lang="cs-CZ" dirty="0"/>
              <a:t>, slepá skvrna</a:t>
            </a:r>
          </a:p>
          <a:p>
            <a:r>
              <a:rPr lang="cs-CZ" dirty="0" err="1"/>
              <a:t>Macula</a:t>
            </a:r>
            <a:r>
              <a:rPr lang="cs-CZ" dirty="0"/>
              <a:t> lutea: převážně čípky, fovea </a:t>
            </a:r>
            <a:r>
              <a:rPr lang="cs-CZ" dirty="0" err="1"/>
              <a:t>centralis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666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Čočka, </a:t>
            </a:r>
            <a:r>
              <a:rPr lang="cs-CZ" i="1" dirty="0" err="1">
                <a:solidFill>
                  <a:srgbClr val="00B0F0"/>
                </a:solidFill>
              </a:rPr>
              <a:t>lens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Facies </a:t>
            </a:r>
            <a:r>
              <a:rPr lang="cs-CZ" dirty="0" err="1"/>
              <a:t>anterior</a:t>
            </a:r>
            <a:r>
              <a:rPr lang="cs-CZ" dirty="0"/>
              <a:t>: 10 mm</a:t>
            </a:r>
          </a:p>
          <a:p>
            <a:r>
              <a:rPr lang="cs-CZ" dirty="0"/>
              <a:t>Facies </a:t>
            </a:r>
            <a:r>
              <a:rPr lang="cs-CZ" dirty="0" err="1"/>
              <a:t>posterior</a:t>
            </a:r>
            <a:r>
              <a:rPr lang="cs-CZ" dirty="0"/>
              <a:t>: 5 mm</a:t>
            </a:r>
          </a:p>
          <a:p>
            <a:r>
              <a:rPr lang="cs-CZ" dirty="0" err="1"/>
              <a:t>Capsula</a:t>
            </a:r>
            <a:r>
              <a:rPr lang="cs-CZ" dirty="0"/>
              <a:t> </a:t>
            </a:r>
            <a:r>
              <a:rPr lang="cs-CZ" dirty="0" err="1"/>
              <a:t>lentis</a:t>
            </a:r>
            <a:endParaRPr lang="cs-CZ" dirty="0"/>
          </a:p>
          <a:p>
            <a:r>
              <a:rPr lang="cs-CZ" dirty="0" err="1"/>
              <a:t>Fibrae</a:t>
            </a:r>
            <a:r>
              <a:rPr lang="cs-CZ" dirty="0"/>
              <a:t> </a:t>
            </a:r>
            <a:r>
              <a:rPr lang="cs-CZ" dirty="0" err="1"/>
              <a:t>zonulares</a:t>
            </a:r>
            <a:r>
              <a:rPr lang="cs-CZ" dirty="0"/>
              <a:t> k řasnatému tělesu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/>
          <a:srcRect l="35347" t="16420" r="35486" b="13827"/>
          <a:stretch/>
        </p:blipFill>
        <p:spPr>
          <a:xfrm>
            <a:off x="7202249" y="469899"/>
            <a:ext cx="4151551" cy="558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71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Sklivec, </a:t>
            </a:r>
            <a:r>
              <a:rPr lang="cs-CZ" i="1" dirty="0">
                <a:solidFill>
                  <a:srgbClr val="00B0F0"/>
                </a:solidFill>
              </a:rPr>
              <a:t>corpus </a:t>
            </a:r>
            <a:r>
              <a:rPr lang="cs-CZ" i="1" dirty="0" err="1">
                <a:solidFill>
                  <a:srgbClr val="00B0F0"/>
                </a:solidFill>
              </a:rPr>
              <a:t>vitreum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Čirý, průhledný, světlolomný</a:t>
            </a:r>
          </a:p>
          <a:p>
            <a:r>
              <a:rPr lang="cs-CZ" dirty="0"/>
              <a:t>98% vody, </a:t>
            </a:r>
            <a:r>
              <a:rPr lang="cs-CZ" dirty="0" err="1"/>
              <a:t>kys</a:t>
            </a:r>
            <a:r>
              <a:rPr lang="cs-CZ" dirty="0"/>
              <a:t>. </a:t>
            </a:r>
            <a:r>
              <a:rPr lang="cs-CZ" dirty="0" err="1"/>
              <a:t>hyaluronová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24167" t="45062" r="57361" b="29012"/>
          <a:stretch/>
        </p:blipFill>
        <p:spPr>
          <a:xfrm>
            <a:off x="5956300" y="1690688"/>
            <a:ext cx="4597400" cy="362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82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Oční komory, </a:t>
            </a:r>
            <a:r>
              <a:rPr lang="cs-CZ" i="1" dirty="0" err="1">
                <a:solidFill>
                  <a:srgbClr val="00B0F0"/>
                </a:solidFill>
              </a:rPr>
              <a:t>camerae</a:t>
            </a:r>
            <a:r>
              <a:rPr lang="cs-CZ" i="1" dirty="0">
                <a:solidFill>
                  <a:srgbClr val="00B0F0"/>
                </a:solidFill>
              </a:rPr>
              <a:t> </a:t>
            </a:r>
            <a:r>
              <a:rPr lang="cs-CZ" i="1" dirty="0" err="1">
                <a:solidFill>
                  <a:srgbClr val="00B0F0"/>
                </a:solidFill>
              </a:rPr>
              <a:t>bulbi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Camera</a:t>
            </a:r>
            <a:r>
              <a:rPr lang="cs-CZ" dirty="0"/>
              <a:t> </a:t>
            </a:r>
            <a:r>
              <a:rPr lang="cs-CZ" dirty="0" err="1"/>
              <a:t>bulbi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: hloubka 4 mm (rohovka-čočka/duhovka)</a:t>
            </a:r>
          </a:p>
          <a:p>
            <a:r>
              <a:rPr lang="cs-CZ" dirty="0" err="1"/>
              <a:t>Camera</a:t>
            </a:r>
            <a:r>
              <a:rPr lang="cs-CZ" dirty="0"/>
              <a:t> </a:t>
            </a:r>
            <a:r>
              <a:rPr lang="cs-CZ" dirty="0" err="1"/>
              <a:t>bulbi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(duhovka – sklivec)</a:t>
            </a:r>
          </a:p>
          <a:p>
            <a:r>
              <a:rPr lang="cs-CZ" dirty="0"/>
              <a:t>Humor </a:t>
            </a:r>
            <a:r>
              <a:rPr lang="cs-CZ" dirty="0" err="1"/>
              <a:t>aquosus</a:t>
            </a:r>
            <a:r>
              <a:rPr lang="cs-CZ" dirty="0"/>
              <a:t>: řasnaté těleso + slepá část sítnice, skrz zornici do přední komory, sinus </a:t>
            </a:r>
            <a:r>
              <a:rPr lang="cs-CZ" dirty="0" err="1"/>
              <a:t>venosus</a:t>
            </a:r>
            <a:r>
              <a:rPr lang="cs-CZ" dirty="0"/>
              <a:t> </a:t>
            </a:r>
            <a:r>
              <a:rPr lang="cs-CZ" dirty="0" err="1"/>
              <a:t>sclerae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12848" t="34815" r="46180" b="20494"/>
          <a:stretch/>
        </p:blipFill>
        <p:spPr>
          <a:xfrm>
            <a:off x="1116548" y="3848100"/>
            <a:ext cx="4636552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74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Okohybné svaly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10632" y="1825625"/>
            <a:ext cx="5543168" cy="4351338"/>
          </a:xfrm>
        </p:spPr>
        <p:txBody>
          <a:bodyPr/>
          <a:lstStyle/>
          <a:p>
            <a:r>
              <a:rPr lang="cs-CZ" dirty="0"/>
              <a:t>Odtahovací, kladkový a okohybný nerv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45972" t="37161" r="30903" b="30617"/>
          <a:stretch/>
        </p:blipFill>
        <p:spPr>
          <a:xfrm>
            <a:off x="838200" y="1690688"/>
            <a:ext cx="4972432" cy="38973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/>
          <a:srcRect l="42639" t="44815" r="26111" b="31482"/>
          <a:stretch/>
        </p:blipFill>
        <p:spPr>
          <a:xfrm>
            <a:off x="5724716" y="3078406"/>
            <a:ext cx="5715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Smyslové orgány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Hmat</a:t>
            </a:r>
          </a:p>
          <a:p>
            <a:r>
              <a:rPr lang="cs-CZ" dirty="0"/>
              <a:t>Proprioreceptory</a:t>
            </a:r>
          </a:p>
          <a:p>
            <a:r>
              <a:rPr lang="cs-CZ" dirty="0" err="1"/>
              <a:t>Statokinetické</a:t>
            </a:r>
            <a:r>
              <a:rPr lang="cs-CZ" dirty="0"/>
              <a:t> čidlo</a:t>
            </a:r>
          </a:p>
          <a:p>
            <a:r>
              <a:rPr lang="cs-CZ" dirty="0"/>
              <a:t>Sluchový orgán</a:t>
            </a:r>
          </a:p>
          <a:p>
            <a:r>
              <a:rPr lang="cs-CZ" dirty="0"/>
              <a:t>Čich</a:t>
            </a:r>
          </a:p>
          <a:p>
            <a:r>
              <a:rPr lang="cs-CZ" dirty="0"/>
              <a:t>Chuť</a:t>
            </a:r>
          </a:p>
          <a:p>
            <a:r>
              <a:rPr lang="cs-CZ" dirty="0"/>
              <a:t>Zrak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831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Oční víčko, </a:t>
            </a:r>
            <a:r>
              <a:rPr lang="cs-CZ" i="1" dirty="0" err="1">
                <a:solidFill>
                  <a:srgbClr val="00B0F0"/>
                </a:solidFill>
              </a:rPr>
              <a:t>palpebrae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Vazivové ploténky, m. </a:t>
            </a:r>
            <a:r>
              <a:rPr lang="cs-CZ" dirty="0" err="1"/>
              <a:t>orbicularis</a:t>
            </a:r>
            <a:r>
              <a:rPr lang="cs-CZ" dirty="0"/>
              <a:t> </a:t>
            </a:r>
            <a:r>
              <a:rPr lang="cs-CZ" dirty="0" err="1"/>
              <a:t>oculi</a:t>
            </a:r>
            <a:endParaRPr lang="cs-CZ" dirty="0"/>
          </a:p>
          <a:p>
            <a:r>
              <a:rPr lang="cs-CZ" dirty="0"/>
              <a:t>Vnější: krytá jemnou kůží</a:t>
            </a:r>
          </a:p>
          <a:p>
            <a:r>
              <a:rPr lang="cs-CZ" dirty="0"/>
              <a:t>Vnitřní: spojivka</a:t>
            </a:r>
          </a:p>
          <a:p>
            <a:r>
              <a:rPr lang="cs-CZ" dirty="0"/>
              <a:t>Oční řasy (</a:t>
            </a:r>
            <a:r>
              <a:rPr lang="cs-CZ" dirty="0" err="1"/>
              <a:t>cillie</a:t>
            </a:r>
            <a:r>
              <a:rPr lang="cs-CZ" dirty="0"/>
              <a:t>), potní a mazové žlázy</a:t>
            </a:r>
          </a:p>
          <a:p>
            <a:endParaRPr lang="cs-CZ" dirty="0"/>
          </a:p>
          <a:p>
            <a:r>
              <a:rPr lang="cs-CZ" dirty="0" err="1"/>
              <a:t>Caruncula</a:t>
            </a:r>
            <a:r>
              <a:rPr lang="cs-CZ" dirty="0"/>
              <a:t> </a:t>
            </a:r>
            <a:r>
              <a:rPr lang="cs-CZ" dirty="0" err="1"/>
              <a:t>lacrimalis</a:t>
            </a:r>
            <a:r>
              <a:rPr lang="cs-CZ" dirty="0"/>
              <a:t>, </a:t>
            </a:r>
            <a:r>
              <a:rPr lang="cs-CZ" dirty="0" err="1"/>
              <a:t>lacus</a:t>
            </a:r>
            <a:r>
              <a:rPr lang="cs-CZ" dirty="0"/>
              <a:t> </a:t>
            </a:r>
            <a:r>
              <a:rPr lang="cs-CZ" dirty="0" err="1"/>
              <a:t>lacrimalis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6032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Slzný aparát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2730500" cy="4351338"/>
          </a:xfrm>
        </p:spPr>
        <p:txBody>
          <a:bodyPr/>
          <a:lstStyle/>
          <a:p>
            <a:r>
              <a:rPr lang="cs-CZ" dirty="0" err="1"/>
              <a:t>Glandula</a:t>
            </a:r>
            <a:r>
              <a:rPr lang="cs-CZ" dirty="0"/>
              <a:t> </a:t>
            </a:r>
            <a:r>
              <a:rPr lang="cs-CZ" dirty="0" err="1"/>
              <a:t>lacrimalis</a:t>
            </a:r>
            <a:r>
              <a:rPr lang="cs-CZ" dirty="0"/>
              <a:t>: </a:t>
            </a: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orbitalis</a:t>
            </a:r>
            <a:r>
              <a:rPr lang="cs-CZ" dirty="0"/>
              <a:t>, </a:t>
            </a:r>
            <a:r>
              <a:rPr lang="cs-CZ" dirty="0" err="1"/>
              <a:t>palpebralis</a:t>
            </a:r>
            <a:endParaRPr lang="cs-CZ" dirty="0"/>
          </a:p>
          <a:p>
            <a:r>
              <a:rPr lang="cs-CZ" dirty="0" err="1"/>
              <a:t>Rivus</a:t>
            </a:r>
            <a:r>
              <a:rPr lang="cs-CZ" dirty="0"/>
              <a:t> </a:t>
            </a:r>
            <a:r>
              <a:rPr lang="cs-CZ" dirty="0" err="1"/>
              <a:t>lacrimalis</a:t>
            </a:r>
            <a:endParaRPr lang="cs-CZ" dirty="0"/>
          </a:p>
          <a:p>
            <a:r>
              <a:rPr lang="cs-CZ" dirty="0" err="1"/>
              <a:t>Saccus</a:t>
            </a:r>
            <a:r>
              <a:rPr lang="cs-CZ" dirty="0"/>
              <a:t> </a:t>
            </a:r>
            <a:r>
              <a:rPr lang="cs-CZ" dirty="0" err="1"/>
              <a:t>lacrimalis</a:t>
            </a:r>
            <a:endParaRPr lang="cs-CZ" dirty="0"/>
          </a:p>
          <a:p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lacrimalis</a:t>
            </a:r>
            <a:endParaRPr lang="cs-CZ" dirty="0"/>
          </a:p>
        </p:txBody>
      </p:sp>
      <p:pic>
        <p:nvPicPr>
          <p:cNvPr id="4" name="Obrázek 3" descr="obr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5792" y="1535106"/>
            <a:ext cx="5062330" cy="43536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9227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Vady zraku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Slepost –úraz, nefunkčnost, stáří</a:t>
            </a:r>
          </a:p>
          <a:p>
            <a:r>
              <a:rPr lang="cs-CZ" dirty="0"/>
              <a:t>Šeroslepost – oko rozlišuje obrysy, ale nerozlišuje detaily, barvy, nejčastěji způsobena zákalem(šedý, zelený)</a:t>
            </a:r>
          </a:p>
          <a:p>
            <a:r>
              <a:rPr lang="cs-CZ" dirty="0"/>
              <a:t>Lomivost čočky – krátkozrakost, dalekozrakost</a:t>
            </a:r>
          </a:p>
          <a:p>
            <a:r>
              <a:rPr lang="cs-CZ" dirty="0"/>
              <a:t>Astigmatismus – zkreslení tvarů</a:t>
            </a:r>
          </a:p>
          <a:p>
            <a:r>
              <a:rPr lang="cs-CZ" dirty="0"/>
              <a:t>Zaostřování</a:t>
            </a:r>
          </a:p>
          <a:p>
            <a:r>
              <a:rPr lang="cs-CZ" dirty="0"/>
              <a:t>Barvoslepost- častá, ale spíše jde o poruchy barvocitu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17500" t="14814" r="25625" b="11482"/>
          <a:stretch/>
        </p:blipFill>
        <p:spPr>
          <a:xfrm>
            <a:off x="1066800" y="0"/>
            <a:ext cx="9321800" cy="679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59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09587"/>
            <a:ext cx="10515600" cy="1325563"/>
          </a:xfrm>
        </p:spPr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Auris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externa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781800" cy="4351338"/>
          </a:xfrm>
        </p:spPr>
        <p:txBody>
          <a:bodyPr/>
          <a:lstStyle/>
          <a:p>
            <a:r>
              <a:rPr lang="cs-CZ" dirty="0"/>
              <a:t>Ušní boltec - </a:t>
            </a:r>
            <a:r>
              <a:rPr lang="cs-CZ" dirty="0" err="1"/>
              <a:t>auricula</a:t>
            </a:r>
            <a:endParaRPr lang="cs-CZ" dirty="0"/>
          </a:p>
          <a:p>
            <a:r>
              <a:rPr lang="cs-CZ" dirty="0"/>
              <a:t>Zevní zvukovod – </a:t>
            </a:r>
            <a:r>
              <a:rPr lang="cs-CZ" dirty="0" err="1"/>
              <a:t>meatus</a:t>
            </a:r>
            <a:r>
              <a:rPr lang="cs-CZ" dirty="0"/>
              <a:t> </a:t>
            </a:r>
            <a:r>
              <a:rPr lang="cs-CZ" dirty="0" err="1"/>
              <a:t>acusticus</a:t>
            </a:r>
            <a:r>
              <a:rPr lang="cs-CZ" dirty="0"/>
              <a:t> </a:t>
            </a:r>
            <a:r>
              <a:rPr lang="cs-CZ" dirty="0" err="1"/>
              <a:t>externus</a:t>
            </a:r>
            <a:r>
              <a:rPr lang="cs-CZ" dirty="0"/>
              <a:t>; </a:t>
            </a:r>
            <a:r>
              <a:rPr lang="cs-CZ" dirty="0" err="1"/>
              <a:t>cerumen</a:t>
            </a:r>
            <a:r>
              <a:rPr lang="cs-CZ" dirty="0"/>
              <a:t>, </a:t>
            </a:r>
            <a:r>
              <a:rPr lang="cs-CZ" dirty="0" err="1"/>
              <a:t>tragi</a:t>
            </a:r>
            <a:r>
              <a:rPr lang="cs-CZ" dirty="0"/>
              <a:t>, elastická chrupavka</a:t>
            </a:r>
          </a:p>
          <a:p>
            <a:r>
              <a:rPr lang="cs-CZ" dirty="0"/>
              <a:t>Bubínek – membrána </a:t>
            </a:r>
            <a:r>
              <a:rPr lang="cs-CZ" dirty="0" err="1"/>
              <a:t>tympani</a:t>
            </a:r>
            <a:r>
              <a:rPr lang="cs-CZ" dirty="0"/>
              <a:t>, 9x10 mm, </a:t>
            </a:r>
            <a:r>
              <a:rPr lang="cs-CZ" dirty="0" err="1"/>
              <a:t>umbo</a:t>
            </a:r>
            <a:r>
              <a:rPr lang="cs-CZ" dirty="0"/>
              <a:t> </a:t>
            </a:r>
            <a:r>
              <a:rPr lang="cs-CZ" dirty="0" err="1"/>
              <a:t>membranae</a:t>
            </a:r>
            <a:r>
              <a:rPr lang="cs-CZ" dirty="0"/>
              <a:t> </a:t>
            </a:r>
            <a:r>
              <a:rPr lang="cs-CZ" dirty="0" err="1"/>
              <a:t>tympani</a:t>
            </a:r>
            <a:r>
              <a:rPr lang="cs-CZ" dirty="0"/>
              <a:t>, </a:t>
            </a:r>
            <a:r>
              <a:rPr lang="cs-CZ" dirty="0" err="1"/>
              <a:t>stria</a:t>
            </a:r>
            <a:r>
              <a:rPr lang="cs-CZ" dirty="0"/>
              <a:t> </a:t>
            </a:r>
            <a:r>
              <a:rPr lang="cs-CZ" dirty="0" err="1"/>
              <a:t>mallearis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21528" t="29135" r="55208" b="15556"/>
          <a:stretch/>
        </p:blipFill>
        <p:spPr>
          <a:xfrm>
            <a:off x="9245485" y="0"/>
            <a:ext cx="2425815" cy="32440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/>
          <a:srcRect l="35555" t="15802" r="36111" b="13580"/>
          <a:stretch/>
        </p:blipFill>
        <p:spPr>
          <a:xfrm>
            <a:off x="9319737" y="3360502"/>
            <a:ext cx="2277309" cy="319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09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Auris</a:t>
            </a:r>
            <a:r>
              <a:rPr lang="cs-CZ" dirty="0">
                <a:solidFill>
                  <a:srgbClr val="00B0F0"/>
                </a:solidFill>
              </a:rPr>
              <a:t> media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5000" y="1404938"/>
            <a:ext cx="4876800" cy="4351338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Cavitas</a:t>
            </a:r>
            <a:r>
              <a:rPr lang="cs-CZ" dirty="0"/>
              <a:t> </a:t>
            </a:r>
            <a:r>
              <a:rPr lang="cs-CZ" dirty="0" err="1"/>
              <a:t>tympani</a:t>
            </a:r>
            <a:r>
              <a:rPr lang="cs-CZ" dirty="0"/>
              <a:t> (</a:t>
            </a:r>
            <a:r>
              <a:rPr lang="cs-CZ" dirty="0" err="1"/>
              <a:t>paries</a:t>
            </a:r>
            <a:r>
              <a:rPr lang="cs-CZ" dirty="0"/>
              <a:t> </a:t>
            </a:r>
            <a:r>
              <a:rPr lang="cs-CZ" dirty="0" err="1"/>
              <a:t>jugularis</a:t>
            </a:r>
            <a:r>
              <a:rPr lang="cs-CZ" dirty="0"/>
              <a:t>, </a:t>
            </a:r>
            <a:r>
              <a:rPr lang="cs-CZ" dirty="0" err="1"/>
              <a:t>tegmentalis</a:t>
            </a:r>
            <a:r>
              <a:rPr lang="cs-CZ" dirty="0"/>
              <a:t>, </a:t>
            </a:r>
            <a:r>
              <a:rPr lang="cs-CZ" dirty="0" err="1"/>
              <a:t>caroticus</a:t>
            </a:r>
            <a:r>
              <a:rPr lang="cs-CZ" dirty="0"/>
              <a:t> – tuba </a:t>
            </a:r>
            <a:r>
              <a:rPr lang="cs-CZ" dirty="0" err="1"/>
              <a:t>auditiva</a:t>
            </a:r>
            <a:r>
              <a:rPr lang="cs-CZ" dirty="0"/>
              <a:t>, </a:t>
            </a:r>
            <a:r>
              <a:rPr lang="cs-CZ" dirty="0" err="1"/>
              <a:t>labyrinthicus</a:t>
            </a:r>
            <a:r>
              <a:rPr lang="cs-CZ" dirty="0"/>
              <a:t> – </a:t>
            </a:r>
            <a:r>
              <a:rPr lang="cs-CZ" dirty="0" err="1"/>
              <a:t>fenestra</a:t>
            </a:r>
            <a:r>
              <a:rPr lang="cs-CZ" dirty="0"/>
              <a:t> </a:t>
            </a:r>
            <a:r>
              <a:rPr lang="cs-CZ" dirty="0" err="1"/>
              <a:t>vestibuli</a:t>
            </a:r>
            <a:r>
              <a:rPr lang="cs-CZ" dirty="0"/>
              <a:t> a </a:t>
            </a:r>
            <a:r>
              <a:rPr lang="cs-CZ" dirty="0" err="1"/>
              <a:t>cochleae</a:t>
            </a:r>
            <a:r>
              <a:rPr lang="cs-CZ" dirty="0"/>
              <a:t>, </a:t>
            </a:r>
            <a:r>
              <a:rPr lang="cs-CZ" dirty="0" err="1"/>
              <a:t>membranaceus</a:t>
            </a:r>
            <a:r>
              <a:rPr lang="cs-CZ" dirty="0"/>
              <a:t> – membrána </a:t>
            </a:r>
            <a:r>
              <a:rPr lang="cs-CZ" dirty="0" err="1"/>
              <a:t>tympani</a:t>
            </a:r>
            <a:r>
              <a:rPr lang="cs-CZ" dirty="0"/>
              <a:t>, </a:t>
            </a:r>
            <a:r>
              <a:rPr lang="cs-CZ" dirty="0" err="1"/>
              <a:t>mastoideus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Tuba </a:t>
            </a:r>
            <a:r>
              <a:rPr lang="cs-CZ" dirty="0" err="1"/>
              <a:t>auditiva</a:t>
            </a:r>
            <a:r>
              <a:rPr lang="cs-CZ" dirty="0"/>
              <a:t> – chrupavčitá a kostěná část, tonsila </a:t>
            </a:r>
            <a:r>
              <a:rPr lang="cs-CZ" dirty="0" err="1"/>
              <a:t>tubaria</a:t>
            </a:r>
            <a:r>
              <a:rPr lang="cs-CZ" dirty="0"/>
              <a:t>, nosohltan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13055" t="29260" r="46111" b="14568"/>
          <a:stretch/>
        </p:blipFill>
        <p:spPr>
          <a:xfrm>
            <a:off x="5499100" y="923924"/>
            <a:ext cx="5867401" cy="50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2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Sluchové kůstky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800600" cy="4351338"/>
          </a:xfrm>
        </p:spPr>
        <p:txBody>
          <a:bodyPr/>
          <a:lstStyle/>
          <a:p>
            <a:r>
              <a:rPr lang="cs-CZ" dirty="0" err="1"/>
              <a:t>Malleus</a:t>
            </a:r>
            <a:r>
              <a:rPr lang="cs-CZ" dirty="0"/>
              <a:t> – kladívko</a:t>
            </a:r>
          </a:p>
          <a:p>
            <a:r>
              <a:rPr lang="cs-CZ" dirty="0" err="1"/>
              <a:t>Incus</a:t>
            </a:r>
            <a:r>
              <a:rPr lang="cs-CZ" dirty="0"/>
              <a:t> – kovadlinka</a:t>
            </a:r>
          </a:p>
          <a:p>
            <a:r>
              <a:rPr lang="cs-CZ" dirty="0" err="1"/>
              <a:t>Stapes</a:t>
            </a:r>
            <a:r>
              <a:rPr lang="cs-CZ" dirty="0"/>
              <a:t> – třmínek</a:t>
            </a:r>
          </a:p>
          <a:p>
            <a:endParaRPr lang="cs-CZ" dirty="0"/>
          </a:p>
          <a:p>
            <a:r>
              <a:rPr lang="cs-CZ" dirty="0"/>
              <a:t>M. tensor </a:t>
            </a:r>
            <a:r>
              <a:rPr lang="cs-CZ" dirty="0" err="1"/>
              <a:t>tympani</a:t>
            </a:r>
            <a:r>
              <a:rPr lang="cs-CZ" dirty="0"/>
              <a:t> </a:t>
            </a:r>
          </a:p>
          <a:p>
            <a:r>
              <a:rPr lang="cs-CZ" dirty="0"/>
              <a:t>M. </a:t>
            </a:r>
            <a:r>
              <a:rPr lang="cs-CZ" dirty="0" err="1"/>
              <a:t>stapedius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39305" t="17531" r="30556" b="27407"/>
          <a:stretch/>
        </p:blipFill>
        <p:spPr>
          <a:xfrm>
            <a:off x="5842000" y="365125"/>
            <a:ext cx="55118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59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Auris</a:t>
            </a:r>
            <a:r>
              <a:rPr lang="cs-CZ" dirty="0">
                <a:solidFill>
                  <a:srgbClr val="00B0F0"/>
                </a:solidFill>
              </a:rPr>
              <a:t> interna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492964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Předsíň – vestibulum, </a:t>
            </a:r>
            <a:r>
              <a:rPr lang="cs-CZ" dirty="0" err="1"/>
              <a:t>fenestra</a:t>
            </a:r>
            <a:r>
              <a:rPr lang="cs-CZ" dirty="0"/>
              <a:t> </a:t>
            </a:r>
            <a:r>
              <a:rPr lang="cs-CZ" dirty="0" err="1"/>
              <a:t>vestibuli</a:t>
            </a:r>
            <a:r>
              <a:rPr lang="cs-CZ" dirty="0"/>
              <a:t> – báze třmínku – mechanické podměty – perilymfa, </a:t>
            </a:r>
            <a:r>
              <a:rPr lang="cs-CZ" dirty="0" err="1"/>
              <a:t>utriculus</a:t>
            </a:r>
            <a:r>
              <a:rPr lang="cs-CZ" dirty="0"/>
              <a:t>, </a:t>
            </a:r>
            <a:r>
              <a:rPr lang="cs-CZ" dirty="0" err="1"/>
              <a:t>sacculus</a:t>
            </a:r>
            <a:endParaRPr lang="cs-CZ" dirty="0"/>
          </a:p>
          <a:p>
            <a:r>
              <a:rPr lang="cs-CZ" dirty="0"/>
              <a:t>3 polokruhovité kanálky – </a:t>
            </a:r>
            <a:r>
              <a:rPr lang="cs-CZ" dirty="0" err="1"/>
              <a:t>canales</a:t>
            </a:r>
            <a:r>
              <a:rPr lang="cs-CZ" dirty="0"/>
              <a:t> </a:t>
            </a:r>
            <a:r>
              <a:rPr lang="cs-CZ" dirty="0" err="1"/>
              <a:t>semicirculares</a:t>
            </a:r>
            <a:r>
              <a:rPr lang="cs-CZ" dirty="0"/>
              <a:t> </a:t>
            </a:r>
            <a:r>
              <a:rPr lang="cs-CZ" dirty="0" err="1"/>
              <a:t>ossei</a:t>
            </a:r>
            <a:r>
              <a:rPr lang="cs-CZ" dirty="0"/>
              <a:t>, navzájem kolmé</a:t>
            </a:r>
          </a:p>
          <a:p>
            <a:r>
              <a:rPr lang="cs-CZ" dirty="0"/>
              <a:t>Hlemýžď – </a:t>
            </a:r>
            <a:r>
              <a:rPr lang="cs-CZ" dirty="0" err="1"/>
              <a:t>cochlea</a:t>
            </a:r>
            <a:r>
              <a:rPr lang="cs-CZ" dirty="0"/>
              <a:t>, </a:t>
            </a:r>
            <a:r>
              <a:rPr lang="cs-CZ" dirty="0" err="1"/>
              <a:t>fenestra</a:t>
            </a:r>
            <a:r>
              <a:rPr lang="cs-CZ" dirty="0"/>
              <a:t> </a:t>
            </a:r>
            <a:r>
              <a:rPr lang="cs-CZ" dirty="0" err="1"/>
              <a:t>cochleae</a:t>
            </a:r>
            <a:r>
              <a:rPr lang="cs-CZ" dirty="0"/>
              <a:t> – membrána </a:t>
            </a:r>
            <a:r>
              <a:rPr lang="cs-CZ" dirty="0" err="1"/>
              <a:t>tympani</a:t>
            </a:r>
            <a:r>
              <a:rPr lang="cs-CZ" dirty="0"/>
              <a:t> </a:t>
            </a:r>
            <a:r>
              <a:rPr lang="cs-CZ" dirty="0" err="1"/>
              <a:t>secundaria</a:t>
            </a:r>
            <a:r>
              <a:rPr lang="cs-CZ" dirty="0"/>
              <a:t>; 2,5 závitu</a:t>
            </a:r>
          </a:p>
          <a:p>
            <a:endParaRPr lang="cs-CZ" dirty="0"/>
          </a:p>
          <a:p>
            <a:r>
              <a:rPr lang="cs-CZ" dirty="0"/>
              <a:t>Endolymfa - blanitý hlemýžď</a:t>
            </a:r>
          </a:p>
          <a:p>
            <a:r>
              <a:rPr lang="cs-CZ" dirty="0"/>
              <a:t>Perilymfa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14687" t="25555" r="46042" b="26111"/>
          <a:stretch/>
        </p:blipFill>
        <p:spPr>
          <a:xfrm>
            <a:off x="7331164" y="3467100"/>
            <a:ext cx="4594136" cy="318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93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Vestibulární aparát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537200" cy="4351338"/>
          </a:xfrm>
        </p:spPr>
        <p:txBody>
          <a:bodyPr/>
          <a:lstStyle/>
          <a:p>
            <a:r>
              <a:rPr lang="cs-CZ" dirty="0"/>
              <a:t>Vejčitý a kulovitý váček – </a:t>
            </a:r>
            <a:r>
              <a:rPr lang="cs-CZ" dirty="0" err="1"/>
              <a:t>utriculus</a:t>
            </a:r>
            <a:r>
              <a:rPr lang="cs-CZ" dirty="0"/>
              <a:t>, </a:t>
            </a:r>
            <a:r>
              <a:rPr lang="cs-CZ" dirty="0" err="1"/>
              <a:t>sacculus</a:t>
            </a:r>
            <a:endParaRPr lang="cs-CZ" dirty="0"/>
          </a:p>
          <a:p>
            <a:r>
              <a:rPr lang="cs-CZ" dirty="0"/>
              <a:t>Vláskové buňky –</a:t>
            </a:r>
            <a:r>
              <a:rPr lang="cs-CZ" dirty="0" err="1"/>
              <a:t>cilie</a:t>
            </a:r>
            <a:endParaRPr lang="cs-CZ" dirty="0"/>
          </a:p>
          <a:p>
            <a:r>
              <a:rPr lang="cs-CZ" dirty="0"/>
              <a:t>Krystalky uhličitanu vápenatého – </a:t>
            </a:r>
            <a:r>
              <a:rPr lang="cs-CZ" dirty="0" err="1"/>
              <a:t>otolity</a:t>
            </a:r>
            <a:r>
              <a:rPr lang="cs-CZ" dirty="0"/>
              <a:t> – poloha</a:t>
            </a:r>
          </a:p>
          <a:p>
            <a:r>
              <a:rPr lang="cs-CZ" dirty="0"/>
              <a:t>Tři </a:t>
            </a:r>
            <a:r>
              <a:rPr lang="cs-CZ" dirty="0" err="1"/>
              <a:t>polokruhuvité</a:t>
            </a:r>
            <a:r>
              <a:rPr lang="cs-CZ" dirty="0"/>
              <a:t> kanálky – úhlové zrychlení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22222" t="17284" r="22708" b="12593"/>
          <a:stretch/>
        </p:blipFill>
        <p:spPr>
          <a:xfrm>
            <a:off x="6479585" y="1825625"/>
            <a:ext cx="5166315" cy="370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87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4444" t="15309" r="34444" b="13210"/>
          <a:stretch/>
        </p:blipFill>
        <p:spPr>
          <a:xfrm>
            <a:off x="838200" y="365125"/>
            <a:ext cx="4572000" cy="590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44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Receptory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1690688"/>
            <a:ext cx="9780718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dle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původu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podnětu: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exteroreceptory (čich, chuť, hmat, sluch, zrak)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interoreceptory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(chemoreceptory, baroreceptory, proprioreceptory)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dle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charakteru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podnětu: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mechanoreceptory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(hmat, rovnováha, sluch) 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fotoreceptory (zrak)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chemoreceptory (čich, chuť)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termoreceptory (chlad, teplo)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nociceptory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bolest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1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0556" t="16173" r="31389" b="14197"/>
          <a:stretch/>
        </p:blipFill>
        <p:spPr>
          <a:xfrm>
            <a:off x="741554" y="365125"/>
            <a:ext cx="5824346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06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Akustická část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680200" cy="4351338"/>
          </a:xfrm>
        </p:spPr>
        <p:txBody>
          <a:bodyPr/>
          <a:lstStyle/>
          <a:p>
            <a:r>
              <a:rPr lang="cs-CZ" dirty="0"/>
              <a:t>Hlemýžď – </a:t>
            </a:r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cochlearis</a:t>
            </a:r>
            <a:endParaRPr lang="cs-CZ" dirty="0"/>
          </a:p>
          <a:p>
            <a:r>
              <a:rPr lang="cs-CZ" dirty="0"/>
              <a:t>Na kostěný hlemýžď se upíná blanitý labyrint (</a:t>
            </a:r>
            <a:r>
              <a:rPr lang="cs-CZ" dirty="0" err="1"/>
              <a:t>scala</a:t>
            </a:r>
            <a:r>
              <a:rPr lang="cs-CZ" dirty="0"/>
              <a:t> </a:t>
            </a:r>
            <a:r>
              <a:rPr lang="cs-CZ" dirty="0" err="1"/>
              <a:t>tympani</a:t>
            </a:r>
            <a:r>
              <a:rPr lang="cs-CZ" dirty="0"/>
              <a:t>, media, </a:t>
            </a:r>
            <a:r>
              <a:rPr lang="cs-CZ" dirty="0" err="1"/>
              <a:t>vestibuli</a:t>
            </a:r>
            <a:r>
              <a:rPr lang="cs-CZ" dirty="0"/>
              <a:t>) – perilymfa (Na) – mozkomíšní mok</a:t>
            </a:r>
          </a:p>
          <a:p>
            <a:r>
              <a:rPr lang="cs-CZ" dirty="0"/>
              <a:t>Endolymfa – nitrobuněčná tekutina (K), </a:t>
            </a:r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reuniens</a:t>
            </a:r>
            <a:r>
              <a:rPr lang="cs-CZ" dirty="0"/>
              <a:t> - </a:t>
            </a:r>
            <a:r>
              <a:rPr lang="cs-CZ" dirty="0" err="1"/>
              <a:t>sacculus</a:t>
            </a:r>
            <a:endParaRPr lang="cs-CZ" dirty="0"/>
          </a:p>
          <a:p>
            <a:r>
              <a:rPr lang="cs-CZ" dirty="0"/>
              <a:t>vibrace oválného okénka – vlnění, membrána </a:t>
            </a:r>
            <a:r>
              <a:rPr lang="cs-CZ" dirty="0" err="1"/>
              <a:t>Cortihi</a:t>
            </a:r>
            <a:r>
              <a:rPr lang="cs-CZ" dirty="0"/>
              <a:t> orgánu – vláskové buňky – mechanické kmity na nervové vzruchy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5208" t="15679" r="35209" b="14198"/>
          <a:stretch/>
        </p:blipFill>
        <p:spPr>
          <a:xfrm>
            <a:off x="7820024" y="571500"/>
            <a:ext cx="4105275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63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33821" t="15556" r="34999" b="14444"/>
          <a:stretch/>
        </p:blipFill>
        <p:spPr>
          <a:xfrm>
            <a:off x="838200" y="365125"/>
            <a:ext cx="4568377" cy="576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42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Čich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873668" cy="4351338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Regio</a:t>
            </a:r>
            <a:r>
              <a:rPr lang="cs-CZ" dirty="0"/>
              <a:t> </a:t>
            </a:r>
            <a:r>
              <a:rPr lang="cs-CZ" dirty="0" err="1"/>
              <a:t>olfactoria</a:t>
            </a:r>
            <a:endParaRPr lang="cs-CZ" dirty="0"/>
          </a:p>
          <a:p>
            <a:r>
              <a:rPr lang="cs-CZ" dirty="0"/>
              <a:t>Čichové buňky</a:t>
            </a:r>
          </a:p>
          <a:p>
            <a:r>
              <a:rPr lang="cs-CZ" dirty="0"/>
              <a:t>Podpůrné buňky (hlen)</a:t>
            </a:r>
          </a:p>
          <a:p>
            <a:endParaRPr lang="cs-CZ" dirty="0"/>
          </a:p>
          <a:p>
            <a:r>
              <a:rPr lang="cs-CZ" dirty="0"/>
              <a:t>reaguje na látky obsažené ve vzduchu</a:t>
            </a:r>
          </a:p>
          <a:p>
            <a:r>
              <a:rPr lang="cs-CZ" dirty="0"/>
              <a:t>tyčinkovité buňky vystrčené do prostoru umístěné v horní části nosní dutiny </a:t>
            </a:r>
          </a:p>
          <a:p>
            <a:r>
              <a:rPr lang="cs-CZ" dirty="0"/>
              <a:t>ztráta čichu = anosmie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11" y="1991313"/>
            <a:ext cx="5637897" cy="368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82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Čichová dráha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7316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2 neurony</a:t>
            </a:r>
          </a:p>
          <a:p>
            <a:pPr lvl="2"/>
            <a:r>
              <a:rPr lang="cs-CZ" dirty="0"/>
              <a:t>Čichové </a:t>
            </a:r>
            <a:r>
              <a:rPr lang="cs-CZ" dirty="0" err="1"/>
              <a:t>b</a:t>
            </a:r>
            <a:r>
              <a:rPr lang="cs-CZ" dirty="0"/>
              <a:t>., dendrity – epitel sliznice, axony skrze lamina </a:t>
            </a:r>
            <a:r>
              <a:rPr lang="cs-CZ" dirty="0" err="1"/>
              <a:t>cribrosa</a:t>
            </a:r>
            <a:r>
              <a:rPr lang="cs-CZ" dirty="0"/>
              <a:t> </a:t>
            </a:r>
            <a:r>
              <a:rPr lang="cs-CZ" dirty="0" err="1"/>
              <a:t>ossis</a:t>
            </a:r>
            <a:r>
              <a:rPr lang="cs-CZ" dirty="0"/>
              <a:t> </a:t>
            </a:r>
            <a:r>
              <a:rPr lang="cs-CZ" dirty="0" err="1"/>
              <a:t>ethmoidalis</a:t>
            </a:r>
            <a:r>
              <a:rPr lang="cs-CZ" dirty="0"/>
              <a:t>, </a:t>
            </a:r>
            <a:r>
              <a:rPr lang="cs-CZ" dirty="0" err="1"/>
              <a:t>bulbus</a:t>
            </a:r>
            <a:r>
              <a:rPr lang="cs-CZ" dirty="0"/>
              <a:t> </a:t>
            </a:r>
            <a:r>
              <a:rPr lang="cs-CZ" dirty="0" err="1"/>
              <a:t>olfactorius</a:t>
            </a:r>
            <a:endParaRPr lang="cs-CZ" dirty="0"/>
          </a:p>
          <a:p>
            <a:pPr lvl="2"/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olfactorius</a:t>
            </a:r>
            <a:r>
              <a:rPr lang="cs-CZ" dirty="0"/>
              <a:t>, </a:t>
            </a:r>
            <a:r>
              <a:rPr lang="cs-CZ" dirty="0" err="1"/>
              <a:t>paleokortikální</a:t>
            </a:r>
            <a:r>
              <a:rPr lang="cs-CZ" dirty="0"/>
              <a:t> korové oblasti, corpus </a:t>
            </a:r>
            <a:r>
              <a:rPr lang="cs-CZ" dirty="0" err="1"/>
              <a:t>amygdaloideum</a:t>
            </a:r>
            <a:r>
              <a:rPr lang="cs-CZ" dirty="0"/>
              <a:t>, limbický systém</a:t>
            </a:r>
          </a:p>
          <a:p>
            <a:r>
              <a:rPr lang="cs-CZ" dirty="0"/>
              <a:t>Receptory: 1. neurony, </a:t>
            </a:r>
            <a:r>
              <a:rPr lang="cs-CZ" dirty="0" err="1"/>
              <a:t>regio</a:t>
            </a:r>
            <a:r>
              <a:rPr lang="cs-CZ" dirty="0"/>
              <a:t> </a:t>
            </a:r>
            <a:r>
              <a:rPr lang="cs-CZ" dirty="0" err="1"/>
              <a:t>olfactoria</a:t>
            </a:r>
            <a:r>
              <a:rPr lang="cs-CZ" dirty="0"/>
              <a:t> nosní sliznice, chemické signály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2758" t="52219" r="56219" b="29632"/>
          <a:stretch>
            <a:fillRect/>
          </a:stretch>
        </p:blipFill>
        <p:spPr bwMode="auto">
          <a:xfrm>
            <a:off x="2934269" y="3929790"/>
            <a:ext cx="5022376" cy="270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374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Chuť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727713" cy="4351338"/>
          </a:xfrm>
        </p:spPr>
        <p:txBody>
          <a:bodyPr/>
          <a:lstStyle/>
          <a:p>
            <a:r>
              <a:rPr lang="cs-CZ" dirty="0"/>
              <a:t>Papily na jazyku</a:t>
            </a:r>
          </a:p>
          <a:p>
            <a:r>
              <a:rPr lang="cs-CZ" dirty="0"/>
              <a:t>Hrazené, nitkovité, listovité, houbovité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27906"/>
            <a:ext cx="4936232" cy="44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19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Chuťová dráha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497286" cy="4351338"/>
          </a:xfrm>
        </p:spPr>
        <p:txBody>
          <a:bodyPr/>
          <a:lstStyle/>
          <a:p>
            <a:r>
              <a:rPr lang="cs-CZ" dirty="0"/>
              <a:t>Receptory: chuťové pohárky jazyka</a:t>
            </a:r>
          </a:p>
          <a:p>
            <a:r>
              <a:rPr lang="cs-CZ" dirty="0"/>
              <a:t>3 neurony</a:t>
            </a:r>
          </a:p>
          <a:p>
            <a:pPr lvl="1"/>
            <a:r>
              <a:rPr lang="cs-CZ" dirty="0"/>
              <a:t>Ganglion </a:t>
            </a:r>
            <a:r>
              <a:rPr lang="cs-CZ" dirty="0" err="1"/>
              <a:t>geniculi</a:t>
            </a:r>
            <a:r>
              <a:rPr lang="cs-CZ" dirty="0"/>
              <a:t> </a:t>
            </a:r>
          </a:p>
          <a:p>
            <a:pPr lvl="2"/>
            <a:r>
              <a:rPr lang="cs-CZ" dirty="0"/>
              <a:t>N. </a:t>
            </a:r>
            <a:r>
              <a:rPr lang="cs-CZ" dirty="0" err="1"/>
              <a:t>facialis</a:t>
            </a:r>
            <a:r>
              <a:rPr lang="cs-CZ" dirty="0"/>
              <a:t>, 2/3, n. </a:t>
            </a:r>
            <a:r>
              <a:rPr lang="cs-CZ" dirty="0" err="1"/>
              <a:t>lingualis</a:t>
            </a:r>
            <a:r>
              <a:rPr lang="cs-CZ" dirty="0"/>
              <a:t>, chorda </a:t>
            </a:r>
            <a:r>
              <a:rPr lang="cs-CZ" dirty="0" err="1"/>
              <a:t>tympani</a:t>
            </a:r>
            <a:endParaRPr lang="cs-CZ" dirty="0"/>
          </a:p>
          <a:p>
            <a:pPr lvl="2"/>
            <a:r>
              <a:rPr lang="cs-CZ" dirty="0"/>
              <a:t>N. </a:t>
            </a:r>
            <a:r>
              <a:rPr lang="cs-CZ" dirty="0" err="1"/>
              <a:t>glossopharyngeus</a:t>
            </a:r>
            <a:r>
              <a:rPr lang="cs-CZ" dirty="0"/>
              <a:t>, zadní 1/3 jazyka</a:t>
            </a:r>
          </a:p>
          <a:p>
            <a:pPr lvl="2"/>
            <a:r>
              <a:rPr lang="cs-CZ" dirty="0"/>
              <a:t>N. vagus, oblast epiglottis</a:t>
            </a:r>
          </a:p>
          <a:p>
            <a:pPr lvl="2"/>
            <a:r>
              <a:rPr lang="cs-CZ" dirty="0"/>
              <a:t>→ </a:t>
            </a:r>
            <a:r>
              <a:rPr lang="cs-CZ" dirty="0" err="1"/>
              <a:t>nucleus</a:t>
            </a:r>
            <a:r>
              <a:rPr lang="cs-CZ" dirty="0"/>
              <a:t> </a:t>
            </a:r>
            <a:r>
              <a:rPr lang="cs-CZ" dirty="0" err="1"/>
              <a:t>gustatorius</a:t>
            </a:r>
            <a:endParaRPr lang="cs-CZ" dirty="0"/>
          </a:p>
          <a:p>
            <a:pPr lvl="1"/>
            <a:r>
              <a:rPr lang="cs-CZ" dirty="0" err="1"/>
              <a:t>Lemniscus</a:t>
            </a:r>
            <a:r>
              <a:rPr lang="cs-CZ" dirty="0"/>
              <a:t> </a:t>
            </a:r>
            <a:r>
              <a:rPr lang="cs-CZ" dirty="0" err="1"/>
              <a:t>medialis</a:t>
            </a:r>
            <a:r>
              <a:rPr lang="cs-CZ" dirty="0"/>
              <a:t> , thalamus</a:t>
            </a:r>
          </a:p>
          <a:p>
            <a:pPr lvl="1"/>
            <a:r>
              <a:rPr lang="cs-CZ" dirty="0"/>
              <a:t>Thalamus – </a:t>
            </a:r>
            <a:r>
              <a:rPr lang="cs-CZ" dirty="0" err="1"/>
              <a:t>gyrus</a:t>
            </a:r>
            <a:r>
              <a:rPr lang="cs-CZ" dirty="0"/>
              <a:t> </a:t>
            </a:r>
            <a:r>
              <a:rPr lang="cs-CZ" dirty="0" err="1"/>
              <a:t>frontalis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3234" t="28657" r="29851" b="21672"/>
          <a:stretch>
            <a:fillRect/>
          </a:stretch>
        </p:blipFill>
        <p:spPr bwMode="auto">
          <a:xfrm>
            <a:off x="6096000" y="2886311"/>
            <a:ext cx="5829869" cy="3425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05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Kůže, </a:t>
            </a:r>
            <a:r>
              <a:rPr lang="cs-CZ" dirty="0" err="1">
                <a:solidFill>
                  <a:srgbClr val="00B0F0"/>
                </a:solidFill>
              </a:rPr>
              <a:t>cutis</a:t>
            </a:r>
            <a:r>
              <a:rPr lang="cs-CZ" dirty="0">
                <a:solidFill>
                  <a:srgbClr val="00B0F0"/>
                </a:solidFill>
              </a:rPr>
              <a:t>, derma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5549900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1,6 – 2,0 m</a:t>
            </a:r>
            <a:r>
              <a:rPr lang="cs-CZ" sz="1600" dirty="0"/>
              <a:t>2</a:t>
            </a:r>
          </a:p>
          <a:p>
            <a:r>
              <a:rPr lang="cs-CZ" dirty="0"/>
              <a:t>Barva: melanin, prokrvení</a:t>
            </a:r>
          </a:p>
          <a:p>
            <a:r>
              <a:rPr lang="cs-CZ" dirty="0"/>
              <a:t>Deriváty kůže: chlupy (primární lanugo, sekundární a terciární ochlupení), nehty</a:t>
            </a:r>
          </a:p>
          <a:p>
            <a:r>
              <a:rPr lang="cs-CZ" dirty="0" err="1"/>
              <a:t>Fce</a:t>
            </a:r>
            <a:r>
              <a:rPr lang="cs-CZ" dirty="0"/>
              <a:t>: Ochrana, termoregulace, vylučovací, senzorická, imunitní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Epidermis – pokožka</a:t>
            </a:r>
          </a:p>
          <a:p>
            <a:r>
              <a:rPr lang="cs-CZ" dirty="0"/>
              <a:t>Dermis – škára</a:t>
            </a:r>
          </a:p>
          <a:p>
            <a:r>
              <a:rPr lang="cs-CZ" dirty="0" err="1"/>
              <a:t>Tela</a:t>
            </a:r>
            <a:r>
              <a:rPr lang="cs-CZ" dirty="0"/>
              <a:t> </a:t>
            </a:r>
            <a:r>
              <a:rPr lang="cs-CZ" dirty="0" err="1"/>
              <a:t>subcutanea</a:t>
            </a:r>
            <a:r>
              <a:rPr lang="cs-CZ" dirty="0"/>
              <a:t> – podkožní vazivo</a:t>
            </a:r>
          </a:p>
          <a:p>
            <a:r>
              <a:rPr lang="cs-CZ" dirty="0" err="1"/>
              <a:t>Panniculus</a:t>
            </a:r>
            <a:r>
              <a:rPr lang="cs-CZ" dirty="0"/>
              <a:t> </a:t>
            </a:r>
            <a:r>
              <a:rPr lang="cs-CZ" dirty="0" err="1"/>
              <a:t>adiposus</a:t>
            </a:r>
            <a:r>
              <a:rPr lang="cs-CZ" dirty="0"/>
              <a:t> – tukový polštář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/>
          <a:srcRect l="34514" t="31482" r="44375" b="40246"/>
          <a:stretch/>
        </p:blipFill>
        <p:spPr>
          <a:xfrm>
            <a:off x="6578600" y="889000"/>
            <a:ext cx="4775200" cy="359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8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Hmat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Hmat: jediný smysl který je v organismu zastoupen na větší části těla</a:t>
            </a:r>
          </a:p>
          <a:p>
            <a:r>
              <a:rPr lang="cs-CZ" dirty="0"/>
              <a:t>hmatová tělíska v kůži a ve sliznicích vnímají teplo, chlad, bolest, tlak</a:t>
            </a:r>
          </a:p>
          <a:p>
            <a:r>
              <a:rPr lang="cs-CZ" dirty="0"/>
              <a:t>nejvíce hmatových tělísek- konečky prstů, jazyk, krk, obličej</a:t>
            </a:r>
          </a:p>
          <a:p>
            <a:r>
              <a:rPr lang="cs-CZ" dirty="0"/>
              <a:t>nejméně hmatových tělísek - záda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874</Words>
  <Application>Microsoft Office PowerPoint</Application>
  <PresentationFormat>Širokoúhlá obrazovka</PresentationFormat>
  <Paragraphs>179</Paragraphs>
  <Slides>32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Motiv Office</vt:lpstr>
      <vt:lpstr>Smyslové orgány</vt:lpstr>
      <vt:lpstr>Smyslové orgány</vt:lpstr>
      <vt:lpstr>Receptory</vt:lpstr>
      <vt:lpstr>Čich </vt:lpstr>
      <vt:lpstr>Čichová dráha</vt:lpstr>
      <vt:lpstr>Chuť</vt:lpstr>
      <vt:lpstr>Chuťová dráha</vt:lpstr>
      <vt:lpstr>Kůže, cutis, derma</vt:lpstr>
      <vt:lpstr>Hmat</vt:lpstr>
      <vt:lpstr>Zrak</vt:lpstr>
      <vt:lpstr>Prezentace aplikace PowerPoint</vt:lpstr>
      <vt:lpstr>Oční koule, bulbus oculi</vt:lpstr>
      <vt:lpstr>Tunica fibrosa</vt:lpstr>
      <vt:lpstr>Tunica vasculosa</vt:lpstr>
      <vt:lpstr>Tunica interna </vt:lpstr>
      <vt:lpstr>Čočka, lens</vt:lpstr>
      <vt:lpstr>Sklivec, corpus vitreum</vt:lpstr>
      <vt:lpstr>Oční komory, camerae bulbi</vt:lpstr>
      <vt:lpstr>Okohybné svaly</vt:lpstr>
      <vt:lpstr>Oční víčko, palpebrae</vt:lpstr>
      <vt:lpstr>Slzný aparát</vt:lpstr>
      <vt:lpstr>Vady zraku</vt:lpstr>
      <vt:lpstr>Prezentace aplikace PowerPoint</vt:lpstr>
      <vt:lpstr>Auris externa</vt:lpstr>
      <vt:lpstr>Auris media</vt:lpstr>
      <vt:lpstr>Sluchové kůstky</vt:lpstr>
      <vt:lpstr>Auris interna</vt:lpstr>
      <vt:lpstr>Vestibulární aparát</vt:lpstr>
      <vt:lpstr>Prezentace aplikace PowerPoint</vt:lpstr>
      <vt:lpstr>Prezentace aplikace PowerPoint</vt:lpstr>
      <vt:lpstr>Akustická část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Smyslové orgány</dc:title>
  <dc:creator>Marta Gimunová</dc:creator>
  <cp:lastModifiedBy>marta gimunová</cp:lastModifiedBy>
  <cp:revision>38</cp:revision>
  <dcterms:created xsi:type="dcterms:W3CDTF">2015-05-05T13:52:46Z</dcterms:created>
  <dcterms:modified xsi:type="dcterms:W3CDTF">2018-05-13T13:56:54Z</dcterms:modified>
</cp:coreProperties>
</file>