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94" r:id="rId3"/>
    <p:sldId id="285" r:id="rId4"/>
    <p:sldId id="266" r:id="rId5"/>
    <p:sldId id="292" r:id="rId6"/>
    <p:sldId id="267" r:id="rId7"/>
    <p:sldId id="293" r:id="rId8"/>
    <p:sldId id="289" r:id="rId9"/>
    <p:sldId id="290" r:id="rId10"/>
    <p:sldId id="269" r:id="rId11"/>
    <p:sldId id="268" r:id="rId12"/>
    <p:sldId id="291" r:id="rId13"/>
    <p:sldId id="270" r:id="rId14"/>
    <p:sldId id="272" r:id="rId15"/>
    <p:sldId id="271" r:id="rId16"/>
    <p:sldId id="274" r:id="rId17"/>
    <p:sldId id="273" r:id="rId18"/>
    <p:sldId id="275" r:id="rId19"/>
    <p:sldId id="276" r:id="rId20"/>
    <p:sldId id="28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43" autoAdjust="0"/>
  </p:normalViewPr>
  <p:slideViewPr>
    <p:cSldViewPr>
      <p:cViewPr varScale="1">
        <p:scale>
          <a:sx n="84" d="100"/>
          <a:sy n="84" d="100"/>
        </p:scale>
        <p:origin x="23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C0785-33A8-4248-B0BD-6D9D030FCF28}" type="datetimeFigureOut">
              <a:rPr lang="cs-CZ" smtClean="0"/>
              <a:pPr/>
              <a:t>09.04.2018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5A8A5-DAD6-472F-823F-3EC4255F3A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40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894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474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706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08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41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379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929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510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03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39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91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39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84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031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204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060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A8A5-DAD6-472F-823F-3EC4255F3A4B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33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BEE1-7AFA-4D3B-929D-7C359C3E6F5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A463-3D50-4B41-B4E4-5A5B3476054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BEE1-7AFA-4D3B-929D-7C359C3E6F5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A463-3D50-4B41-B4E4-5A5B3476054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BEE1-7AFA-4D3B-929D-7C359C3E6F5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A463-3D50-4B41-B4E4-5A5B3476054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BEE1-7AFA-4D3B-929D-7C359C3E6F5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A463-3D50-4B41-B4E4-5A5B3476054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BEE1-7AFA-4D3B-929D-7C359C3E6F5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A463-3D50-4B41-B4E4-5A5B3476054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BEE1-7AFA-4D3B-929D-7C359C3E6F5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A463-3D50-4B41-B4E4-5A5B3476054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BEE1-7AFA-4D3B-929D-7C359C3E6F5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A463-3D50-4B41-B4E4-5A5B3476054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BEE1-7AFA-4D3B-929D-7C359C3E6F5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A463-3D50-4B41-B4E4-5A5B3476054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BEE1-7AFA-4D3B-929D-7C359C3E6F5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A463-3D50-4B41-B4E4-5A5B3476054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BEE1-7AFA-4D3B-929D-7C359C3E6F5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A463-3D50-4B41-B4E4-5A5B3476054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BEE1-7AFA-4D3B-929D-7C359C3E6F5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A463-3D50-4B41-B4E4-5A5B3476054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8BEE1-7AFA-4D3B-929D-7C359C3E6F5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A463-3D50-4B41-B4E4-5A5B3476054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Trávicí soustava II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Porta </a:t>
            </a:r>
            <a:r>
              <a:rPr lang="cs-CZ" dirty="0" err="1" smtClean="0"/>
              <a:t>hepatis</a:t>
            </a:r>
            <a:r>
              <a:rPr lang="cs-CZ" dirty="0" smtClean="0"/>
              <a:t>: branka </a:t>
            </a:r>
          </a:p>
          <a:p>
            <a:pPr lvl="1"/>
            <a:r>
              <a:rPr lang="cs-CZ" dirty="0" smtClean="0"/>
              <a:t>Vstupuje: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portae</a:t>
            </a:r>
            <a:r>
              <a:rPr lang="cs-CZ" dirty="0"/>
              <a:t>, a. </a:t>
            </a:r>
            <a:r>
              <a:rPr lang="cs-CZ" dirty="0" err="1"/>
              <a:t>hepatica</a:t>
            </a:r>
            <a:r>
              <a:rPr lang="cs-CZ" dirty="0"/>
              <a:t> propria, plexus </a:t>
            </a:r>
            <a:r>
              <a:rPr lang="cs-CZ" dirty="0" err="1" smtClean="0"/>
              <a:t>hepaticus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Vystupuje</a:t>
            </a:r>
            <a:r>
              <a:rPr lang="cs-CZ" dirty="0"/>
              <a:t>: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hepaticus</a:t>
            </a:r>
            <a:r>
              <a:rPr lang="cs-CZ" dirty="0"/>
              <a:t> </a:t>
            </a:r>
            <a:r>
              <a:rPr lang="cs-CZ" dirty="0" err="1"/>
              <a:t>dexter</a:t>
            </a:r>
            <a:r>
              <a:rPr lang="cs-CZ" dirty="0"/>
              <a:t> a </a:t>
            </a:r>
            <a:r>
              <a:rPr lang="cs-CZ" dirty="0" err="1"/>
              <a:t>sinister</a:t>
            </a:r>
            <a:r>
              <a:rPr lang="cs-CZ" dirty="0"/>
              <a:t>, </a:t>
            </a:r>
            <a:r>
              <a:rPr lang="cs-CZ" dirty="0" err="1"/>
              <a:t>vv</a:t>
            </a:r>
            <a:r>
              <a:rPr lang="cs-CZ" dirty="0"/>
              <a:t>. </a:t>
            </a:r>
            <a:r>
              <a:rPr lang="cs-CZ" dirty="0" err="1"/>
              <a:t>hepaticae</a:t>
            </a:r>
            <a:endParaRPr lang="cs-CZ" dirty="0"/>
          </a:p>
          <a:p>
            <a:r>
              <a:rPr lang="cs-CZ" dirty="0"/>
              <a:t>Pravý lalok: přední a zadní segment</a:t>
            </a:r>
          </a:p>
          <a:p>
            <a:r>
              <a:rPr lang="cs-CZ" dirty="0"/>
              <a:t>Levý: vnitřní a zevní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1233" t="13960" r="29917" b="18001"/>
          <a:stretch>
            <a:fillRect/>
          </a:stretch>
        </p:blipFill>
        <p:spPr bwMode="auto">
          <a:xfrm>
            <a:off x="3563888" y="307227"/>
            <a:ext cx="532859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1758" t="14800" r="29392" b="23041"/>
          <a:stretch>
            <a:fillRect/>
          </a:stretch>
        </p:blipFill>
        <p:spPr bwMode="auto">
          <a:xfrm>
            <a:off x="1619672" y="620688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5484" t="19000" r="18892" b="11281"/>
          <a:stretch>
            <a:fillRect/>
          </a:stretch>
        </p:blipFill>
        <p:spPr bwMode="auto">
          <a:xfrm>
            <a:off x="0" y="548680"/>
            <a:ext cx="9001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cs-CZ" dirty="0" smtClean="0"/>
              <a:t>Jaterní lalůček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/>
              <a:t>Hapatocyt</a:t>
            </a:r>
            <a:r>
              <a:rPr lang="cs-CZ" dirty="0" smtClean="0"/>
              <a:t>,</a:t>
            </a:r>
            <a:r>
              <a:rPr lang="cs-CZ" dirty="0"/>
              <a:t> trámce, žilní sinusoidy, </a:t>
            </a:r>
            <a:endParaRPr lang="cs-CZ" dirty="0" smtClean="0"/>
          </a:p>
          <a:p>
            <a:r>
              <a:rPr lang="cs-CZ" dirty="0" smtClean="0"/>
              <a:t>centrální  žíla: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centerlis</a:t>
            </a:r>
            <a:endParaRPr lang="cs-CZ" dirty="0"/>
          </a:p>
          <a:p>
            <a:r>
              <a:rPr lang="cs-CZ" dirty="0" err="1"/>
              <a:t>Lobus</a:t>
            </a:r>
            <a:r>
              <a:rPr lang="cs-CZ" dirty="0"/>
              <a:t> </a:t>
            </a:r>
            <a:r>
              <a:rPr lang="cs-CZ" dirty="0" err="1"/>
              <a:t>vene</a:t>
            </a:r>
            <a:r>
              <a:rPr lang="cs-CZ" dirty="0"/>
              <a:t> </a:t>
            </a:r>
            <a:r>
              <a:rPr lang="cs-CZ" dirty="0" err="1"/>
              <a:t>centralis</a:t>
            </a:r>
            <a:r>
              <a:rPr lang="cs-CZ" dirty="0"/>
              <a:t>, oddělený vmezeřeným vazivem, </a:t>
            </a:r>
          </a:p>
          <a:p>
            <a:r>
              <a:rPr lang="cs-CZ" dirty="0"/>
              <a:t>3 lalůčky – </a:t>
            </a:r>
            <a:r>
              <a:rPr lang="cs-CZ" dirty="0" err="1"/>
              <a:t>portobiliární</a:t>
            </a:r>
            <a:r>
              <a:rPr lang="cs-CZ" dirty="0"/>
              <a:t> prostory – tepna, žíla žlučovod</a:t>
            </a:r>
          </a:p>
          <a:p>
            <a:r>
              <a:rPr lang="cs-CZ" dirty="0"/>
              <a:t>Jaterní b.: krevní </a:t>
            </a:r>
            <a:r>
              <a:rPr lang="cs-CZ" dirty="0" err="1"/>
              <a:t>pol</a:t>
            </a:r>
            <a:r>
              <a:rPr lang="cs-CZ" dirty="0"/>
              <a:t> (centrální ž. a žlučový pól</a:t>
            </a:r>
          </a:p>
          <a:p>
            <a:r>
              <a:rPr lang="cs-CZ" dirty="0"/>
              <a:t>Žluč – </a:t>
            </a:r>
            <a:r>
              <a:rPr lang="cs-CZ" dirty="0" err="1"/>
              <a:t>canaliculus</a:t>
            </a:r>
            <a:r>
              <a:rPr lang="cs-CZ" dirty="0"/>
              <a:t> </a:t>
            </a:r>
            <a:r>
              <a:rPr lang="cs-CZ" dirty="0" err="1"/>
              <a:t>bilifer</a:t>
            </a:r>
            <a:r>
              <a:rPr lang="cs-CZ" dirty="0"/>
              <a:t> sbíhají se v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hepaticus</a:t>
            </a:r>
            <a:r>
              <a:rPr lang="cs-CZ" dirty="0"/>
              <a:t> </a:t>
            </a:r>
            <a:r>
              <a:rPr lang="cs-CZ" dirty="0" err="1"/>
              <a:t>dexter</a:t>
            </a:r>
            <a:r>
              <a:rPr lang="cs-CZ" dirty="0"/>
              <a:t> et </a:t>
            </a:r>
            <a:r>
              <a:rPr lang="cs-CZ" dirty="0" err="1"/>
              <a:t>sinister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1233" t="13960" r="30442" b="8761"/>
          <a:stretch>
            <a:fillRect/>
          </a:stretch>
        </p:blipFill>
        <p:spPr bwMode="auto">
          <a:xfrm>
            <a:off x="3897710" y="208132"/>
            <a:ext cx="525658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3858" t="12641" r="32017" b="38640"/>
          <a:stretch>
            <a:fillRect/>
          </a:stretch>
        </p:blipFill>
        <p:spPr bwMode="auto">
          <a:xfrm>
            <a:off x="1691680" y="1052736"/>
            <a:ext cx="46805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cs-CZ" dirty="0" err="1" smtClean="0"/>
              <a:t>Hepatocyty</a:t>
            </a:r>
            <a:r>
              <a:rPr lang="cs-CZ" dirty="0" smtClean="0"/>
              <a:t> </a:t>
            </a:r>
            <a:r>
              <a:rPr lang="cs-CZ" dirty="0"/>
              <a:t>vyživovány z </a:t>
            </a:r>
            <a:r>
              <a:rPr lang="cs-CZ" dirty="0" smtClean="0"/>
              <a:t>v. </a:t>
            </a:r>
            <a:r>
              <a:rPr lang="cs-CZ" dirty="0" err="1"/>
              <a:t>portae</a:t>
            </a:r>
            <a:endParaRPr lang="cs-CZ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2808" t="13120" r="30967" b="8761"/>
          <a:stretch>
            <a:fillRect/>
          </a:stretch>
        </p:blipFill>
        <p:spPr bwMode="auto">
          <a:xfrm>
            <a:off x="4067944" y="161256"/>
            <a:ext cx="4968552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Žlučník (</a:t>
            </a:r>
            <a:r>
              <a:rPr lang="cs-CZ" dirty="0" err="1" smtClean="0"/>
              <a:t>vesica</a:t>
            </a:r>
            <a:r>
              <a:rPr lang="cs-CZ" dirty="0" smtClean="0"/>
              <a:t> </a:t>
            </a:r>
            <a:r>
              <a:rPr lang="cs-CZ" dirty="0" err="1" smtClean="0"/>
              <a:t>fellea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47500" lnSpcReduction="20000"/>
          </a:bodyPr>
          <a:lstStyle/>
          <a:p>
            <a:r>
              <a:rPr lang="cs-CZ" dirty="0" err="1"/>
              <a:t>Interhepatické</a:t>
            </a:r>
            <a:r>
              <a:rPr lang="cs-CZ" dirty="0"/>
              <a:t> a </a:t>
            </a:r>
            <a:r>
              <a:rPr lang="cs-CZ" dirty="0" err="1"/>
              <a:t>extrahepatické</a:t>
            </a:r>
            <a:r>
              <a:rPr lang="cs-CZ" dirty="0"/>
              <a:t> cesty </a:t>
            </a:r>
            <a:r>
              <a:rPr lang="cs-CZ" dirty="0" smtClean="0"/>
              <a:t>žlučové</a:t>
            </a:r>
          </a:p>
          <a:p>
            <a:r>
              <a:rPr lang="cs-CZ" dirty="0" smtClean="0"/>
              <a:t>z </a:t>
            </a:r>
            <a:r>
              <a:rPr lang="cs-CZ" dirty="0"/>
              <a:t>porta </a:t>
            </a:r>
            <a:r>
              <a:rPr lang="cs-CZ" dirty="0" err="1" smtClean="0"/>
              <a:t>hepatis</a:t>
            </a:r>
            <a:r>
              <a:rPr lang="cs-CZ" dirty="0" smtClean="0"/>
              <a:t> vystupuje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hepaticus</a:t>
            </a:r>
            <a:r>
              <a:rPr lang="cs-CZ" dirty="0"/>
              <a:t> </a:t>
            </a:r>
            <a:r>
              <a:rPr lang="cs-CZ" dirty="0" err="1"/>
              <a:t>dexter</a:t>
            </a:r>
            <a:r>
              <a:rPr lang="cs-CZ" dirty="0"/>
              <a:t> et </a:t>
            </a:r>
            <a:r>
              <a:rPr lang="cs-CZ" dirty="0" err="1" smtClean="0"/>
              <a:t>sinister</a:t>
            </a:r>
            <a:endParaRPr lang="cs-CZ" dirty="0" smtClean="0"/>
          </a:p>
          <a:p>
            <a:r>
              <a:rPr lang="cs-CZ" dirty="0" smtClean="0"/>
              <a:t>Spojují se v 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hepaticus</a:t>
            </a:r>
            <a:r>
              <a:rPr lang="cs-CZ" dirty="0" smtClean="0"/>
              <a:t> </a:t>
            </a:r>
            <a:r>
              <a:rPr lang="cs-CZ" dirty="0" err="1" smtClean="0"/>
              <a:t>communis</a:t>
            </a:r>
            <a:r>
              <a:rPr lang="cs-CZ" dirty="0" smtClean="0"/>
              <a:t> </a:t>
            </a:r>
            <a:r>
              <a:rPr lang="cs-CZ" dirty="0"/>
              <a:t>– spojuje se s vývodem ze žlučníku – </a:t>
            </a:r>
            <a:r>
              <a:rPr lang="cs-CZ" dirty="0" smtClean="0"/>
              <a:t>ve žlučovod (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choledocus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Vyústění v papila </a:t>
            </a:r>
            <a:r>
              <a:rPr lang="cs-CZ" dirty="0" err="1"/>
              <a:t>duodeni</a:t>
            </a:r>
            <a:r>
              <a:rPr lang="cs-CZ" dirty="0"/>
              <a:t> </a:t>
            </a:r>
            <a:r>
              <a:rPr lang="cs-CZ" dirty="0" smtClean="0"/>
              <a:t>major (dvanáctník) </a:t>
            </a:r>
            <a:r>
              <a:rPr lang="cs-CZ" dirty="0"/>
              <a:t>s </a:t>
            </a:r>
            <a:r>
              <a:rPr lang="cs-CZ" dirty="0" smtClean="0"/>
              <a:t>vývodem z </a:t>
            </a:r>
            <a:r>
              <a:rPr lang="cs-CZ" dirty="0" err="1" smtClean="0"/>
              <a:t>pancreatu</a:t>
            </a:r>
            <a:r>
              <a:rPr lang="cs-CZ" dirty="0" smtClean="0"/>
              <a:t> – </a:t>
            </a:r>
            <a:r>
              <a:rPr lang="cs-CZ" dirty="0" err="1"/>
              <a:t>oddiho</a:t>
            </a:r>
            <a:r>
              <a:rPr lang="cs-CZ" dirty="0"/>
              <a:t> svěrač.</a:t>
            </a:r>
          </a:p>
          <a:p>
            <a:r>
              <a:rPr lang="cs-CZ" dirty="0"/>
              <a:t>Sliznice hladká, složena v řasy pro zvětšení plochy pro vstřebávání </a:t>
            </a:r>
            <a:r>
              <a:rPr lang="cs-CZ" dirty="0" smtClean="0"/>
              <a:t>vody</a:t>
            </a:r>
          </a:p>
          <a:p>
            <a:endParaRPr lang="cs-CZ" dirty="0"/>
          </a:p>
          <a:p>
            <a:r>
              <a:rPr lang="cs-CZ" dirty="0"/>
              <a:t>Žlučník: 50-80ml</a:t>
            </a:r>
          </a:p>
          <a:p>
            <a:r>
              <a:rPr lang="cs-CZ" dirty="0"/>
              <a:t>Dno – fundus </a:t>
            </a:r>
            <a:r>
              <a:rPr lang="cs-CZ" dirty="0" err="1"/>
              <a:t>vesicae</a:t>
            </a:r>
            <a:r>
              <a:rPr lang="cs-CZ" dirty="0"/>
              <a:t> </a:t>
            </a:r>
            <a:r>
              <a:rPr lang="cs-CZ" dirty="0" err="1"/>
              <a:t>felleae</a:t>
            </a:r>
            <a:r>
              <a:rPr lang="cs-CZ" dirty="0"/>
              <a:t>, tělo </a:t>
            </a:r>
            <a:r>
              <a:rPr lang="cs-CZ" dirty="0" smtClean="0"/>
              <a:t>(corpus), </a:t>
            </a:r>
            <a:r>
              <a:rPr lang="cs-CZ" dirty="0"/>
              <a:t>vývod –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cysticus</a:t>
            </a:r>
            <a:r>
              <a:rPr lang="cs-CZ" dirty="0"/>
              <a:t> – napojuje se na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hepaticus</a:t>
            </a:r>
            <a:r>
              <a:rPr lang="cs-CZ" dirty="0"/>
              <a:t> </a:t>
            </a:r>
            <a:r>
              <a:rPr lang="cs-CZ" dirty="0" err="1"/>
              <a:t>communis</a:t>
            </a:r>
            <a:r>
              <a:rPr lang="cs-CZ" dirty="0"/>
              <a:t> (chlopeň- usměrnění proudu) – žlučovod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choledocus</a:t>
            </a:r>
            <a:endParaRPr lang="cs-CZ" dirty="0"/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33858" t="13120" r="32017" b="40680"/>
          <a:stretch>
            <a:fillRect/>
          </a:stretch>
        </p:blipFill>
        <p:spPr bwMode="auto">
          <a:xfrm>
            <a:off x="4572000" y="2060848"/>
            <a:ext cx="4578887" cy="387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r>
              <a:rPr lang="cs-CZ" dirty="0" smtClean="0"/>
              <a:t>Žluč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Žluč – žlutozelená/hnědá, tvořená </a:t>
            </a:r>
            <a:r>
              <a:rPr lang="cs-CZ" dirty="0" smtClean="0"/>
              <a:t>jaterními </a:t>
            </a:r>
            <a:r>
              <a:rPr lang="cs-CZ" dirty="0"/>
              <a:t>buňkami – bilirubin (rozklad krevního barviva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  <a:p>
            <a:r>
              <a:rPr lang="cs-CZ" dirty="0"/>
              <a:t>Až 700-1200 ml denně, na lačno se zarazí o </a:t>
            </a:r>
            <a:r>
              <a:rPr lang="cs-CZ" dirty="0" err="1"/>
              <a:t>O</a:t>
            </a:r>
            <a:r>
              <a:rPr lang="cs-CZ" dirty="0" err="1" smtClean="0"/>
              <a:t>ddiho</a:t>
            </a:r>
            <a:r>
              <a:rPr lang="cs-CZ" dirty="0" smtClean="0"/>
              <a:t> </a:t>
            </a:r>
            <a:r>
              <a:rPr lang="cs-CZ" dirty="0"/>
              <a:t>svěrač a teče do žlučníku, kde se hromadí – </a:t>
            </a:r>
            <a:r>
              <a:rPr lang="cs-CZ" dirty="0" smtClean="0"/>
              <a:t>zahušťuje </a:t>
            </a:r>
            <a:r>
              <a:rPr lang="cs-CZ" dirty="0"/>
              <a:t>se vstřebáváním vody</a:t>
            </a:r>
          </a:p>
          <a:p>
            <a:r>
              <a:rPr lang="cs-CZ" dirty="0"/>
              <a:t>Žlučové kyseliny </a:t>
            </a:r>
            <a:r>
              <a:rPr lang="cs-CZ" dirty="0" err="1"/>
              <a:t>kys</a:t>
            </a:r>
            <a:r>
              <a:rPr lang="cs-CZ" dirty="0"/>
              <a:t>. </a:t>
            </a:r>
            <a:r>
              <a:rPr lang="cs-CZ" dirty="0" smtClean="0"/>
              <a:t>cholová </a:t>
            </a:r>
            <a:r>
              <a:rPr lang="cs-CZ" dirty="0"/>
              <a:t>a </a:t>
            </a:r>
            <a:r>
              <a:rPr lang="cs-CZ" dirty="0" err="1"/>
              <a:t>chenodeoxycholová</a:t>
            </a:r>
            <a:r>
              <a:rPr lang="cs-CZ" dirty="0"/>
              <a:t> z </a:t>
            </a:r>
            <a:r>
              <a:rPr lang="cs-CZ" dirty="0" smtClean="0"/>
              <a:t>cholesterolu </a:t>
            </a:r>
            <a:r>
              <a:rPr lang="cs-CZ" dirty="0"/>
              <a:t>– trávení tuků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33333" t="12280" r="30967" b="22201"/>
          <a:stretch>
            <a:fillRect/>
          </a:stretch>
        </p:blipFill>
        <p:spPr bwMode="auto">
          <a:xfrm>
            <a:off x="4211960" y="274638"/>
            <a:ext cx="48965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Slezina, </a:t>
            </a:r>
            <a:r>
              <a:rPr lang="cs-CZ" dirty="0" err="1" smtClean="0"/>
              <a:t>splen</a:t>
            </a:r>
            <a:r>
              <a:rPr lang="cs-CZ" dirty="0" smtClean="0"/>
              <a:t>, </a:t>
            </a:r>
            <a:r>
              <a:rPr lang="cs-CZ" dirty="0" err="1" smtClean="0"/>
              <a:t>lien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150g, při onemocnění až 1 kg.</a:t>
            </a:r>
          </a:p>
          <a:p>
            <a:r>
              <a:rPr lang="cs-CZ" dirty="0" smtClean="0"/>
              <a:t>Facies </a:t>
            </a:r>
            <a:r>
              <a:rPr lang="cs-CZ" dirty="0" err="1"/>
              <a:t>diaphragmatica</a:t>
            </a:r>
            <a:r>
              <a:rPr lang="cs-CZ" dirty="0"/>
              <a:t> a </a:t>
            </a:r>
            <a:r>
              <a:rPr lang="cs-CZ" dirty="0" err="1" smtClean="0"/>
              <a:t>visceralis</a:t>
            </a:r>
            <a:endParaRPr lang="cs-CZ" dirty="0"/>
          </a:p>
          <a:p>
            <a:r>
              <a:rPr lang="cs-CZ" dirty="0" err="1"/>
              <a:t>Extremitas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(11. žebro)</a:t>
            </a:r>
          </a:p>
          <a:p>
            <a:r>
              <a:rPr lang="cs-CZ" dirty="0" err="1"/>
              <a:t>Posterior</a:t>
            </a:r>
            <a:r>
              <a:rPr lang="cs-CZ" dirty="0"/>
              <a:t> (10 žebro)</a:t>
            </a:r>
          </a:p>
          <a:p>
            <a:endParaRPr lang="cs-CZ" dirty="0"/>
          </a:p>
          <a:p>
            <a:r>
              <a:rPr lang="cs-CZ" dirty="0" smtClean="0"/>
              <a:t>Elastické trámce, dřeň: </a:t>
            </a:r>
            <a:r>
              <a:rPr lang="cs-CZ" dirty="0" smtClean="0"/>
              <a:t>pulpa </a:t>
            </a:r>
            <a:r>
              <a:rPr lang="cs-CZ" dirty="0" smtClean="0"/>
              <a:t>rubra-červená, </a:t>
            </a:r>
            <a:r>
              <a:rPr lang="cs-CZ" dirty="0"/>
              <a:t>pulpa </a:t>
            </a:r>
            <a:r>
              <a:rPr lang="cs-CZ" dirty="0" smtClean="0"/>
              <a:t>alba-bílá (lymfocyty</a:t>
            </a:r>
            <a:r>
              <a:rPr lang="cs-CZ" dirty="0"/>
              <a:t>)</a:t>
            </a:r>
          </a:p>
          <a:p>
            <a:pPr marL="228600" indent="-228600">
              <a:buAutoNum type="alphaLcPeriod"/>
            </a:pPr>
            <a:r>
              <a:rPr lang="cs-CZ" dirty="0" err="1"/>
              <a:t>lienalis</a:t>
            </a:r>
            <a:r>
              <a:rPr lang="cs-CZ" dirty="0"/>
              <a:t>, v. </a:t>
            </a:r>
            <a:r>
              <a:rPr lang="cs-CZ" dirty="0" err="1"/>
              <a:t>lienalis</a:t>
            </a:r>
            <a:r>
              <a:rPr lang="cs-CZ" dirty="0"/>
              <a:t> – v </a:t>
            </a:r>
            <a:r>
              <a:rPr lang="cs-CZ" dirty="0" err="1" smtClean="0"/>
              <a:t>portae</a:t>
            </a:r>
            <a:endParaRPr lang="cs-CZ" dirty="0"/>
          </a:p>
          <a:p>
            <a:r>
              <a:rPr lang="cs-CZ" dirty="0" err="1" smtClean="0"/>
              <a:t>Fce</a:t>
            </a:r>
            <a:r>
              <a:rPr lang="cs-CZ" dirty="0"/>
              <a:t>: imunita, krevní filtr pro poškozené krevní b., krvetvorba ve fetálním období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4860" t="13400" r="40360" b="18561"/>
          <a:stretch/>
        </p:blipFill>
        <p:spPr bwMode="auto">
          <a:xfrm>
            <a:off x="4644008" y="116632"/>
            <a:ext cx="4248472" cy="647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079" t="12495" r="32101" b="27047"/>
          <a:stretch>
            <a:fillRect/>
          </a:stretch>
        </p:blipFill>
        <p:spPr bwMode="auto">
          <a:xfrm>
            <a:off x="3239344" y="188258"/>
            <a:ext cx="5904656" cy="666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57200" y="1772816"/>
            <a:ext cx="2266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Anabolismus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Katabolismus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Aminokyseliny </a:t>
            </a:r>
            <a:r>
              <a:rPr lang="cs-CZ" dirty="0"/>
              <a:t>– 21 </a:t>
            </a:r>
            <a:r>
              <a:rPr lang="cs-CZ" dirty="0" smtClean="0"/>
              <a:t>aminová </a:t>
            </a:r>
            <a:r>
              <a:rPr lang="cs-CZ" dirty="0"/>
              <a:t>skupina (amoniak toxický) – </a:t>
            </a:r>
            <a:r>
              <a:rPr lang="cs-CZ" dirty="0" smtClean="0"/>
              <a:t>močovina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Basální </a:t>
            </a:r>
            <a:r>
              <a:rPr lang="cs-CZ" dirty="0" smtClean="0"/>
              <a:t>metabolismus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8384" y="1705928"/>
            <a:ext cx="5915025" cy="56578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Sylabus jarní semestr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2" y="2409271"/>
            <a:ext cx="6720406" cy="3395993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	Oběhová soustava</a:t>
            </a:r>
          </a:p>
          <a:p>
            <a:r>
              <a:rPr lang="cs-CZ" dirty="0"/>
              <a:t>	Cévní soustava</a:t>
            </a:r>
          </a:p>
          <a:p>
            <a:r>
              <a:rPr lang="cs-CZ" dirty="0"/>
              <a:t>             	Centrální nervová soustava</a:t>
            </a:r>
          </a:p>
          <a:p>
            <a:r>
              <a:rPr lang="cs-CZ" dirty="0"/>
              <a:t>	Periferní nervová soustava</a:t>
            </a:r>
          </a:p>
          <a:p>
            <a:r>
              <a:rPr lang="cs-CZ" dirty="0"/>
              <a:t>	Dýchací soustava</a:t>
            </a:r>
          </a:p>
          <a:p>
            <a:r>
              <a:rPr lang="cs-CZ" dirty="0"/>
              <a:t>	Trávicí soustava I</a:t>
            </a:r>
          </a:p>
          <a:p>
            <a:r>
              <a:rPr lang="cs-CZ" dirty="0"/>
              <a:t> 	Trávicí soustava II - játra, žlučník, slinivka břišní</a:t>
            </a:r>
          </a:p>
          <a:p>
            <a:r>
              <a:rPr lang="cs-CZ" dirty="0"/>
              <a:t>	Močová soustava</a:t>
            </a:r>
          </a:p>
          <a:p>
            <a:r>
              <a:rPr lang="cs-CZ" dirty="0"/>
              <a:t>	Pohlavní soustava mužská</a:t>
            </a:r>
          </a:p>
          <a:p>
            <a:r>
              <a:rPr lang="cs-CZ" dirty="0"/>
              <a:t>	Pohlavní soustava ženská</a:t>
            </a:r>
          </a:p>
          <a:p>
            <a:r>
              <a:rPr lang="cs-CZ" dirty="0"/>
              <a:t> 	Soustava žláz s vnitřní sekrecí</a:t>
            </a:r>
          </a:p>
          <a:p>
            <a:r>
              <a:rPr lang="cs-CZ" dirty="0"/>
              <a:t>	Lymfatický systém</a:t>
            </a:r>
          </a:p>
          <a:p>
            <a:r>
              <a:rPr lang="cs-CZ" dirty="0"/>
              <a:t>	Smyslové orgány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444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33333" t="13120" r="31492" b="7921"/>
          <a:stretch>
            <a:fillRect/>
          </a:stretch>
        </p:blipFill>
        <p:spPr bwMode="auto">
          <a:xfrm>
            <a:off x="1907705" y="332656"/>
            <a:ext cx="554461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584" t="18160" r="19417" b="12121"/>
          <a:stretch>
            <a:fillRect/>
          </a:stretch>
        </p:blipFill>
        <p:spPr bwMode="auto">
          <a:xfrm>
            <a:off x="179512" y="260648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ANCREAS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Caput </a:t>
            </a:r>
            <a:r>
              <a:rPr lang="cs-CZ" dirty="0" smtClean="0"/>
              <a:t>(hlava) v </a:t>
            </a:r>
            <a:r>
              <a:rPr lang="cs-CZ" dirty="0"/>
              <a:t>konkávní zakřivení </a:t>
            </a:r>
            <a:r>
              <a:rPr lang="cs-CZ" dirty="0" smtClean="0"/>
              <a:t>duodena</a:t>
            </a:r>
          </a:p>
          <a:p>
            <a:r>
              <a:rPr lang="cs-CZ" dirty="0" smtClean="0"/>
              <a:t>corpus</a:t>
            </a:r>
          </a:p>
          <a:p>
            <a:r>
              <a:rPr lang="cs-CZ" dirty="0" err="1" smtClean="0"/>
              <a:t>Cauda</a:t>
            </a:r>
            <a:r>
              <a:rPr lang="cs-CZ" dirty="0" smtClean="0"/>
              <a:t> (ocas) </a:t>
            </a:r>
            <a:r>
              <a:rPr lang="cs-CZ" dirty="0"/>
              <a:t>dosahuje až ke </a:t>
            </a:r>
            <a:r>
              <a:rPr lang="cs-CZ" dirty="0" smtClean="0"/>
              <a:t>slezině</a:t>
            </a:r>
          </a:p>
          <a:p>
            <a:endParaRPr lang="cs-CZ" dirty="0"/>
          </a:p>
          <a:p>
            <a:r>
              <a:rPr lang="cs-CZ" dirty="0"/>
              <a:t>Žláza s </a:t>
            </a:r>
            <a:r>
              <a:rPr lang="cs-CZ" dirty="0" smtClean="0"/>
              <a:t>vnitřní </a:t>
            </a:r>
            <a:r>
              <a:rPr lang="cs-CZ" dirty="0"/>
              <a:t>i vnější sekrecí (exokrinní i endokrinní </a:t>
            </a:r>
            <a:r>
              <a:rPr lang="cs-CZ" dirty="0" smtClean="0"/>
              <a:t>žláza)</a:t>
            </a:r>
          </a:p>
          <a:p>
            <a:r>
              <a:rPr lang="cs-CZ" dirty="0" smtClean="0"/>
              <a:t>15 </a:t>
            </a:r>
            <a:r>
              <a:rPr lang="cs-CZ" dirty="0"/>
              <a:t>cm, 75g</a:t>
            </a:r>
          </a:p>
          <a:p>
            <a:r>
              <a:rPr lang="cs-CZ" dirty="0"/>
              <a:t>Sekret: 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/>
              <a:t>pancreatcus</a:t>
            </a:r>
            <a:r>
              <a:rPr lang="cs-CZ" dirty="0"/>
              <a:t> a </a:t>
            </a:r>
            <a:r>
              <a:rPr lang="cs-CZ" dirty="0" err="1"/>
              <a:t>d.p.accesorius</a:t>
            </a:r>
            <a:r>
              <a:rPr lang="cs-CZ" dirty="0"/>
              <a:t>, sestupný </a:t>
            </a:r>
            <a:r>
              <a:rPr lang="cs-CZ" dirty="0" smtClean="0"/>
              <a:t>dvanáctník, </a:t>
            </a:r>
            <a:r>
              <a:rPr lang="cs-CZ" dirty="0"/>
              <a:t>cca 2l denně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808" t="13120" r="30967" b="10441"/>
          <a:stretch>
            <a:fillRect/>
          </a:stretch>
        </p:blipFill>
        <p:spPr bwMode="auto">
          <a:xfrm>
            <a:off x="3923928" y="188640"/>
            <a:ext cx="496855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accent5"/>
                </a:solidFill>
              </a:rPr>
              <a:t>Pancreas</a:t>
            </a:r>
            <a:endParaRPr lang="cs-CZ" b="1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4959" t="29080" r="18367" b="18001"/>
          <a:stretch>
            <a:fillRect/>
          </a:stretch>
        </p:blipFill>
        <p:spPr bwMode="auto">
          <a:xfrm>
            <a:off x="323528" y="1914564"/>
            <a:ext cx="8568952" cy="425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 </a:t>
            </a:r>
            <a:r>
              <a:rPr lang="cs-CZ" dirty="0"/>
              <a:t>milion </a:t>
            </a:r>
            <a:r>
              <a:rPr lang="cs-CZ" dirty="0" err="1" smtClean="0"/>
              <a:t>Langerhasových</a:t>
            </a:r>
            <a:r>
              <a:rPr lang="cs-CZ" dirty="0" smtClean="0"/>
              <a:t> ostrůvků (0,1-0,5 mm)</a:t>
            </a:r>
            <a:endParaRPr lang="cs-CZ" dirty="0"/>
          </a:p>
          <a:p>
            <a:r>
              <a:rPr lang="cs-CZ" dirty="0" smtClean="0"/>
              <a:t>n. vagus</a:t>
            </a:r>
            <a:endParaRPr lang="cs-CZ" dirty="0"/>
          </a:p>
          <a:p>
            <a:r>
              <a:rPr lang="cs-CZ" dirty="0"/>
              <a:t>Insulin – snižuje hladinu cukru v </a:t>
            </a:r>
            <a:r>
              <a:rPr lang="cs-CZ" dirty="0" err="1"/>
              <a:t>krvy</a:t>
            </a:r>
            <a:r>
              <a:rPr lang="cs-CZ" dirty="0"/>
              <a:t>,</a:t>
            </a:r>
          </a:p>
          <a:p>
            <a:r>
              <a:rPr lang="cs-CZ" dirty="0" err="1"/>
              <a:t>Glukagon</a:t>
            </a:r>
            <a:r>
              <a:rPr lang="cs-CZ" dirty="0"/>
              <a:t> zvyšuje</a:t>
            </a:r>
          </a:p>
          <a:p>
            <a:r>
              <a:rPr lang="cs-CZ" dirty="0" err="1"/>
              <a:t>Somatostatin</a:t>
            </a:r>
            <a:r>
              <a:rPr lang="cs-CZ" dirty="0"/>
              <a:t>  tlumí růstový hormon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283" t="13960" r="28867" b="16321"/>
          <a:stretch>
            <a:fillRect/>
          </a:stretch>
        </p:blipFill>
        <p:spPr bwMode="auto">
          <a:xfrm>
            <a:off x="3635896" y="274638"/>
            <a:ext cx="532859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6534" t="15640" r="23092" b="8761"/>
          <a:stretch>
            <a:fillRect/>
          </a:stretch>
        </p:blipFill>
        <p:spPr bwMode="auto">
          <a:xfrm>
            <a:off x="251520" y="0"/>
            <a:ext cx="82809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Játra (</a:t>
            </a:r>
            <a:r>
              <a:rPr lang="cs-CZ" b="1" i="1" dirty="0" err="1" smtClean="0">
                <a:solidFill>
                  <a:srgbClr val="00B0F0"/>
                </a:solidFill>
              </a:rPr>
              <a:t>hepar</a:t>
            </a:r>
            <a:r>
              <a:rPr lang="cs-CZ" b="1" dirty="0" smtClean="0">
                <a:solidFill>
                  <a:srgbClr val="00B0F0"/>
                </a:solidFill>
              </a:rPr>
              <a:t>)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7584" t="30760" r="16792" b="9601"/>
          <a:stretch>
            <a:fillRect/>
          </a:stretch>
        </p:blipFill>
        <p:spPr bwMode="auto">
          <a:xfrm>
            <a:off x="467544" y="1556792"/>
            <a:ext cx="8676456" cy="49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108775"/>
            <a:ext cx="8229600" cy="101738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Vazy: lig. </a:t>
            </a:r>
            <a:r>
              <a:rPr lang="cs-CZ" dirty="0" err="1" smtClean="0"/>
              <a:t>venosum</a:t>
            </a:r>
            <a:r>
              <a:rPr lang="cs-CZ" dirty="0"/>
              <a:t>, </a:t>
            </a:r>
            <a:r>
              <a:rPr lang="cs-CZ" dirty="0" smtClean="0"/>
              <a:t>(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venosus</a:t>
            </a:r>
            <a:r>
              <a:rPr lang="cs-CZ" dirty="0" smtClean="0"/>
              <a:t>, v. </a:t>
            </a:r>
            <a:r>
              <a:rPr lang="cs-CZ" dirty="0" err="1" smtClean="0"/>
              <a:t>umbilicalis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err="1"/>
              <a:t>Lobus</a:t>
            </a:r>
            <a:r>
              <a:rPr lang="cs-CZ" dirty="0"/>
              <a:t> </a:t>
            </a:r>
            <a:r>
              <a:rPr lang="cs-CZ" dirty="0" err="1"/>
              <a:t>hepatis</a:t>
            </a:r>
            <a:r>
              <a:rPr lang="cs-CZ" dirty="0"/>
              <a:t> </a:t>
            </a:r>
            <a:r>
              <a:rPr lang="cs-CZ" dirty="0" err="1"/>
              <a:t>dexter</a:t>
            </a:r>
            <a:r>
              <a:rPr lang="cs-CZ" dirty="0"/>
              <a:t> a </a:t>
            </a:r>
            <a:r>
              <a:rPr lang="cs-CZ" dirty="0" err="1"/>
              <a:t>sinister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7584" t="19840" r="19417" b="16321"/>
          <a:stretch>
            <a:fillRect/>
          </a:stretch>
        </p:blipFill>
        <p:spPr bwMode="auto">
          <a:xfrm>
            <a:off x="539552" y="116632"/>
            <a:ext cx="7632848" cy="48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453</Words>
  <Application>Microsoft Office PowerPoint</Application>
  <PresentationFormat>Předvádění na obrazovce (4:3)</PresentationFormat>
  <Paragraphs>91</Paragraphs>
  <Slides>20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1_Motiv sady Office</vt:lpstr>
      <vt:lpstr>Trávicí soustava II</vt:lpstr>
      <vt:lpstr>Sylabus jarní semestr</vt:lpstr>
      <vt:lpstr>Prezentace aplikace PowerPoint</vt:lpstr>
      <vt:lpstr>PANCREAS</vt:lpstr>
      <vt:lpstr>Pancreas</vt:lpstr>
      <vt:lpstr>Prezentace aplikace PowerPoint</vt:lpstr>
      <vt:lpstr>Prezentace aplikace PowerPoint</vt:lpstr>
      <vt:lpstr>Játra (hepar)</vt:lpstr>
      <vt:lpstr>Prezentace aplikace PowerPoint</vt:lpstr>
      <vt:lpstr>Prezentace aplikace PowerPoint</vt:lpstr>
      <vt:lpstr>Prezentace aplikace PowerPoint</vt:lpstr>
      <vt:lpstr>Prezentace aplikace PowerPoint</vt:lpstr>
      <vt:lpstr>Jaterní lalůček</vt:lpstr>
      <vt:lpstr>Prezentace aplikace PowerPoint</vt:lpstr>
      <vt:lpstr>Prezentace aplikace PowerPoint</vt:lpstr>
      <vt:lpstr>Žlučník (vesica fellea)</vt:lpstr>
      <vt:lpstr>Žluč</vt:lpstr>
      <vt:lpstr>Slezina, splen, lien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Trávicí soustava II</dc:title>
  <dc:creator>Marta</dc:creator>
  <cp:lastModifiedBy>Marta Gimunová</cp:lastModifiedBy>
  <cp:revision>44</cp:revision>
  <dcterms:created xsi:type="dcterms:W3CDTF">2015-03-10T10:19:39Z</dcterms:created>
  <dcterms:modified xsi:type="dcterms:W3CDTF">2018-04-09T11:30:46Z</dcterms:modified>
</cp:coreProperties>
</file>