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2" r:id="rId2"/>
    <p:sldId id="301" r:id="rId3"/>
    <p:sldId id="273" r:id="rId4"/>
    <p:sldId id="274" r:id="rId5"/>
    <p:sldId id="275" r:id="rId6"/>
    <p:sldId id="276" r:id="rId7"/>
    <p:sldId id="277" r:id="rId8"/>
    <p:sldId id="303" r:id="rId9"/>
    <p:sldId id="30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305" r:id="rId18"/>
    <p:sldId id="278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304" r:id="rId29"/>
    <p:sldId id="295" r:id="rId30"/>
    <p:sldId id="296" r:id="rId31"/>
    <p:sldId id="297" r:id="rId32"/>
    <p:sldId id="30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2338" autoAdjust="0"/>
  </p:normalViewPr>
  <p:slideViewPr>
    <p:cSldViewPr>
      <p:cViewPr varScale="1">
        <p:scale>
          <a:sx n="71" d="100"/>
          <a:sy n="71" d="100"/>
        </p:scale>
        <p:origin x="178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6E09-E870-48C9-8FDC-E4203F118193}" type="datetimeFigureOut">
              <a:rPr lang="cs-CZ" smtClean="0"/>
              <a:pPr/>
              <a:t>30.04.2018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EBDF1-99DD-4B42-BF42-198181643D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07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458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9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35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570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654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797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359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380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020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546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63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23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09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85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Oogonie</a:t>
            </a:r>
            <a:r>
              <a:rPr lang="cs-CZ" baseline="0" dirty="0"/>
              <a:t> -  </a:t>
            </a:r>
            <a:r>
              <a:rPr lang="cs-CZ" baseline="0" dirty="0" err="1"/>
              <a:t>oocyt</a:t>
            </a:r>
            <a:r>
              <a:rPr lang="cs-CZ" baseline="0" dirty="0"/>
              <a:t> 1. řádu, 7. měsíc intrauterinní, v </a:t>
            </a:r>
            <a:r>
              <a:rPr lang="cs-CZ" baseline="0" dirty="0" err="1"/>
              <a:t>profázy</a:t>
            </a:r>
            <a:r>
              <a:rPr lang="cs-CZ" baseline="0" dirty="0"/>
              <a:t> II dělení se zastaví </a:t>
            </a:r>
          </a:p>
          <a:p>
            <a:r>
              <a:rPr lang="cs-CZ" baseline="0" dirty="0"/>
              <a:t>V pubertě sekundární </a:t>
            </a:r>
            <a:r>
              <a:rPr lang="cs-CZ" baseline="0" dirty="0" err="1"/>
              <a:t>oocyt</a:t>
            </a:r>
            <a:r>
              <a:rPr lang="cs-CZ" baseline="0" dirty="0"/>
              <a:t> a první </a:t>
            </a:r>
            <a:r>
              <a:rPr lang="cs-CZ" baseline="0" dirty="0" err="1"/>
              <a:t>polové</a:t>
            </a:r>
            <a:r>
              <a:rPr lang="cs-CZ" baseline="0" dirty="0"/>
              <a:t> tělísko – </a:t>
            </a:r>
            <a:r>
              <a:rPr lang="cs-CZ" baseline="0" dirty="0" err="1"/>
              <a:t>metafázy</a:t>
            </a:r>
            <a:r>
              <a:rPr lang="cs-CZ" baseline="0" dirty="0"/>
              <a:t> čeká na oplození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99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87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64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69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BDF1-99DD-4B42-BF42-198181643D0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13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30.04.2018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30.04.2018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30.04.2018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30.04.2018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30.04.2018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30.04.2018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30.04.2018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30.04.2018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30.04.2018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30.04.2018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BA1F-138D-4F83-ABBC-F2547247EF57}" type="datetimeFigureOut">
              <a:rPr lang="cs-CZ" smtClean="0"/>
              <a:pPr/>
              <a:t>30.04.2018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BA1F-138D-4F83-ABBC-F2547247EF57}" type="datetimeFigureOut">
              <a:rPr lang="cs-CZ" smtClean="0"/>
              <a:pPr/>
              <a:t>30.04.2018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4144-4523-46B1-B211-42A0351F3E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Ženské pohlavní orgány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66"/>
                </a:solidFill>
              </a:rPr>
              <a:t>Vejcovod, tuba </a:t>
            </a:r>
            <a:r>
              <a:rPr lang="cs-CZ" dirty="0" err="1">
                <a:solidFill>
                  <a:srgbClr val="FF0066"/>
                </a:solidFill>
              </a:rPr>
              <a:t>uterina</a:t>
            </a:r>
            <a:endParaRPr lang="cs-CZ" dirty="0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Ostium </a:t>
            </a:r>
            <a:r>
              <a:rPr lang="cs-CZ" dirty="0" err="1"/>
              <a:t>abdominale</a:t>
            </a:r>
            <a:r>
              <a:rPr lang="cs-CZ" dirty="0"/>
              <a:t> (</a:t>
            </a:r>
            <a:r>
              <a:rPr lang="cs-CZ" dirty="0" err="1"/>
              <a:t>fimbrae</a:t>
            </a:r>
            <a:r>
              <a:rPr lang="cs-CZ" dirty="0"/>
              <a:t> </a:t>
            </a:r>
            <a:r>
              <a:rPr lang="cs-CZ" dirty="0" err="1"/>
              <a:t>tubae</a:t>
            </a:r>
            <a:r>
              <a:rPr lang="cs-CZ" dirty="0"/>
              <a:t>, </a:t>
            </a:r>
            <a:r>
              <a:rPr lang="cs-CZ" dirty="0" err="1"/>
              <a:t>infundibulum</a:t>
            </a:r>
            <a:r>
              <a:rPr lang="cs-CZ" dirty="0"/>
              <a:t> </a:t>
            </a:r>
            <a:r>
              <a:rPr lang="cs-CZ" dirty="0" err="1"/>
              <a:t>tubae</a:t>
            </a:r>
            <a:r>
              <a:rPr lang="cs-CZ" dirty="0"/>
              <a:t> </a:t>
            </a:r>
            <a:r>
              <a:rPr lang="cs-CZ" dirty="0" err="1"/>
              <a:t>uterinae</a:t>
            </a:r>
            <a:r>
              <a:rPr lang="cs-CZ" dirty="0"/>
              <a:t>): třásně a nálevka</a:t>
            </a:r>
          </a:p>
          <a:p>
            <a:r>
              <a:rPr lang="cs-CZ" dirty="0" err="1"/>
              <a:t>Ampulla</a:t>
            </a:r>
            <a:r>
              <a:rPr lang="cs-CZ" dirty="0"/>
              <a:t>: vřetenovité rozšíření</a:t>
            </a:r>
          </a:p>
          <a:p>
            <a:r>
              <a:rPr lang="cs-CZ" dirty="0" err="1"/>
              <a:t>Isthimus</a:t>
            </a:r>
            <a:r>
              <a:rPr lang="cs-CZ" dirty="0"/>
              <a:t>: zúžená část</a:t>
            </a:r>
          </a:p>
          <a:p>
            <a:r>
              <a:rPr lang="cs-CZ" dirty="0"/>
              <a:t>Ostium </a:t>
            </a:r>
            <a:r>
              <a:rPr lang="cs-CZ" dirty="0" err="1"/>
              <a:t>uterinum</a:t>
            </a:r>
            <a:r>
              <a:rPr lang="cs-CZ" dirty="0"/>
              <a:t> </a:t>
            </a:r>
            <a:r>
              <a:rPr lang="cs-CZ" dirty="0" err="1"/>
              <a:t>tubae</a:t>
            </a:r>
            <a:r>
              <a:rPr lang="cs-CZ" dirty="0"/>
              <a:t>: ústí v rozích děložních</a:t>
            </a:r>
          </a:p>
          <a:p>
            <a:r>
              <a:rPr lang="cs-CZ" dirty="0"/>
              <a:t>10-15cm</a:t>
            </a:r>
          </a:p>
          <a:p>
            <a:r>
              <a:rPr lang="cs-CZ" dirty="0"/>
              <a:t>dutina břišní u ženy otevřena do zevního prostředí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33333" t="13960" r="30967" b="20000"/>
          <a:stretch>
            <a:fillRect/>
          </a:stretch>
        </p:blipFill>
        <p:spPr bwMode="auto">
          <a:xfrm>
            <a:off x="3995936" y="283200"/>
            <a:ext cx="489654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Tuba </a:t>
            </a:r>
            <a:r>
              <a:rPr lang="cs-CZ" dirty="0" err="1">
                <a:solidFill>
                  <a:srgbClr val="00B0F0"/>
                </a:solidFill>
              </a:rPr>
              <a:t>uterina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Tunica </a:t>
            </a:r>
            <a:r>
              <a:rPr lang="cs-CZ" dirty="0" err="1"/>
              <a:t>mucosa</a:t>
            </a:r>
            <a:r>
              <a:rPr lang="cs-CZ" dirty="0"/>
              <a:t>: řasinkový epitel, sekrece řídkého hlenu</a:t>
            </a:r>
          </a:p>
          <a:p>
            <a:r>
              <a:rPr lang="cs-CZ" dirty="0" err="1"/>
              <a:t>Tunica</a:t>
            </a:r>
            <a:r>
              <a:rPr lang="cs-CZ" dirty="0"/>
              <a:t> </a:t>
            </a:r>
            <a:r>
              <a:rPr lang="cs-CZ" dirty="0" err="1"/>
              <a:t>submucosa</a:t>
            </a:r>
            <a:endParaRPr lang="cs-CZ" dirty="0"/>
          </a:p>
          <a:p>
            <a:r>
              <a:rPr lang="cs-CZ" dirty="0"/>
              <a:t>Tunica </a:t>
            </a:r>
            <a:r>
              <a:rPr lang="cs-CZ" dirty="0" err="1"/>
              <a:t>muscularis</a:t>
            </a:r>
            <a:r>
              <a:rPr lang="cs-CZ" dirty="0"/>
              <a:t>: silná, peristaltika směrem k děloze, </a:t>
            </a:r>
            <a:r>
              <a:rPr lang="cs-CZ" dirty="0" err="1"/>
              <a:t>antiperistaltika</a:t>
            </a:r>
            <a:r>
              <a:rPr lang="cs-CZ" dirty="0"/>
              <a:t> spermií</a:t>
            </a:r>
          </a:p>
          <a:p>
            <a:r>
              <a:rPr lang="cs-CZ" dirty="0" err="1"/>
              <a:t>Tunica</a:t>
            </a:r>
            <a:r>
              <a:rPr lang="cs-CZ" dirty="0"/>
              <a:t> serosa (peritoneum, </a:t>
            </a:r>
            <a:r>
              <a:rPr lang="cs-CZ" dirty="0" err="1"/>
              <a:t>mesosalpinx</a:t>
            </a:r>
            <a:r>
              <a:rPr lang="cs-CZ" dirty="0"/>
              <a:t>, lig. </a:t>
            </a:r>
            <a:r>
              <a:rPr lang="cs-CZ" dirty="0" err="1"/>
              <a:t>latum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33333" t="14800" r="33334" b="35640"/>
          <a:stretch>
            <a:fillRect/>
          </a:stretch>
        </p:blipFill>
        <p:spPr bwMode="auto">
          <a:xfrm>
            <a:off x="4572000" y="1268760"/>
            <a:ext cx="4572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cs-CZ" dirty="0">
                <a:solidFill>
                  <a:srgbClr val="FF0066"/>
                </a:solidFill>
              </a:rPr>
              <a:t>Oplození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Oocyt 200-250 mikrometrů, v ampulární části vejcovodu</a:t>
            </a:r>
          </a:p>
          <a:p>
            <a:r>
              <a:rPr lang="cs-CZ" dirty="0"/>
              <a:t>Ejakulát, 2,5-3,5 ml: 40-250 milionů spermií/1 ml.</a:t>
            </a:r>
          </a:p>
          <a:p>
            <a:r>
              <a:rPr lang="cs-CZ" dirty="0"/>
              <a:t>pod 10 milionu/ml sterilní</a:t>
            </a:r>
          </a:p>
          <a:p>
            <a:r>
              <a:rPr lang="cs-CZ" dirty="0"/>
              <a:t>Narušení obalových vrstev vajíčka, průnik jediné spermie – vzniká zygota</a:t>
            </a:r>
          </a:p>
          <a:p>
            <a:r>
              <a:rPr lang="cs-CZ" dirty="0"/>
              <a:t>Rýhování, děloha, nidace</a:t>
            </a:r>
          </a:p>
          <a:p>
            <a:r>
              <a:rPr lang="cs-CZ" dirty="0"/>
              <a:t>Žena – mitochondrie a buněčný aparát</a:t>
            </a:r>
          </a:p>
          <a:p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32283" t="13960" r="29392" b="21361"/>
          <a:stretch>
            <a:fillRect/>
          </a:stretch>
        </p:blipFill>
        <p:spPr bwMode="auto">
          <a:xfrm>
            <a:off x="3707904" y="404664"/>
            <a:ext cx="525658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1758" t="13960" r="30442" b="26401"/>
          <a:stretch>
            <a:fillRect/>
          </a:stretch>
        </p:blipFill>
        <p:spPr bwMode="auto">
          <a:xfrm>
            <a:off x="1835696" y="260648"/>
            <a:ext cx="5904656" cy="582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32808" t="14321" r="30442" b="28560"/>
          <a:stretch>
            <a:fillRect/>
          </a:stretch>
        </p:blipFill>
        <p:spPr bwMode="auto">
          <a:xfrm>
            <a:off x="1043608" y="476672"/>
            <a:ext cx="5904656" cy="573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Děloha, uterus, </a:t>
            </a:r>
            <a:r>
              <a:rPr lang="cs-CZ" dirty="0" err="1">
                <a:solidFill>
                  <a:srgbClr val="00B0F0"/>
                </a:solidFill>
              </a:rPr>
              <a:t>hystera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Fundus </a:t>
            </a:r>
            <a:r>
              <a:rPr lang="cs-CZ" dirty="0" err="1"/>
              <a:t>uteri</a:t>
            </a:r>
            <a:endParaRPr lang="cs-CZ" dirty="0"/>
          </a:p>
          <a:p>
            <a:r>
              <a:rPr lang="cs-CZ" dirty="0" err="1"/>
              <a:t>Cornua</a:t>
            </a:r>
            <a:r>
              <a:rPr lang="cs-CZ" dirty="0"/>
              <a:t>: rohy, vstup vejcovodů</a:t>
            </a:r>
          </a:p>
          <a:p>
            <a:r>
              <a:rPr lang="cs-CZ" dirty="0"/>
              <a:t>Corpus: facies </a:t>
            </a:r>
            <a:r>
              <a:rPr lang="cs-CZ" dirty="0" err="1"/>
              <a:t>intestinalis</a:t>
            </a:r>
            <a:r>
              <a:rPr lang="cs-CZ" dirty="0"/>
              <a:t> a </a:t>
            </a:r>
            <a:r>
              <a:rPr lang="cs-CZ" dirty="0" err="1"/>
              <a:t>vesicalis</a:t>
            </a:r>
            <a:endParaRPr lang="cs-CZ" dirty="0"/>
          </a:p>
          <a:p>
            <a:r>
              <a:rPr lang="cs-CZ" dirty="0" err="1"/>
              <a:t>Isthmus</a:t>
            </a:r>
            <a:r>
              <a:rPr lang="cs-CZ" dirty="0"/>
              <a:t>: zúžení, vnitřní branka</a:t>
            </a:r>
          </a:p>
          <a:p>
            <a:r>
              <a:rPr lang="cs-CZ" dirty="0"/>
              <a:t>Cervix </a:t>
            </a:r>
          </a:p>
          <a:p>
            <a:pPr lvl="1"/>
            <a:r>
              <a:rPr lang="cs-CZ" dirty="0" err="1"/>
              <a:t>Portio</a:t>
            </a:r>
            <a:r>
              <a:rPr lang="cs-CZ" dirty="0"/>
              <a:t> </a:t>
            </a:r>
            <a:r>
              <a:rPr lang="cs-CZ" dirty="0" err="1"/>
              <a:t>supravaginalis</a:t>
            </a:r>
            <a:r>
              <a:rPr lang="cs-CZ" dirty="0"/>
              <a:t> a </a:t>
            </a:r>
            <a:r>
              <a:rPr lang="cs-CZ" dirty="0" err="1"/>
              <a:t>portio</a:t>
            </a:r>
            <a:r>
              <a:rPr lang="cs-CZ" dirty="0"/>
              <a:t> vaginalis – děložní čípek </a:t>
            </a:r>
          </a:p>
          <a:p>
            <a:pPr lvl="1"/>
            <a:r>
              <a:rPr lang="cs-CZ" dirty="0"/>
              <a:t>Hlenové žlázy</a:t>
            </a:r>
          </a:p>
          <a:p>
            <a:pPr lvl="1"/>
            <a:r>
              <a:rPr lang="cs-CZ" dirty="0" err="1"/>
              <a:t>Plicae</a:t>
            </a:r>
            <a:r>
              <a:rPr lang="cs-CZ" dirty="0"/>
              <a:t> </a:t>
            </a:r>
            <a:r>
              <a:rPr lang="cs-CZ" dirty="0" err="1"/>
              <a:t>palmatae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Cavitas</a:t>
            </a:r>
            <a:r>
              <a:rPr lang="cs-CZ" dirty="0"/>
              <a:t> </a:t>
            </a:r>
            <a:r>
              <a:rPr lang="cs-CZ" dirty="0" err="1"/>
              <a:t>uteri</a:t>
            </a:r>
            <a:endParaRPr lang="cs-CZ" dirty="0"/>
          </a:p>
          <a:p>
            <a:r>
              <a:rPr lang="cs-CZ" dirty="0"/>
              <a:t>Vývoj, růst, výživa plodu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33858" t="11440" r="29392" b="4561"/>
          <a:stretch>
            <a:fillRect/>
          </a:stretch>
        </p:blipFill>
        <p:spPr bwMode="auto">
          <a:xfrm>
            <a:off x="4644008" y="332656"/>
            <a:ext cx="4354050" cy="6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Nerodivší</a:t>
            </a:r>
            <a:r>
              <a:rPr lang="cs-CZ" dirty="0"/>
              <a:t>: 8x4x3 cm</a:t>
            </a:r>
          </a:p>
          <a:p>
            <a:r>
              <a:rPr lang="cs-CZ" dirty="0"/>
              <a:t>Rodičky: cca o 1 cm větší všechny rozměry</a:t>
            </a:r>
          </a:p>
          <a:p>
            <a:r>
              <a:rPr lang="cs-CZ" dirty="0"/>
              <a:t>Zvětšení během menstruace</a:t>
            </a:r>
          </a:p>
          <a:p>
            <a:endParaRPr lang="cs-CZ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33333" t="13960" r="31492" b="40680"/>
          <a:stretch>
            <a:fillRect/>
          </a:stretch>
        </p:blipFill>
        <p:spPr bwMode="auto">
          <a:xfrm>
            <a:off x="3851920" y="1479494"/>
            <a:ext cx="4974663" cy="400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Stavba stěny dělohy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Sliznice – endometrium: Jednovrstevný válcový epitel, četné žlázky 28 dní – cyklus, menarche – menopauza</a:t>
            </a:r>
          </a:p>
          <a:p>
            <a:r>
              <a:rPr lang="cs-CZ" dirty="0"/>
              <a:t>Regenerační 1 den, Proliferační 8 dní, sekreční 14 dní, ischemická 1den, menstruační 4 dny, odpadá sliznice až na </a:t>
            </a:r>
            <a:r>
              <a:rPr lang="cs-CZ" dirty="0" err="1"/>
              <a:t>zonu</a:t>
            </a:r>
            <a:r>
              <a:rPr lang="cs-CZ" dirty="0"/>
              <a:t> </a:t>
            </a:r>
            <a:r>
              <a:rPr lang="cs-CZ" dirty="0" err="1"/>
              <a:t>basalis</a:t>
            </a:r>
            <a:r>
              <a:rPr lang="cs-CZ" dirty="0"/>
              <a:t>, 50-150 ml krve, 1-2 dny regenerace</a:t>
            </a:r>
          </a:p>
          <a:p>
            <a:r>
              <a:rPr lang="cs-CZ" dirty="0"/>
              <a:t>Mění se basální teplota , ovulace 37,4</a:t>
            </a:r>
          </a:p>
          <a:p>
            <a:endParaRPr lang="cs-CZ" dirty="0"/>
          </a:p>
          <a:p>
            <a:r>
              <a:rPr lang="cs-CZ" dirty="0"/>
              <a:t>Svalovina – </a:t>
            </a:r>
            <a:r>
              <a:rPr lang="cs-CZ" dirty="0" err="1"/>
              <a:t>myometrium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Cirkulární – zaškrcuje cévy při menstruaci</a:t>
            </a:r>
          </a:p>
          <a:p>
            <a:pPr lvl="1"/>
            <a:r>
              <a:rPr lang="cs-CZ" dirty="0"/>
              <a:t>Spirálovitá – roztažení při těhotenství</a:t>
            </a:r>
          </a:p>
          <a:p>
            <a:pPr lvl="1"/>
            <a:r>
              <a:rPr lang="cs-CZ" dirty="0"/>
              <a:t>Podélná</a:t>
            </a:r>
          </a:p>
          <a:p>
            <a:endParaRPr lang="cs-CZ" dirty="0"/>
          </a:p>
          <a:p>
            <a:r>
              <a:rPr lang="cs-CZ" dirty="0"/>
              <a:t>Pobřišnice – </a:t>
            </a:r>
            <a:r>
              <a:rPr lang="cs-CZ" dirty="0" err="1"/>
              <a:t>perimetrium</a:t>
            </a:r>
            <a:r>
              <a:rPr lang="cs-CZ" dirty="0"/>
              <a:t>, parametrium - vazy</a:t>
            </a:r>
          </a:p>
          <a:p>
            <a:endParaRPr lang="cs-CZ" dirty="0"/>
          </a:p>
          <a:p>
            <a:r>
              <a:rPr lang="cs-CZ" dirty="0"/>
              <a:t>inervace- autonomní i senzitivní – kontrakce svaloviny vnímány jako bolestivé – menstruace, porod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32808" t="13960" r="28867" b="31441"/>
          <a:stretch>
            <a:fillRect/>
          </a:stretch>
        </p:blipFill>
        <p:spPr bwMode="auto">
          <a:xfrm>
            <a:off x="899592" y="260648"/>
            <a:ext cx="6912768" cy="615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cs-CZ" dirty="0"/>
              <a:t>Zygota-morula-blastula – gastrula </a:t>
            </a:r>
          </a:p>
          <a:p>
            <a:r>
              <a:rPr lang="cs-CZ" dirty="0"/>
              <a:t>ektoderm (kůže, NS), </a:t>
            </a:r>
          </a:p>
          <a:p>
            <a:r>
              <a:rPr lang="cs-CZ" dirty="0"/>
              <a:t>mezoderm (svaly, cévy, močopohlavní soustava),</a:t>
            </a:r>
          </a:p>
          <a:p>
            <a:r>
              <a:rPr lang="cs-CZ" dirty="0"/>
              <a:t>Entoderm (TS, DS)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34908" t="14800" r="29917" b="9601"/>
          <a:stretch>
            <a:fillRect/>
          </a:stretch>
        </p:blipFill>
        <p:spPr bwMode="auto">
          <a:xfrm>
            <a:off x="4319464" y="0"/>
            <a:ext cx="482453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1" y="980728"/>
            <a:ext cx="5915025" cy="565785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F0"/>
                </a:solidFill>
              </a:rPr>
              <a:t>Sylabus jarní semestr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1" y="2409271"/>
            <a:ext cx="6009407" cy="3684025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	Oběhová soustava</a:t>
            </a:r>
          </a:p>
          <a:p>
            <a:r>
              <a:rPr lang="cs-CZ" dirty="0"/>
              <a:t>	Cévní soustava</a:t>
            </a:r>
          </a:p>
          <a:p>
            <a:r>
              <a:rPr lang="cs-CZ" dirty="0"/>
              <a:t>           Centrální nervová soustava</a:t>
            </a:r>
          </a:p>
          <a:p>
            <a:r>
              <a:rPr lang="cs-CZ" dirty="0"/>
              <a:t>	Periferní nervová soustava</a:t>
            </a:r>
          </a:p>
          <a:p>
            <a:r>
              <a:rPr lang="cs-CZ" dirty="0"/>
              <a:t>	Dýchací soustava</a:t>
            </a:r>
          </a:p>
          <a:p>
            <a:r>
              <a:rPr lang="cs-CZ" dirty="0"/>
              <a:t>	Trávicí soustava I</a:t>
            </a:r>
          </a:p>
          <a:p>
            <a:r>
              <a:rPr lang="cs-CZ" dirty="0"/>
              <a:t> 	Trávicí soustava II - játra, žlučník, slinivka břišní</a:t>
            </a:r>
          </a:p>
          <a:p>
            <a:r>
              <a:rPr lang="cs-CZ" dirty="0"/>
              <a:t>	Močová soustava</a:t>
            </a:r>
          </a:p>
          <a:p>
            <a:r>
              <a:rPr lang="cs-CZ" dirty="0"/>
              <a:t>	Pohlavní soustava mužská</a:t>
            </a:r>
          </a:p>
          <a:p>
            <a:r>
              <a:rPr lang="cs-CZ" dirty="0"/>
              <a:t>	Pohlavní soustava ženská</a:t>
            </a:r>
          </a:p>
          <a:p>
            <a:r>
              <a:rPr lang="cs-CZ" dirty="0"/>
              <a:t> 	Soustava žláz s vnitřní sekrecí</a:t>
            </a:r>
          </a:p>
          <a:p>
            <a:r>
              <a:rPr lang="cs-CZ" dirty="0"/>
              <a:t>	Lymfatický systém</a:t>
            </a:r>
          </a:p>
          <a:p>
            <a:r>
              <a:rPr lang="cs-CZ" dirty="0"/>
              <a:t>	Smyslové orgány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455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Embryo (zárodek) do 8. týdne, poté fetus (plod)</a:t>
            </a:r>
          </a:p>
          <a:p>
            <a:r>
              <a:rPr lang="cs-CZ" dirty="0"/>
              <a:t>40 týdnů těhotenství (od prvního dne poslední menstruace)</a:t>
            </a:r>
          </a:p>
          <a:p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34383" t="14321" r="30967" b="6720"/>
          <a:stretch>
            <a:fillRect/>
          </a:stretch>
        </p:blipFill>
        <p:spPr bwMode="auto">
          <a:xfrm>
            <a:off x="4283968" y="44624"/>
            <a:ext cx="4752528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32808" t="14800" r="30442" b="32281"/>
          <a:stretch>
            <a:fillRect/>
          </a:stretch>
        </p:blipFill>
        <p:spPr bwMode="auto">
          <a:xfrm>
            <a:off x="1115616" y="188640"/>
            <a:ext cx="7056784" cy="635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/>
          <a:lstStyle/>
          <a:p>
            <a:r>
              <a:rPr lang="cs-CZ" dirty="0">
                <a:solidFill>
                  <a:srgbClr val="FF0066"/>
                </a:solidFill>
              </a:rPr>
              <a:t>Placenta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cs-CZ" dirty="0"/>
              <a:t>15-20 cm, 500 g</a:t>
            </a:r>
          </a:p>
          <a:p>
            <a:r>
              <a:rPr lang="cs-CZ" dirty="0"/>
              <a:t>Pupečník (</a:t>
            </a:r>
            <a:r>
              <a:rPr lang="cs-CZ" dirty="0" err="1"/>
              <a:t>umbilicus</a:t>
            </a:r>
            <a:r>
              <a:rPr lang="cs-CZ" dirty="0"/>
              <a:t>): 50cm, 1 </a:t>
            </a:r>
            <a:r>
              <a:rPr lang="cs-CZ" dirty="0" err="1"/>
              <a:t>vena</a:t>
            </a:r>
            <a:r>
              <a:rPr lang="cs-CZ" dirty="0"/>
              <a:t> a 2 </a:t>
            </a:r>
            <a:r>
              <a:rPr lang="cs-CZ" dirty="0" err="1"/>
              <a:t>arteriae</a:t>
            </a:r>
            <a:r>
              <a:rPr lang="cs-CZ" dirty="0"/>
              <a:t> </a:t>
            </a:r>
            <a:r>
              <a:rPr lang="cs-CZ" dirty="0" err="1"/>
              <a:t>umbilicales</a:t>
            </a:r>
            <a:endParaRPr lang="cs-CZ" dirty="0"/>
          </a:p>
          <a:p>
            <a:r>
              <a:rPr lang="cs-CZ" dirty="0"/>
              <a:t>Zajišťuje růst a vývoj plodu</a:t>
            </a:r>
          </a:p>
          <a:p>
            <a:r>
              <a:rPr lang="cs-CZ" dirty="0"/>
              <a:t>Choriové klky</a:t>
            </a:r>
          </a:p>
          <a:p>
            <a:r>
              <a:rPr lang="cs-CZ" dirty="0"/>
              <a:t>semipermeabilní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35433" t="13960" r="33333" b="4561"/>
          <a:stretch>
            <a:fillRect/>
          </a:stretch>
        </p:blipFill>
        <p:spPr bwMode="auto">
          <a:xfrm>
            <a:off x="5436096" y="271760"/>
            <a:ext cx="356053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33333" t="13960" r="31492" b="35640"/>
          <a:stretch>
            <a:fillRect/>
          </a:stretch>
        </p:blipFill>
        <p:spPr bwMode="auto">
          <a:xfrm>
            <a:off x="1115616" y="260648"/>
            <a:ext cx="6264696" cy="561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31758" t="14800" r="31492" b="23881"/>
          <a:stretch>
            <a:fillRect/>
          </a:stretch>
        </p:blipFill>
        <p:spPr bwMode="auto">
          <a:xfrm>
            <a:off x="827584" y="332656"/>
            <a:ext cx="5616624" cy="585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33858" t="14800" r="30442" b="35640"/>
          <a:stretch>
            <a:fillRect/>
          </a:stretch>
        </p:blipFill>
        <p:spPr bwMode="auto">
          <a:xfrm>
            <a:off x="1691680" y="692696"/>
            <a:ext cx="5976664" cy="518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758" t="12280" r="29392" b="5401"/>
          <a:stretch>
            <a:fillRect/>
          </a:stretch>
        </p:blipFill>
        <p:spPr bwMode="auto">
          <a:xfrm>
            <a:off x="827584" y="260648"/>
            <a:ext cx="440424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8096" cy="1143000"/>
          </a:xfrm>
        </p:spPr>
        <p:txBody>
          <a:bodyPr/>
          <a:lstStyle/>
          <a:p>
            <a:r>
              <a:rPr lang="cs-CZ" dirty="0">
                <a:solidFill>
                  <a:srgbClr val="FF0066"/>
                </a:solidFill>
              </a:rPr>
              <a:t>Vagina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Pars</a:t>
            </a:r>
            <a:r>
              <a:rPr lang="cs-CZ" dirty="0"/>
              <a:t> anterior, </a:t>
            </a:r>
            <a:r>
              <a:rPr lang="cs-CZ" dirty="0" err="1"/>
              <a:t>posterior</a:t>
            </a:r>
            <a:endParaRPr lang="cs-CZ" dirty="0"/>
          </a:p>
          <a:p>
            <a:r>
              <a:rPr lang="cs-CZ" dirty="0"/>
              <a:t>Ostium </a:t>
            </a:r>
            <a:r>
              <a:rPr lang="cs-CZ" dirty="0" err="1"/>
              <a:t>vaginae</a:t>
            </a:r>
            <a:r>
              <a:rPr lang="cs-CZ" dirty="0"/>
              <a:t> (vestibulum, hymen), mezi malými stydkými pysky</a:t>
            </a:r>
          </a:p>
          <a:p>
            <a:endParaRPr lang="cs-CZ" dirty="0"/>
          </a:p>
          <a:p>
            <a:r>
              <a:rPr lang="cs-CZ" dirty="0"/>
              <a:t>Kopulační orgán, předozadně </a:t>
            </a:r>
            <a:r>
              <a:rPr lang="cs-CZ" dirty="0" err="1"/>
              <a:t>oploštělá</a:t>
            </a:r>
            <a:r>
              <a:rPr lang="cs-CZ" dirty="0"/>
              <a:t>, během porodu se mění v širokou cestu</a:t>
            </a:r>
          </a:p>
          <a:p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kratší -8cm, </a:t>
            </a:r>
            <a:r>
              <a:rPr lang="cs-CZ" dirty="0" err="1"/>
              <a:t>posterior</a:t>
            </a:r>
            <a:r>
              <a:rPr lang="cs-CZ" dirty="0"/>
              <a:t> 10, horní konec obemyká hrdlo děložní – čípek cervix</a:t>
            </a:r>
          </a:p>
          <a:p>
            <a:r>
              <a:rPr lang="cs-CZ" dirty="0"/>
              <a:t>Klenba poševní – zadní více vyklenutá – spermie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32808" t="11440" r="31492" b="7921"/>
          <a:stretch>
            <a:fillRect/>
          </a:stretch>
        </p:blipFill>
        <p:spPr bwMode="auto">
          <a:xfrm>
            <a:off x="4355976" y="404664"/>
            <a:ext cx="441809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Stavba poševní stěny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Tunica </a:t>
            </a:r>
            <a:r>
              <a:rPr lang="cs-CZ" dirty="0" err="1"/>
              <a:t>mucosa</a:t>
            </a:r>
            <a:r>
              <a:rPr lang="cs-CZ" dirty="0"/>
              <a:t>: mnohovrstevný dlaždicový epitel, cyklické změny (vyšší v proliferační </a:t>
            </a:r>
            <a:r>
              <a:rPr lang="cs-CZ" dirty="0" err="1"/>
              <a:t>fázy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neobsahuje žlázy – transsudát krevní plazmy – bohatá venózní pleten</a:t>
            </a:r>
          </a:p>
          <a:p>
            <a:pPr lvl="1"/>
            <a:r>
              <a:rPr lang="cs-CZ" dirty="0"/>
              <a:t>Četné hrubé řasy, valy</a:t>
            </a:r>
          </a:p>
          <a:p>
            <a:pPr lvl="1"/>
            <a:r>
              <a:rPr lang="cs-CZ" dirty="0"/>
              <a:t>elastická vlákna – roztažitelnost</a:t>
            </a:r>
          </a:p>
          <a:p>
            <a:endParaRPr lang="cs-CZ" dirty="0"/>
          </a:p>
          <a:p>
            <a:r>
              <a:rPr lang="cs-CZ" dirty="0"/>
              <a:t>Tunica </a:t>
            </a:r>
            <a:r>
              <a:rPr lang="cs-CZ" dirty="0" err="1"/>
              <a:t>submucosa</a:t>
            </a:r>
            <a:r>
              <a:rPr lang="cs-CZ" dirty="0"/>
              <a:t> (</a:t>
            </a:r>
            <a:r>
              <a:rPr lang="cs-CZ" dirty="0" err="1"/>
              <a:t>carina</a:t>
            </a:r>
            <a:r>
              <a:rPr lang="cs-CZ" dirty="0"/>
              <a:t> </a:t>
            </a:r>
            <a:r>
              <a:rPr lang="cs-CZ" dirty="0" err="1"/>
              <a:t>urethralis</a:t>
            </a:r>
            <a:r>
              <a:rPr lang="cs-CZ" dirty="0"/>
              <a:t> </a:t>
            </a:r>
            <a:r>
              <a:rPr lang="cs-CZ" dirty="0" err="1"/>
              <a:t>vaginae</a:t>
            </a:r>
            <a:r>
              <a:rPr lang="cs-CZ" dirty="0"/>
              <a:t>, inervace)</a:t>
            </a:r>
          </a:p>
          <a:p>
            <a:r>
              <a:rPr lang="cs-CZ" dirty="0"/>
              <a:t>Tunica </a:t>
            </a:r>
            <a:r>
              <a:rPr lang="cs-CZ" dirty="0" err="1"/>
              <a:t>muscularis</a:t>
            </a:r>
            <a:r>
              <a:rPr lang="cs-CZ" dirty="0"/>
              <a:t>: v dolní části příčně pruhovaná</a:t>
            </a:r>
          </a:p>
          <a:p>
            <a:r>
              <a:rPr lang="cs-CZ" dirty="0"/>
              <a:t>Tunica </a:t>
            </a:r>
            <a:r>
              <a:rPr lang="cs-CZ" dirty="0" err="1"/>
              <a:t>adventitia</a:t>
            </a:r>
            <a:endParaRPr lang="cs-CZ" dirty="0"/>
          </a:p>
          <a:p>
            <a:endParaRPr lang="cs-CZ" dirty="0"/>
          </a:p>
          <a:p>
            <a:r>
              <a:rPr lang="cs-CZ" dirty="0"/>
              <a:t>Kyselé pH4: </a:t>
            </a:r>
            <a:r>
              <a:rPr lang="cs-CZ" dirty="0" err="1"/>
              <a:t>lactobacilus</a:t>
            </a:r>
            <a:r>
              <a:rPr lang="cs-CZ" dirty="0"/>
              <a:t> </a:t>
            </a:r>
            <a:r>
              <a:rPr lang="cs-CZ" dirty="0" err="1"/>
              <a:t>acidofilus</a:t>
            </a:r>
            <a:r>
              <a:rPr lang="cs-CZ" dirty="0"/>
              <a:t> – ochranný filtr, hlenová zátka v oblasti krčku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Organa </a:t>
            </a:r>
            <a:r>
              <a:rPr lang="cs-CZ" dirty="0" err="1">
                <a:solidFill>
                  <a:srgbClr val="00B0F0"/>
                </a:solidFill>
              </a:rPr>
              <a:t>genitalia</a:t>
            </a:r>
            <a:r>
              <a:rPr lang="cs-CZ" dirty="0">
                <a:solidFill>
                  <a:srgbClr val="00B0F0"/>
                </a:solidFill>
              </a:rPr>
              <a:t> feminina </a:t>
            </a:r>
            <a:r>
              <a:rPr lang="cs-CZ" dirty="0" err="1">
                <a:solidFill>
                  <a:srgbClr val="00B0F0"/>
                </a:solidFill>
              </a:rPr>
              <a:t>externa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Mons</a:t>
            </a:r>
            <a:r>
              <a:rPr lang="cs-CZ" dirty="0"/>
              <a:t> </a:t>
            </a:r>
            <a:r>
              <a:rPr lang="cs-CZ" dirty="0" err="1"/>
              <a:t>pubis</a:t>
            </a:r>
            <a:r>
              <a:rPr lang="cs-CZ" dirty="0"/>
              <a:t>: tukový polštář před symfýzou</a:t>
            </a:r>
          </a:p>
          <a:p>
            <a:r>
              <a:rPr lang="cs-CZ" dirty="0"/>
              <a:t>Labia majora </a:t>
            </a:r>
            <a:r>
              <a:rPr lang="cs-CZ" dirty="0" err="1"/>
              <a:t>pudendi</a:t>
            </a:r>
            <a:r>
              <a:rPr lang="cs-CZ" dirty="0"/>
              <a:t>: 8x3 cm, tukový polštář</a:t>
            </a:r>
          </a:p>
          <a:p>
            <a:r>
              <a:rPr lang="cs-CZ" dirty="0" err="1"/>
              <a:t>Rima</a:t>
            </a:r>
            <a:r>
              <a:rPr lang="cs-CZ" dirty="0"/>
              <a:t> </a:t>
            </a:r>
            <a:r>
              <a:rPr lang="cs-CZ" dirty="0" err="1"/>
              <a:t>pudendi</a:t>
            </a:r>
            <a:r>
              <a:rPr lang="cs-CZ" dirty="0"/>
              <a:t>: stydká štěrbina</a:t>
            </a:r>
          </a:p>
          <a:p>
            <a:r>
              <a:rPr lang="cs-CZ" dirty="0"/>
              <a:t>Labia </a:t>
            </a:r>
            <a:r>
              <a:rPr lang="cs-CZ" dirty="0" err="1"/>
              <a:t>minora</a:t>
            </a:r>
            <a:r>
              <a:rPr lang="cs-CZ" dirty="0"/>
              <a:t> </a:t>
            </a:r>
            <a:r>
              <a:rPr lang="cs-CZ" dirty="0" err="1"/>
              <a:t>pudendi</a:t>
            </a:r>
            <a:r>
              <a:rPr lang="cs-CZ" dirty="0"/>
              <a:t>: 4-3 cm, bohatě prokrvené</a:t>
            </a:r>
          </a:p>
          <a:p>
            <a:r>
              <a:rPr lang="cs-CZ" dirty="0"/>
              <a:t>Vestibulum </a:t>
            </a:r>
            <a:r>
              <a:rPr lang="cs-CZ" dirty="0" err="1"/>
              <a:t>vaginae</a:t>
            </a:r>
            <a:endParaRPr lang="cs-CZ" dirty="0"/>
          </a:p>
          <a:p>
            <a:r>
              <a:rPr lang="cs-CZ" dirty="0" err="1"/>
              <a:t>Clitoris</a:t>
            </a:r>
            <a:endParaRPr lang="cs-CZ" dirty="0"/>
          </a:p>
          <a:p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vestibulares</a:t>
            </a:r>
            <a:r>
              <a:rPr lang="cs-CZ" dirty="0"/>
              <a:t> </a:t>
            </a:r>
            <a:r>
              <a:rPr lang="cs-CZ" dirty="0" err="1"/>
              <a:t>majores</a:t>
            </a:r>
            <a:r>
              <a:rPr lang="cs-CZ" dirty="0"/>
              <a:t>, </a:t>
            </a:r>
            <a:r>
              <a:rPr lang="cs-CZ" dirty="0" err="1"/>
              <a:t>minores</a:t>
            </a:r>
            <a:endParaRPr lang="cs-CZ" dirty="0"/>
          </a:p>
          <a:p>
            <a:r>
              <a:rPr lang="cs-CZ" dirty="0"/>
              <a:t>Bulbus </a:t>
            </a:r>
            <a:r>
              <a:rPr lang="cs-CZ" dirty="0" err="1"/>
              <a:t>vestibuli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C2733C-29E2-4E3B-B4BA-D224EE0EC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859139" cy="395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Vnitřní</a:t>
            </a:r>
          </a:p>
          <a:p>
            <a:pPr lvl="1"/>
            <a:r>
              <a:rPr lang="cs-CZ" dirty="0"/>
              <a:t>Párové:</a:t>
            </a:r>
          </a:p>
          <a:p>
            <a:pPr lvl="2"/>
            <a:r>
              <a:rPr lang="cs-CZ" dirty="0"/>
              <a:t>vaječníky, </a:t>
            </a:r>
          </a:p>
          <a:p>
            <a:pPr lvl="2"/>
            <a:r>
              <a:rPr lang="cs-CZ" dirty="0"/>
              <a:t>vejcovody, </a:t>
            </a:r>
          </a:p>
          <a:p>
            <a:pPr lvl="1"/>
            <a:r>
              <a:rPr lang="cs-CZ" dirty="0"/>
              <a:t>Nepárové:</a:t>
            </a:r>
          </a:p>
          <a:p>
            <a:pPr lvl="2"/>
            <a:r>
              <a:rPr lang="cs-CZ" dirty="0"/>
              <a:t>děloha, </a:t>
            </a:r>
          </a:p>
          <a:p>
            <a:pPr lvl="2"/>
            <a:r>
              <a:rPr lang="cs-CZ" dirty="0"/>
              <a:t>pochva</a:t>
            </a:r>
          </a:p>
          <a:p>
            <a:pPr lvl="1"/>
            <a:endParaRPr lang="cs-CZ" dirty="0"/>
          </a:p>
          <a:p>
            <a:r>
              <a:rPr lang="cs-CZ" dirty="0"/>
              <a:t>Zevní </a:t>
            </a:r>
          </a:p>
          <a:p>
            <a:pPr lvl="2"/>
            <a:r>
              <a:rPr lang="cs-CZ" dirty="0"/>
              <a:t>velké a malé stydké pysky,</a:t>
            </a:r>
          </a:p>
          <a:p>
            <a:pPr lvl="2"/>
            <a:r>
              <a:rPr lang="cs-CZ" dirty="0"/>
              <a:t>předsíň poševní, </a:t>
            </a:r>
          </a:p>
          <a:p>
            <a:pPr lvl="2"/>
            <a:r>
              <a:rPr lang="cs-CZ" dirty="0"/>
              <a:t>poštěváček – </a:t>
            </a:r>
            <a:r>
              <a:rPr lang="cs-CZ" dirty="0" err="1"/>
              <a:t>clitoris</a:t>
            </a:r>
            <a:r>
              <a:rPr lang="cs-CZ" dirty="0"/>
              <a:t>, </a:t>
            </a:r>
          </a:p>
          <a:p>
            <a:pPr lvl="2"/>
            <a:r>
              <a:rPr lang="cs-CZ" dirty="0"/>
              <a:t>stydký pahorek, </a:t>
            </a:r>
          </a:p>
          <a:p>
            <a:pPr lvl="2"/>
            <a:r>
              <a:rPr lang="cs-CZ" dirty="0"/>
              <a:t>vestibulární žlázy,</a:t>
            </a:r>
          </a:p>
          <a:p>
            <a:pPr lvl="2"/>
            <a:r>
              <a:rPr lang="cs-CZ" dirty="0"/>
              <a:t>Bulbus </a:t>
            </a:r>
            <a:r>
              <a:rPr lang="cs-CZ" dirty="0" err="1"/>
              <a:t>vestibuli</a:t>
            </a:r>
            <a:r>
              <a:rPr lang="cs-CZ" dirty="0"/>
              <a:t> – předsíňové topořivé těleso</a:t>
            </a:r>
          </a:p>
          <a:p>
            <a:pPr lvl="2"/>
            <a:r>
              <a:rPr lang="cs-CZ" dirty="0" err="1"/>
              <a:t>Mons</a:t>
            </a:r>
            <a:r>
              <a:rPr lang="cs-CZ" dirty="0"/>
              <a:t> </a:t>
            </a:r>
            <a:r>
              <a:rPr lang="cs-CZ" dirty="0" err="1"/>
              <a:t>pubis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2808" t="8920" r="30967" b="6241"/>
          <a:stretch>
            <a:fillRect/>
          </a:stretch>
        </p:blipFill>
        <p:spPr bwMode="auto">
          <a:xfrm>
            <a:off x="4716016" y="476672"/>
            <a:ext cx="39846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/>
          <a:lstStyle/>
          <a:p>
            <a:r>
              <a:rPr lang="cs-CZ" dirty="0" err="1">
                <a:solidFill>
                  <a:srgbClr val="FF0066"/>
                </a:solidFill>
              </a:rPr>
              <a:t>Clitoris</a:t>
            </a:r>
            <a:endParaRPr lang="cs-CZ" dirty="0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Crura</a:t>
            </a:r>
            <a:r>
              <a:rPr lang="cs-CZ" dirty="0"/>
              <a:t> </a:t>
            </a:r>
            <a:r>
              <a:rPr lang="cs-CZ" dirty="0" err="1"/>
              <a:t>clitoridis</a:t>
            </a:r>
            <a:endParaRPr lang="cs-CZ" dirty="0"/>
          </a:p>
          <a:p>
            <a:r>
              <a:rPr lang="cs-CZ" dirty="0"/>
              <a:t>Corpus</a:t>
            </a:r>
          </a:p>
          <a:p>
            <a:r>
              <a:rPr lang="cs-CZ" dirty="0" err="1"/>
              <a:t>Glans</a:t>
            </a:r>
            <a:endParaRPr lang="cs-CZ" dirty="0"/>
          </a:p>
          <a:p>
            <a:endParaRPr lang="cs-CZ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dirty="0"/>
              <a:t>topořivé tělesa, </a:t>
            </a:r>
            <a:r>
              <a:rPr lang="cs-CZ" dirty="0" err="1"/>
              <a:t>corpora</a:t>
            </a:r>
            <a:r>
              <a:rPr lang="cs-CZ" dirty="0"/>
              <a:t> </a:t>
            </a:r>
            <a:r>
              <a:rPr lang="cs-CZ" dirty="0" err="1"/>
              <a:t>cavernosa</a:t>
            </a:r>
            <a:r>
              <a:rPr lang="cs-CZ" dirty="0"/>
              <a:t> – 2, začínají na spodině symfýzy skrze </a:t>
            </a:r>
            <a:r>
              <a:rPr lang="cs-CZ" dirty="0" err="1"/>
              <a:t>crura</a:t>
            </a:r>
            <a:r>
              <a:rPr lang="cs-CZ" dirty="0"/>
              <a:t> </a:t>
            </a:r>
            <a:r>
              <a:rPr lang="cs-CZ" dirty="0" err="1"/>
              <a:t>clitoridis</a:t>
            </a:r>
            <a:r>
              <a:rPr lang="cs-CZ" dirty="0"/>
              <a:t> a spojují se v tělo</a:t>
            </a:r>
          </a:p>
          <a:p>
            <a:r>
              <a:rPr lang="cs-CZ" dirty="0"/>
              <a:t>Chybí corpus </a:t>
            </a:r>
            <a:r>
              <a:rPr lang="cs-CZ" dirty="0" err="1"/>
              <a:t>spongiosum</a:t>
            </a:r>
            <a:endParaRPr lang="cs-CZ" dirty="0"/>
          </a:p>
          <a:p>
            <a:endParaRPr lang="cs-CZ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l="33333" t="14800" r="30967" b="14641"/>
          <a:stretch>
            <a:fillRect/>
          </a:stretch>
        </p:blipFill>
        <p:spPr bwMode="auto">
          <a:xfrm>
            <a:off x="3923928" y="260648"/>
            <a:ext cx="489654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66"/>
                </a:solidFill>
              </a:rPr>
              <a:t>Předsíňové žlázy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vestibulares</a:t>
            </a:r>
            <a:r>
              <a:rPr lang="cs-CZ" dirty="0"/>
              <a:t> </a:t>
            </a:r>
            <a:r>
              <a:rPr lang="cs-CZ" dirty="0" err="1"/>
              <a:t>majores</a:t>
            </a:r>
            <a:endParaRPr lang="cs-CZ" dirty="0"/>
          </a:p>
          <a:p>
            <a:pPr lvl="2"/>
            <a:r>
              <a:rPr lang="cs-CZ" dirty="0"/>
              <a:t>párové velké předsíňové žlázy v zadní stěně poševní, velikost hrášku</a:t>
            </a:r>
          </a:p>
          <a:p>
            <a:endParaRPr lang="cs-CZ" dirty="0"/>
          </a:p>
          <a:p>
            <a:r>
              <a:rPr lang="cs-CZ" dirty="0" err="1"/>
              <a:t>Minores</a:t>
            </a:r>
            <a:endParaRPr lang="cs-CZ" dirty="0"/>
          </a:p>
          <a:p>
            <a:pPr lvl="2"/>
            <a:r>
              <a:rPr lang="cs-CZ" dirty="0"/>
              <a:t>četné, v celém rozsahu poševního vchodu, vlhkost povrchu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l="32808" t="14800" r="29917" b="9601"/>
          <a:stretch>
            <a:fillRect/>
          </a:stretch>
        </p:blipFill>
        <p:spPr bwMode="auto">
          <a:xfrm>
            <a:off x="4031432" y="188640"/>
            <a:ext cx="51125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Bulbus </a:t>
            </a:r>
            <a:r>
              <a:rPr lang="cs-CZ" dirty="0" err="1">
                <a:solidFill>
                  <a:srgbClr val="00B0F0"/>
                </a:solidFill>
              </a:rPr>
              <a:t>vestibuli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párové erektilní těleso - zduření</a:t>
            </a:r>
          </a:p>
          <a:p>
            <a:r>
              <a:rPr lang="cs-CZ" dirty="0"/>
              <a:t>Pod labium </a:t>
            </a:r>
            <a:r>
              <a:rPr lang="cs-CZ" dirty="0" err="1"/>
              <a:t>majus</a:t>
            </a:r>
            <a:r>
              <a:rPr lang="cs-CZ" dirty="0"/>
              <a:t> </a:t>
            </a:r>
            <a:r>
              <a:rPr lang="cs-CZ" dirty="0" err="1"/>
              <a:t>pudendi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3856" t="36000" r="48425" b="33900"/>
          <a:stretch/>
        </p:blipFill>
        <p:spPr>
          <a:xfrm>
            <a:off x="2483768" y="3429000"/>
            <a:ext cx="32403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66"/>
                </a:solidFill>
              </a:rPr>
              <a:t>Ovarium, vaječníky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Extremitas</a:t>
            </a:r>
            <a:r>
              <a:rPr lang="cs-CZ" dirty="0"/>
              <a:t> </a:t>
            </a:r>
            <a:r>
              <a:rPr lang="cs-CZ" dirty="0" err="1"/>
              <a:t>tubaria</a:t>
            </a:r>
            <a:r>
              <a:rPr lang="cs-CZ" dirty="0"/>
              <a:t>: k vejcovodu</a:t>
            </a:r>
          </a:p>
          <a:p>
            <a:r>
              <a:rPr lang="cs-CZ" dirty="0" err="1"/>
              <a:t>Extremitas</a:t>
            </a:r>
            <a:r>
              <a:rPr lang="cs-CZ" dirty="0"/>
              <a:t> </a:t>
            </a:r>
            <a:r>
              <a:rPr lang="cs-CZ" dirty="0" err="1"/>
              <a:t>uterina</a:t>
            </a:r>
            <a:r>
              <a:rPr lang="cs-CZ" dirty="0"/>
              <a:t>: k děloze</a:t>
            </a:r>
          </a:p>
          <a:p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illiaca</a:t>
            </a:r>
            <a:r>
              <a:rPr lang="cs-CZ" dirty="0"/>
              <a:t>: u </a:t>
            </a:r>
            <a:r>
              <a:rPr lang="cs-CZ" dirty="0" err="1"/>
              <a:t>nerodivších</a:t>
            </a:r>
            <a:endParaRPr lang="cs-CZ" dirty="0"/>
          </a:p>
          <a:p>
            <a:r>
              <a:rPr lang="cs-CZ" dirty="0" err="1"/>
              <a:t>Claudiova</a:t>
            </a:r>
            <a:r>
              <a:rPr lang="cs-CZ" dirty="0"/>
              <a:t> jamka: více dorzálně</a:t>
            </a:r>
          </a:p>
          <a:p>
            <a:r>
              <a:rPr lang="cs-CZ" dirty="0"/>
              <a:t>Oocyty, hormony</a:t>
            </a:r>
          </a:p>
          <a:p>
            <a:r>
              <a:rPr lang="cs-CZ" dirty="0"/>
              <a:t>4x2x1cm, 6-10g</a:t>
            </a:r>
          </a:p>
          <a:p>
            <a:r>
              <a:rPr lang="cs-CZ" dirty="0"/>
              <a:t>Šedorůžový povrch, v dospělosti hrbolatý – folikuly</a:t>
            </a:r>
          </a:p>
          <a:p>
            <a:r>
              <a:rPr lang="cs-CZ" dirty="0"/>
              <a:t>Ve stáří zmenšený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33858" t="14800" r="29392" b="12121"/>
          <a:stretch>
            <a:fillRect/>
          </a:stretch>
        </p:blipFill>
        <p:spPr bwMode="auto">
          <a:xfrm>
            <a:off x="251520" y="260648"/>
            <a:ext cx="50405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r>
              <a:rPr lang="cs-CZ" dirty="0"/>
              <a:t>Ovarium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2473"/>
            <a:ext cx="8229600" cy="4525963"/>
          </a:xfrm>
        </p:spPr>
        <p:txBody>
          <a:bodyPr/>
          <a:lstStyle/>
          <a:p>
            <a:pPr lvl="2"/>
            <a:r>
              <a:rPr lang="cs-CZ" dirty="0" err="1"/>
              <a:t>Mesovarium</a:t>
            </a:r>
            <a:endParaRPr lang="cs-CZ" dirty="0"/>
          </a:p>
          <a:p>
            <a:pPr lvl="2"/>
            <a:r>
              <a:rPr lang="cs-CZ" dirty="0"/>
              <a:t>Lig. </a:t>
            </a:r>
            <a:r>
              <a:rPr lang="cs-CZ" dirty="0" err="1"/>
              <a:t>latum</a:t>
            </a:r>
            <a:endParaRPr lang="cs-CZ" dirty="0"/>
          </a:p>
          <a:p>
            <a:pPr lvl="2"/>
            <a:r>
              <a:rPr lang="cs-CZ" dirty="0"/>
              <a:t>Lig. ovarii proprium</a:t>
            </a:r>
          </a:p>
          <a:p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1758" t="13960" r="30967" b="4561"/>
          <a:stretch>
            <a:fillRect/>
          </a:stretch>
        </p:blipFill>
        <p:spPr bwMode="auto">
          <a:xfrm>
            <a:off x="4175448" y="34989"/>
            <a:ext cx="4968552" cy="678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Ovarium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05112" cy="4525963"/>
          </a:xfrm>
        </p:spPr>
        <p:txBody>
          <a:bodyPr>
            <a:normAutofit fontScale="40000" lnSpcReduction="20000"/>
          </a:bodyPr>
          <a:lstStyle/>
          <a:p>
            <a:r>
              <a:rPr lang="cs-CZ" dirty="0" err="1"/>
              <a:t>Cortex</a:t>
            </a:r>
            <a:r>
              <a:rPr lang="cs-CZ" dirty="0"/>
              <a:t> ovarii: folikuly</a:t>
            </a:r>
          </a:p>
          <a:p>
            <a:r>
              <a:rPr lang="cs-CZ" dirty="0" err="1"/>
              <a:t>Medulla</a:t>
            </a:r>
            <a:r>
              <a:rPr lang="cs-CZ" dirty="0"/>
              <a:t> ovarii: androgeny</a:t>
            </a:r>
          </a:p>
          <a:p>
            <a:endParaRPr lang="cs-CZ" dirty="0"/>
          </a:p>
          <a:p>
            <a:r>
              <a:rPr lang="cs-CZ" dirty="0"/>
              <a:t>Kúra – folikuly – dozrávající oocyty,</a:t>
            </a:r>
          </a:p>
          <a:p>
            <a:pPr lvl="2"/>
            <a:r>
              <a:rPr lang="cs-CZ" dirty="0"/>
              <a:t> největší b. lidského těla 250-300 mikrometrů (Purkyně)</a:t>
            </a:r>
          </a:p>
          <a:p>
            <a:r>
              <a:rPr lang="cs-CZ" dirty="0"/>
              <a:t>Počet vajíček 2 miliony při porodu (primordiální folikuly), puberta 300 000 v </a:t>
            </a:r>
            <a:r>
              <a:rPr lang="cs-CZ" dirty="0" err="1"/>
              <a:t>folicula</a:t>
            </a:r>
            <a:r>
              <a:rPr lang="cs-CZ" dirty="0"/>
              <a:t> ovarii </a:t>
            </a:r>
            <a:r>
              <a:rPr lang="cs-CZ" dirty="0" err="1"/>
              <a:t>primarii</a:t>
            </a:r>
            <a:r>
              <a:rPr lang="cs-CZ" dirty="0"/>
              <a:t>,</a:t>
            </a:r>
          </a:p>
          <a:p>
            <a:r>
              <a:rPr lang="cs-CZ" dirty="0"/>
              <a:t>f. o. </a:t>
            </a:r>
            <a:r>
              <a:rPr lang="cs-CZ" dirty="0" err="1"/>
              <a:t>secundarii</a:t>
            </a:r>
            <a:r>
              <a:rPr lang="cs-CZ" dirty="0"/>
              <a:t> – 400, zralý vazivový váček – </a:t>
            </a:r>
            <a:r>
              <a:rPr lang="cs-CZ" dirty="0" err="1"/>
              <a:t>graafův</a:t>
            </a:r>
            <a:r>
              <a:rPr lang="cs-CZ" dirty="0"/>
              <a:t> folikul</a:t>
            </a:r>
          </a:p>
          <a:p>
            <a:r>
              <a:rPr lang="cs-CZ" dirty="0" err="1"/>
              <a:t>Graafuv</a:t>
            </a:r>
            <a:r>
              <a:rPr lang="cs-CZ" dirty="0"/>
              <a:t> folikul 1,5 až 2 cm, </a:t>
            </a:r>
            <a:r>
              <a:rPr lang="cs-CZ" dirty="0" err="1"/>
              <a:t>liquor</a:t>
            </a:r>
            <a:r>
              <a:rPr lang="cs-CZ" dirty="0"/>
              <a:t> </a:t>
            </a:r>
            <a:r>
              <a:rPr lang="cs-CZ" dirty="0" err="1"/>
              <a:t>foliculi</a:t>
            </a:r>
            <a:r>
              <a:rPr lang="cs-CZ" dirty="0"/>
              <a:t>, hrbolek – </a:t>
            </a:r>
            <a:r>
              <a:rPr lang="cs-CZ" dirty="0" err="1"/>
              <a:t>cumulus</a:t>
            </a:r>
            <a:r>
              <a:rPr lang="cs-CZ" dirty="0"/>
              <a:t> </a:t>
            </a:r>
            <a:r>
              <a:rPr lang="cs-CZ" dirty="0" err="1"/>
              <a:t>oophorus</a:t>
            </a:r>
            <a:r>
              <a:rPr lang="cs-CZ" dirty="0"/>
              <a:t> – oocyt</a:t>
            </a:r>
          </a:p>
          <a:p>
            <a:endParaRPr lang="cs-CZ" dirty="0"/>
          </a:p>
          <a:p>
            <a:r>
              <a:rPr lang="cs-CZ" dirty="0"/>
              <a:t>Ovulace – prasknutí, polovina menstruačního cyklu, pod vlivem FSH, estrogeny – děloha proliferační fáze, pochva a prsa</a:t>
            </a:r>
          </a:p>
          <a:p>
            <a:r>
              <a:rPr lang="cs-CZ" dirty="0"/>
              <a:t>Prasklý na Graafův folikul se mění na corpus luteum – menstruační 10-12 dní, těhotenské do 4. měsíce – LH, progesteron – udržení těhotenství, vliv na </a:t>
            </a:r>
            <a:r>
              <a:rPr lang="cs-CZ" dirty="0" err="1"/>
              <a:t>myometrium</a:t>
            </a:r>
            <a:r>
              <a:rPr lang="cs-CZ" dirty="0"/>
              <a:t> dělohy</a:t>
            </a:r>
          </a:p>
          <a:p>
            <a:r>
              <a:rPr lang="cs-CZ" dirty="0"/>
              <a:t>Poté bílá jizva – corpus </a:t>
            </a:r>
            <a:r>
              <a:rPr lang="cs-CZ" dirty="0" err="1"/>
              <a:t>albicans</a:t>
            </a:r>
            <a:r>
              <a:rPr lang="cs-CZ" dirty="0"/>
              <a:t>, hormonálně neaktivní</a:t>
            </a:r>
          </a:p>
          <a:p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33333" t="15161" r="30442" b="31920"/>
          <a:stretch>
            <a:fillRect/>
          </a:stretch>
        </p:blipFill>
        <p:spPr bwMode="auto">
          <a:xfrm>
            <a:off x="4462312" y="1627548"/>
            <a:ext cx="46530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Obr83_menstrua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4804783" cy="4525963"/>
          </a:xfr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 l="33333" t="13960" r="33334" b="4561"/>
          <a:stretch>
            <a:fillRect/>
          </a:stretch>
        </p:blipFill>
        <p:spPr bwMode="auto">
          <a:xfrm>
            <a:off x="4716016" y="188640"/>
            <a:ext cx="4212852" cy="64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obr4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340768"/>
            <a:ext cx="7718536" cy="45447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1FE6E-10CA-46B7-B0EC-FFBF0E0B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66"/>
                </a:solidFill>
              </a:rPr>
              <a:t>Ovariální cyklus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62D376-B608-4ACA-AE33-B1D5E8ABD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Fáze folikulární: růst a zrání vajíčka</a:t>
            </a:r>
          </a:p>
          <a:p>
            <a:r>
              <a:rPr lang="cs-CZ" dirty="0"/>
              <a:t>Fáze </a:t>
            </a:r>
            <a:r>
              <a:rPr lang="cs-CZ" dirty="0" err="1"/>
              <a:t>luteální</a:t>
            </a:r>
            <a:r>
              <a:rPr lang="cs-CZ" dirty="0"/>
              <a:t>: ovulace, tvorba a funkce žlutého tělíska</a:t>
            </a:r>
          </a:p>
          <a:p>
            <a:endParaRPr lang="cs-CZ" dirty="0"/>
          </a:p>
          <a:p>
            <a:r>
              <a:rPr lang="cs-CZ" dirty="0" err="1"/>
              <a:t>Menarché</a:t>
            </a:r>
            <a:r>
              <a:rPr lang="cs-CZ" dirty="0"/>
              <a:t>: první menstruační krvácení (11-14 let)</a:t>
            </a:r>
          </a:p>
          <a:p>
            <a:r>
              <a:rPr lang="cs-CZ" dirty="0"/>
              <a:t>Klimakterium (postupné snižování </a:t>
            </a:r>
            <a:r>
              <a:rPr lang="cs-CZ" dirty="0" err="1"/>
              <a:t>fce</a:t>
            </a:r>
            <a:r>
              <a:rPr lang="cs-CZ" dirty="0"/>
              <a:t>, několik let), přechod</a:t>
            </a:r>
          </a:p>
          <a:p>
            <a:r>
              <a:rPr lang="cs-CZ" dirty="0"/>
              <a:t>Menopauza: poslední menstruační krvácení (45-51 let)</a:t>
            </a:r>
          </a:p>
        </p:txBody>
      </p:sp>
    </p:spTree>
    <p:extLst>
      <p:ext uri="{BB962C8B-B14F-4D97-AF65-F5344CB8AC3E}">
        <p14:creationId xmlns:p14="http://schemas.microsoft.com/office/powerpoint/2010/main" val="357212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923</Words>
  <Application>Microsoft Office PowerPoint</Application>
  <PresentationFormat>Předvádění na obrazovce (4:3)</PresentationFormat>
  <Paragraphs>188</Paragraphs>
  <Slides>32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5" baseType="lpstr">
      <vt:lpstr>Arial</vt:lpstr>
      <vt:lpstr>Calibri</vt:lpstr>
      <vt:lpstr>Motiv sady Office</vt:lpstr>
      <vt:lpstr>Ženské pohlavní orgány</vt:lpstr>
      <vt:lpstr>Sylabus jarní semestr</vt:lpstr>
      <vt:lpstr>Prezentace aplikace PowerPoint</vt:lpstr>
      <vt:lpstr>Ovarium, vaječníky</vt:lpstr>
      <vt:lpstr>Ovarium</vt:lpstr>
      <vt:lpstr>Ovarium</vt:lpstr>
      <vt:lpstr>Prezentace aplikace PowerPoint</vt:lpstr>
      <vt:lpstr>Prezentace aplikace PowerPoint</vt:lpstr>
      <vt:lpstr>Ovariální cyklus</vt:lpstr>
      <vt:lpstr>Vejcovod, tuba uterina</vt:lpstr>
      <vt:lpstr>Tuba uterina</vt:lpstr>
      <vt:lpstr>Oplození</vt:lpstr>
      <vt:lpstr>Prezentace aplikace PowerPoint</vt:lpstr>
      <vt:lpstr>Prezentace aplikace PowerPoint</vt:lpstr>
      <vt:lpstr>Děloha, uterus, hystera</vt:lpstr>
      <vt:lpstr>Prezentace aplikace PowerPoint</vt:lpstr>
      <vt:lpstr>Stavba stěny dělohy</vt:lpstr>
      <vt:lpstr>Prezentace aplikace PowerPoint</vt:lpstr>
      <vt:lpstr>Prezentace aplikace PowerPoint</vt:lpstr>
      <vt:lpstr>Prezentace aplikace PowerPoint</vt:lpstr>
      <vt:lpstr>Prezentace aplikace PowerPoint</vt:lpstr>
      <vt:lpstr>Placenta</vt:lpstr>
      <vt:lpstr>Prezentace aplikace PowerPoint</vt:lpstr>
      <vt:lpstr>Prezentace aplikace PowerPoint</vt:lpstr>
      <vt:lpstr>Prezentace aplikace PowerPoint</vt:lpstr>
      <vt:lpstr>Prezentace aplikace PowerPoint</vt:lpstr>
      <vt:lpstr>Vagina</vt:lpstr>
      <vt:lpstr>Stavba poševní stěny</vt:lpstr>
      <vt:lpstr>Organa genitalia feminina externa</vt:lpstr>
      <vt:lpstr>Clitoris</vt:lpstr>
      <vt:lpstr>Předsíňové žlázy</vt:lpstr>
      <vt:lpstr>Bulbus vestibuli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Marta</dc:creator>
  <cp:lastModifiedBy>marta gimunová</cp:lastModifiedBy>
  <cp:revision>61</cp:revision>
  <dcterms:created xsi:type="dcterms:W3CDTF">2015-03-27T12:48:07Z</dcterms:created>
  <dcterms:modified xsi:type="dcterms:W3CDTF">2018-04-30T11:07:43Z</dcterms:modified>
</cp:coreProperties>
</file>