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95" r:id="rId3"/>
    <p:sldId id="289" r:id="rId4"/>
    <p:sldId id="296" r:id="rId5"/>
    <p:sldId id="297" r:id="rId6"/>
    <p:sldId id="290" r:id="rId7"/>
    <p:sldId id="291" r:id="rId8"/>
    <p:sldId id="292" r:id="rId9"/>
    <p:sldId id="293" r:id="rId10"/>
    <p:sldId id="294" r:id="rId11"/>
    <p:sldId id="298" r:id="rId12"/>
    <p:sldId id="299" r:id="rId13"/>
  </p:sldIdLst>
  <p:sldSz cx="9144000" cy="6858000" type="screen4x3"/>
  <p:notesSz cx="6858000" cy="9144000"/>
  <p:custDataLst>
    <p:tags r:id="rId1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453C-6A7A-4B75-9832-53443D71DE2A}" type="datetimeFigureOut">
              <a:rPr lang="cs-CZ" smtClean="0"/>
              <a:pPr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1052736"/>
            <a:ext cx="7200800" cy="1224135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Základy psychologie a sociologie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sociologická část </a:t>
            </a:r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společností, postmoderní společnost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-1188640" y="5805264"/>
            <a:ext cx="11770822" cy="948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Určeno pouze pro interní potřebu vyučovacího předmětu</a:t>
            </a:r>
          </a:p>
          <a:p>
            <a:pPr algn="ctr"/>
            <a:r>
              <a:rPr lang="cs-CZ" dirty="0"/>
              <a:t>Hlavní zdroj: http://www.fsps.muni.cz/impact/zaklady-sociologie/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8314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Volný čas a funkce různých kulturních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 nové formy trávení volného času</a:t>
            </a:r>
          </a:p>
          <a:p>
            <a:r>
              <a:rPr lang="cs-CZ" dirty="0"/>
              <a:t> </a:t>
            </a:r>
            <a:r>
              <a:rPr lang="cs-CZ" dirty="0" smtClean="0"/>
              <a:t>konzumerismus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proměny </a:t>
            </a:r>
            <a:r>
              <a:rPr lang="cs-CZ" dirty="0"/>
              <a:t>stravovacích zvyklostí versus vědecké zásady výživy</a:t>
            </a:r>
          </a:p>
          <a:p>
            <a:r>
              <a:rPr lang="cs-CZ" dirty="0"/>
              <a:t> </a:t>
            </a:r>
            <a:r>
              <a:rPr lang="cs-CZ" dirty="0" smtClean="0"/>
              <a:t>proměny </a:t>
            </a:r>
            <a:r>
              <a:rPr lang="cs-CZ" dirty="0"/>
              <a:t>funkcí a významu restauračních zařízení</a:t>
            </a:r>
          </a:p>
          <a:p>
            <a:r>
              <a:rPr lang="cs-CZ" dirty="0" smtClean="0"/>
              <a:t>úpadek </a:t>
            </a:r>
            <a:r>
              <a:rPr lang="cs-CZ" dirty="0"/>
              <a:t>(a znovuoživování) kultury kaváren</a:t>
            </a:r>
          </a:p>
          <a:p>
            <a:r>
              <a:rPr lang="cs-CZ" dirty="0" smtClean="0"/>
              <a:t>kulturní </a:t>
            </a:r>
            <a:r>
              <a:rPr lang="cs-CZ" dirty="0"/>
              <a:t>expanze fast foodů</a:t>
            </a:r>
          </a:p>
        </p:txBody>
      </p:sp>
    </p:spTree>
    <p:extLst>
      <p:ext uri="{BB962C8B-B14F-4D97-AF65-F5344CB8AC3E}">
        <p14:creationId xmlns:p14="http://schemas.microsoft.com/office/powerpoint/2010/main" val="307241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Michal Hauser </a:t>
            </a:r>
            <a:br>
              <a:rPr lang="cs-CZ" sz="3100" dirty="0" smtClean="0"/>
            </a:br>
            <a:r>
              <a:rPr lang="cs-CZ" sz="3100" b="1" dirty="0" smtClean="0"/>
              <a:t>Polovzdělanost</a:t>
            </a:r>
            <a:r>
              <a:rPr lang="cs-CZ" sz="3100" b="1" dirty="0"/>
              <a:t>, nepřítel demokracie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dirty="0" err="1" smtClean="0"/>
              <a:t>Adorno</a:t>
            </a:r>
            <a:r>
              <a:rPr lang="cs-CZ" sz="1200" dirty="0" smtClean="0"/>
              <a:t> </a:t>
            </a:r>
            <a:r>
              <a:rPr lang="cs-CZ" sz="1200" dirty="0"/>
              <a:t>upozorňuje na paradox spojený s tzv. demokratizací univerzit. Demokratizace je </a:t>
            </a:r>
            <a:r>
              <a:rPr lang="cs-CZ" sz="1200" dirty="0" err="1"/>
              <a:t>pseudodemokratizace</a:t>
            </a:r>
            <a:r>
              <a:rPr lang="cs-CZ" sz="1200" dirty="0"/>
              <a:t>, protože cílem je, aby co nejvíce lidí získalo dovednosti a návyky potřebné v současné ekonomice. Jejich celková vzdělanost není důležitá. Ale právě vzdělanost jako schopnost chápat svět v širších souvislostech a myslet vlastní hlavou („</a:t>
            </a:r>
            <a:r>
              <a:rPr lang="cs-CZ" sz="1200" dirty="0" err="1"/>
              <a:t>Sapere</a:t>
            </a:r>
            <a:r>
              <a:rPr lang="cs-CZ" sz="1200" dirty="0"/>
              <a:t> </a:t>
            </a:r>
            <a:r>
              <a:rPr lang="cs-CZ" sz="1200" dirty="0" err="1"/>
              <a:t>aude</a:t>
            </a:r>
            <a:r>
              <a:rPr lang="cs-CZ" sz="1200" dirty="0"/>
              <a:t>,“ jak říkal Kant, „měj odvahu poznávat“) dává člověku jeho autonomii. Idea demokracie předpokládá, že občané se budou projevovat jako autonomní a politicky aktivní bytosti, jež se ptají na svou situaci i situaci společnosti. Když univerzity nevedou k autonomii a ke kritickému myšlení, a vytvářejí apolitické a konformní jedince, podkopávají samotnou demokracii. </a:t>
            </a:r>
            <a:r>
              <a:rPr lang="cs-CZ" sz="1200" dirty="0" err="1"/>
              <a:t>Adorno</a:t>
            </a:r>
            <a:r>
              <a:rPr lang="cs-CZ" sz="1200" dirty="0"/>
              <a:t> uzavírá, že taková demokratizace univerzit způsobuje svůj pravý opak, rozklad demokratických ideálů. </a:t>
            </a: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 err="1" smtClean="0"/>
              <a:t>Adorno</a:t>
            </a:r>
            <a:r>
              <a:rPr lang="cs-CZ" sz="1200" dirty="0" smtClean="0"/>
              <a:t> </a:t>
            </a:r>
            <a:r>
              <a:rPr lang="cs-CZ" sz="1200" dirty="0"/>
              <a:t>to psal na konci padesátých let a dá se říci, že zachytil trend, který ještě zesílil a převrátil se do své karikatury. Dnes je to spíš tak, že si většina lidí myslí, že jsou autonomní a svobodní, ale chápou to tak, že autonomie a svoboda spočívá v tom, že přijmou znaky odlišnosti vyprodukované současnou ekonomikou. Tedy je to jakási konformní autonomie. Mohou si koupit pobyt v indickém klášteře nebo nějaký adrenalinový zážitek. Přímo ve zboží je už zakomponován prvek jinakosti: většina druhů zboží chce vyvolávat dojem, že se nějak odklání od předepsaných norem, od normálu, že je extravagantní a originální. „Kup si mě a budeš svůj“ je základem mnoha reklamních sloganů. Originalita, jedinečnost, autonomie se produkuje průmyslově. </a:t>
            </a:r>
            <a:br>
              <a:rPr lang="cs-CZ" sz="1200" dirty="0"/>
            </a:br>
            <a:endParaRPr lang="cs-CZ" sz="1200" dirty="0"/>
          </a:p>
          <a:p>
            <a:pPr marL="0" indent="0">
              <a:buNone/>
            </a:pPr>
            <a:r>
              <a:rPr lang="cs-CZ" sz="1200" dirty="0" smtClean="0"/>
              <a:t>To </a:t>
            </a:r>
            <a:r>
              <a:rPr lang="cs-CZ" sz="1200" dirty="0"/>
              <a:t>je hlavní změna od dob, kdy psal </a:t>
            </a:r>
            <a:r>
              <a:rPr lang="cs-CZ" sz="1200" dirty="0" err="1"/>
              <a:t>Adorno</a:t>
            </a:r>
            <a:r>
              <a:rPr lang="cs-CZ" sz="1200" dirty="0"/>
              <a:t>. Tehdy se dalo hovořit o zmasovění a konformismu, neboť tehdejší ekonomická produkce měla takovou povahu. Ale ta dnešní vyvolává zdání jedinečnosti a autonomie, a proto většina lidí nepociťuje, že demokracie ztrácí svůj základ, autonomii jedince. Takže tu máme dva druhy autonomie, jednu vyprodukovanou průmyslem, konformní autonomii, a pak tu, která spočívá v kritickém myšlení. Ale tato druhá autonomie je zastíněna tou první a působí to tak, že se bez ní můžeme obejít. Jsme přece autonomní, protože máme pocit autonomie. </a:t>
            </a:r>
            <a:br>
              <a:rPr lang="cs-CZ" sz="1200" dirty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/>
              <a:t>Tím pádem se rozmlžila celá otázka autonomie. Proč usilovat o autonomii, když už ji máme? Pocit autonomie brání mnohem víc než bezprostřední konformismus, aby někdo dospěl k reálné autonomii. Bezprostřední konformismus totiž může vyvolat stud a kritickou reakci</a:t>
            </a:r>
            <a:r>
              <a:rPr lang="cs-CZ" sz="1200" dirty="0" smtClean="0"/>
              <a:t>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08869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Michal Hauser </a:t>
            </a:r>
            <a:br>
              <a:rPr lang="cs-CZ" sz="3100" dirty="0" smtClean="0"/>
            </a:br>
            <a:r>
              <a:rPr lang="cs-CZ" sz="3100" b="1" dirty="0" smtClean="0"/>
              <a:t>Polovzdělanost</a:t>
            </a:r>
            <a:r>
              <a:rPr lang="cs-CZ" sz="3100" b="1" dirty="0"/>
              <a:t>, nepřítel demokracie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640960" cy="5323730"/>
          </a:xfrm>
        </p:spPr>
        <p:txBody>
          <a:bodyPr>
            <a:noAutofit/>
          </a:bodyPr>
          <a:lstStyle/>
          <a:p>
            <a:r>
              <a:rPr lang="cs-CZ" sz="1200" dirty="0" smtClean="0"/>
              <a:t>Hlavní </a:t>
            </a:r>
            <a:r>
              <a:rPr lang="cs-CZ" sz="1200" dirty="0"/>
              <a:t>překážku na cestě k autonomii vidí </a:t>
            </a:r>
            <a:r>
              <a:rPr lang="cs-CZ" sz="1200" dirty="0" err="1"/>
              <a:t>Adorno</a:t>
            </a:r>
            <a:r>
              <a:rPr lang="cs-CZ" sz="1200" dirty="0"/>
              <a:t> v polovzdělanosti. Tou je něco jiného než nevzdělanost, o níž byla řeč posledně. Ve společnosti nevzdělanosti se lidé nestydí za nevzdělanost a ještě se jí chlubí. Ale jsou tu stále lidé, kteří se snaží vzdělávat. Číhá na ně past: polovzdělanost. </a:t>
            </a:r>
            <a:br>
              <a:rPr lang="cs-CZ" sz="1200" dirty="0"/>
            </a:br>
            <a:endParaRPr lang="cs-CZ" sz="1200" dirty="0"/>
          </a:p>
          <a:p>
            <a:r>
              <a:rPr lang="cs-CZ" sz="1200" dirty="0" err="1" smtClean="0"/>
              <a:t>Adorno</a:t>
            </a:r>
            <a:r>
              <a:rPr lang="cs-CZ" sz="1200" dirty="0" smtClean="0"/>
              <a:t> </a:t>
            </a:r>
            <a:r>
              <a:rPr lang="cs-CZ" sz="1200" dirty="0"/>
              <a:t>píše v Teorii polovzdělanosti, že je tu mnoho věcí, které nás nutí k polovzdělanosti. Dvě jsou zásadní, je to nedostatek volného času a pak ponoření do mechanického pracovního procesu, v němž myšlení kostnatí. Nejde ani tak o práci manuální jako spíše o práci vyžadující opakování určitých komunikačních nebo myšlenkových schémat. V dnešní době je to např. práce mobilního operátora, novináře nebo politika. </a:t>
            </a:r>
            <a:br>
              <a:rPr lang="cs-CZ" sz="1200" dirty="0"/>
            </a:br>
            <a:endParaRPr lang="cs-CZ" sz="1200" dirty="0"/>
          </a:p>
          <a:p>
            <a:r>
              <a:rPr lang="cs-CZ" sz="1200" dirty="0" smtClean="0"/>
              <a:t>Čím </a:t>
            </a:r>
            <a:r>
              <a:rPr lang="cs-CZ" sz="1200" dirty="0"/>
              <a:t>se polovzdělanost vyznačuje? Především neschopností propojit jednotlivé poznatky do živého dynamického celku, tedy zlomkovitost poznání. To se skládá z tříště informací. I když si nakrásně přečteme celého Nietzscheho, nepropojí se nám to a známe pouze určité vzájemně izolované body. Zkrátka nedokážeme říct, o co Nietzsche usiloval, a pokud ano, tak je to nějak schematické a jednostranné. </a:t>
            </a:r>
            <a:br>
              <a:rPr lang="cs-CZ" sz="1200" dirty="0"/>
            </a:br>
            <a:endParaRPr lang="cs-CZ" sz="1200" dirty="0"/>
          </a:p>
          <a:p>
            <a:r>
              <a:rPr lang="cs-CZ" sz="1200" dirty="0" smtClean="0"/>
              <a:t>Dalším </a:t>
            </a:r>
            <a:r>
              <a:rPr lang="cs-CZ" sz="1200" dirty="0"/>
              <a:t>rysem je krátkodobost. Jestliže se jednotlivé poznatky nepropojí do širšího celku, jsou značně nestálé a za okamžik se nám vytratí, aniž po nich zůstane mezera. Zmizí a jejich místo na nějakou dobu vyplní jiný prvek. Naše nynější poznání se nám za chvíli rozplyne, a zůstane nám nanejvýš neurčitý pocit. </a:t>
            </a:r>
            <a:br>
              <a:rPr lang="cs-CZ" sz="1200" dirty="0"/>
            </a:br>
            <a:endParaRPr lang="cs-CZ" sz="1200" dirty="0"/>
          </a:p>
          <a:p>
            <a:r>
              <a:rPr lang="cs-CZ" sz="1200" dirty="0" smtClean="0"/>
              <a:t>A </a:t>
            </a:r>
            <a:r>
              <a:rPr lang="cs-CZ" sz="1200" dirty="0"/>
              <a:t>pak je tu ještě jeden rys. Polovzdělanost zabraňuje tomu, aby si člověk uvědomil mezery ve vzdělání. Není v něm vědomí nedostatečnosti, které by jej vedlo dál. Polovzdělanost se projevuje narcistním uspokojením. Vím to nejlépe a nikdo mě nebude poučovat. </a:t>
            </a:r>
            <a:br>
              <a:rPr lang="cs-CZ" sz="1200" dirty="0"/>
            </a:br>
            <a:endParaRPr lang="cs-CZ" sz="1200" dirty="0"/>
          </a:p>
          <a:p>
            <a:r>
              <a:rPr lang="cs-CZ" sz="1200" dirty="0" smtClean="0"/>
              <a:t>Polovzdělanost </a:t>
            </a:r>
            <a:r>
              <a:rPr lang="cs-CZ" sz="1200" dirty="0"/>
              <a:t>je past, z níž je těžké uniknout. </a:t>
            </a:r>
            <a:r>
              <a:rPr lang="cs-CZ" sz="1200" dirty="0" err="1"/>
              <a:t>Adorno</a:t>
            </a:r>
            <a:r>
              <a:rPr lang="cs-CZ" sz="1200" dirty="0"/>
              <a:t> říká, že polovzdělanost není předstupněm vzdělanosti, nýbrž jejím smrtelným nepřítelem. Nám nezbývá než tuto past aspoň spatřit a nespadnout do ní. Polovzdělanost není základem autonomie, nýbrž právě jen past. K obnově demokracie, či dokonce k pokusu o demokracii socialistickou je zapotřebí reálné autonomie, tedy vzdělanosti. </a:t>
            </a:r>
          </a:p>
        </p:txBody>
      </p:sp>
    </p:spTree>
    <p:extLst>
      <p:ext uri="{BB962C8B-B14F-4D97-AF65-F5344CB8AC3E}">
        <p14:creationId xmlns:p14="http://schemas.microsoft.com/office/powerpoint/2010/main" val="31518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smtClean="0">
                <a:solidFill>
                  <a:srgbClr val="7030A0"/>
                </a:solidFill>
              </a:rPr>
              <a:t>Typy společností dle stadií ekonomického růstu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29C4E7-ACF5-4356-82A2-D856FD607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Tradiční společnost: </a:t>
            </a:r>
            <a:r>
              <a:rPr lang="cs-CZ" sz="2200" dirty="0"/>
              <a:t>nerostoucí produktivita, zásadní význam vlastnictví půdy, zásadní význam zemědělské práce, silné působení primárních skupin, rezignace na možnost změn, absence mobility, naturální směna zboží, marginální význam vzdělání.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/>
              <a:t>        </a:t>
            </a:r>
            <a:r>
              <a:rPr lang="cs-CZ" sz="2200" i="1" dirty="0"/>
              <a:t>Tradice: stabilizující význam trvalosti, neměnnosti, kontinuity, význam informační paměti v kolektivním jednání</a:t>
            </a:r>
            <a:r>
              <a:rPr lang="cs-CZ" sz="2200" i="1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i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i="1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Moderní společnost: </a:t>
            </a:r>
            <a:r>
              <a:rPr lang="cs-CZ" sz="2200" dirty="0"/>
              <a:t>produkt průmyslové revoluce (parní stroj), rostoucí význam vzdělání, kvalifikace, mobility, trhu</a:t>
            </a:r>
            <a:r>
              <a:rPr lang="cs-CZ" sz="22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  Postindustriální společnost: </a:t>
            </a:r>
            <a:r>
              <a:rPr lang="cs-CZ" sz="2200" dirty="0"/>
              <a:t>ekonomický systém vychází ze zpracování, využívání a kontroly informací, nedominuje již výroba hmotných předmětů, nýbrž produkce informací.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    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  Postmoderní společnost: </a:t>
            </a:r>
            <a:r>
              <a:rPr lang="cs-CZ" sz="2200" dirty="0"/>
              <a:t>technologicky vyspělá společnost silně provázána s konzumem spotřebních předmětů a mediálních představ, růst orientace na proměnlivost zážitků, nechuť k tradici.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600" dirty="0"/>
              <a:t> </a:t>
            </a:r>
            <a:endParaRPr lang="cs-CZ" sz="1600" i="1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60E0DD-EEBF-4EC4-8D7A-DA29D772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1263" cy="365125"/>
          </a:xfrm>
        </p:spPr>
        <p:txBody>
          <a:bodyPr/>
          <a:lstStyle/>
          <a:p>
            <a:pPr>
              <a:defRPr/>
            </a:pPr>
            <a:r>
              <a:rPr lang="cs-CZ" dirty="0"/>
              <a:t>Pouze pro interní potřeby předmětu. Hl. zdroj: http://www.fsps.muni.cz/impact/zaklady-sociologie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176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Postmoderní společnost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cs-CZ" sz="1200" b="1" dirty="0" smtClean="0">
                <a:solidFill>
                  <a:srgbClr val="FF0000"/>
                </a:solidFill>
              </a:rPr>
              <a:t>Přelom 20. – 21. století:</a:t>
            </a:r>
          </a:p>
          <a:p>
            <a:r>
              <a:rPr lang="cs-CZ" sz="1200" dirty="0" smtClean="0"/>
              <a:t>     růst významu vzdělání </a:t>
            </a:r>
          </a:p>
          <a:p>
            <a:r>
              <a:rPr lang="cs-CZ" sz="1200" dirty="0" smtClean="0"/>
              <a:t>     informační revoluce </a:t>
            </a:r>
          </a:p>
          <a:p>
            <a:r>
              <a:rPr lang="cs-CZ" sz="1200" dirty="0" smtClean="0"/>
              <a:t>     expanze globální mobility</a:t>
            </a:r>
          </a:p>
          <a:p>
            <a:r>
              <a:rPr lang="cs-CZ" sz="1200" dirty="0" smtClean="0"/>
              <a:t>    nutnost rekvalifikací</a:t>
            </a:r>
          </a:p>
          <a:p>
            <a:r>
              <a:rPr lang="cs-CZ" sz="1200" dirty="0" smtClean="0"/>
              <a:t>    náročnost  profesní adaptace</a:t>
            </a:r>
          </a:p>
          <a:p>
            <a:r>
              <a:rPr lang="cs-CZ" sz="1200" dirty="0" smtClean="0"/>
              <a:t>    nároky na  kulturní přizpůsobivost</a:t>
            </a:r>
          </a:p>
          <a:p>
            <a:r>
              <a:rPr lang="cs-CZ" sz="1200" dirty="0" smtClean="0"/>
              <a:t>    problém multikulturní koexistence</a:t>
            </a:r>
          </a:p>
          <a:p>
            <a:r>
              <a:rPr lang="cs-CZ" sz="1200" dirty="0" smtClean="0"/>
              <a:t>    nechuť k tradici a ustálenosti</a:t>
            </a:r>
          </a:p>
          <a:p>
            <a:r>
              <a:rPr lang="cs-CZ" sz="1200" dirty="0" smtClean="0"/>
              <a:t>    touha po nových zkušenostech</a:t>
            </a:r>
          </a:p>
          <a:p>
            <a:r>
              <a:rPr lang="cs-CZ" sz="1200" dirty="0" smtClean="0"/>
              <a:t>    posedlost po nových zážitcích (adrenalin)</a:t>
            </a:r>
          </a:p>
          <a:p>
            <a:r>
              <a:rPr lang="cs-CZ" sz="1200" dirty="0" smtClean="0"/>
              <a:t>    nechuť k šedi každodennosti</a:t>
            </a:r>
          </a:p>
          <a:p>
            <a:r>
              <a:rPr lang="cs-CZ" sz="1200" dirty="0" smtClean="0"/>
              <a:t>    hodnotová nestálost</a:t>
            </a:r>
          </a:p>
          <a:p>
            <a:r>
              <a:rPr lang="cs-CZ" sz="1200" dirty="0" smtClean="0"/>
              <a:t>    slábnutí morálních stimulů</a:t>
            </a:r>
          </a:p>
          <a:p>
            <a:r>
              <a:rPr lang="cs-CZ" sz="1200" dirty="0" smtClean="0"/>
              <a:t>    změna funkcí rodiny (krize?)</a:t>
            </a:r>
          </a:p>
          <a:p>
            <a:r>
              <a:rPr lang="cs-CZ" sz="1200" dirty="0" smtClean="0"/>
              <a:t>    sedavý způsob života</a:t>
            </a:r>
          </a:p>
          <a:p>
            <a:r>
              <a:rPr lang="cs-CZ" sz="1200" dirty="0" smtClean="0"/>
              <a:t>    nové formy trávení volného času</a:t>
            </a:r>
          </a:p>
          <a:p>
            <a:r>
              <a:rPr lang="cs-CZ" sz="1200" dirty="0" smtClean="0"/>
              <a:t>    konzumerismus</a:t>
            </a:r>
          </a:p>
          <a:p>
            <a:r>
              <a:rPr lang="cs-CZ" sz="1200" dirty="0" smtClean="0"/>
              <a:t>    proměny stravovacích zvyklostí versus vědecké zásady výživy</a:t>
            </a:r>
          </a:p>
          <a:p>
            <a:r>
              <a:rPr lang="cs-CZ" sz="1200" dirty="0" smtClean="0"/>
              <a:t>    proměny funkcí a významu restauračních zařízení</a:t>
            </a:r>
          </a:p>
          <a:p>
            <a:r>
              <a:rPr lang="cs-CZ" sz="1200" dirty="0" smtClean="0"/>
              <a:t>    úpadek (a znovuoživování) kultury kaváren</a:t>
            </a:r>
          </a:p>
          <a:p>
            <a:r>
              <a:rPr lang="cs-CZ" sz="1200" dirty="0" smtClean="0"/>
              <a:t>    kulturní expanze fast foodů</a:t>
            </a: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D60E0DD-EEBF-4EC4-8D7A-DA29D772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1263" cy="365125"/>
          </a:xfrm>
        </p:spPr>
        <p:txBody>
          <a:bodyPr/>
          <a:lstStyle/>
          <a:p>
            <a:pPr>
              <a:defRPr/>
            </a:pPr>
            <a:r>
              <a:rPr lang="cs-CZ" dirty="0"/>
              <a:t>Pouze pro interní potřeby předmětu. Hl. zdroj: http://www.fsps.muni.cz/impact/zaklady-sociologie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r>
              <a:rPr lang="cs-CZ" dirty="0"/>
              <a:t>růst významu </a:t>
            </a:r>
            <a:r>
              <a:rPr lang="cs-CZ" dirty="0" smtClean="0"/>
              <a:t>vzdělání</a:t>
            </a:r>
          </a:p>
          <a:p>
            <a:pPr lvl="1"/>
            <a:r>
              <a:rPr lang="cs-CZ" dirty="0" smtClean="0"/>
              <a:t>struktura a charakter vzdělanosti (</a:t>
            </a:r>
            <a:r>
              <a:rPr lang="cs-CZ" dirty="0" err="1" smtClean="0"/>
              <a:t>Adorno</a:t>
            </a:r>
            <a:r>
              <a:rPr lang="cs-CZ" dirty="0" smtClean="0"/>
              <a:t>, </a:t>
            </a:r>
            <a:r>
              <a:rPr lang="cs-CZ" dirty="0" err="1" smtClean="0"/>
              <a:t>Liessmann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713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755576" y="4801309"/>
            <a:ext cx="3816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Theodor Ludwig </a:t>
            </a:r>
            <a:r>
              <a:rPr lang="cs-CZ" dirty="0" err="1" smtClean="0"/>
              <a:t>Wiesengrund-</a:t>
            </a:r>
            <a:r>
              <a:rPr lang="cs-CZ" b="1" dirty="0" err="1" smtClean="0"/>
              <a:t>Adorno</a:t>
            </a:r>
            <a:endParaRPr lang="cs-CZ" b="1" dirty="0" smtClean="0"/>
          </a:p>
          <a:p>
            <a:r>
              <a:rPr lang="cs-CZ" dirty="0" smtClean="0"/>
              <a:t> (1903–1969</a:t>
            </a:r>
            <a:r>
              <a:rPr lang="cs-CZ" dirty="0"/>
              <a:t>) byl německý filosof, teoretik hudební vědy, estetik a </a:t>
            </a:r>
            <a:r>
              <a:rPr lang="cs-CZ" dirty="0" smtClean="0"/>
              <a:t>představitel </a:t>
            </a:r>
            <a:r>
              <a:rPr lang="cs-CZ" dirty="0"/>
              <a:t>kritické teorie frankfurtské školy.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9" y="692696"/>
            <a:ext cx="3072742" cy="408019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1" name="Obdélník 10"/>
          <p:cNvSpPr/>
          <p:nvPr/>
        </p:nvSpPr>
        <p:spPr>
          <a:xfrm>
            <a:off x="4795386" y="4801309"/>
            <a:ext cx="39211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Konrad Paul </a:t>
            </a:r>
            <a:r>
              <a:rPr lang="cs-CZ" b="1" dirty="0" err="1"/>
              <a:t>Liessmann</a:t>
            </a:r>
            <a:r>
              <a:rPr lang="cs-CZ" dirty="0"/>
              <a:t> (* </a:t>
            </a:r>
            <a:r>
              <a:rPr lang="cs-CZ" dirty="0" smtClean="0"/>
              <a:t>1953</a:t>
            </a:r>
            <a:r>
              <a:rPr lang="cs-CZ" dirty="0"/>
              <a:t>, </a:t>
            </a:r>
            <a:r>
              <a:rPr lang="cs-CZ" dirty="0" err="1"/>
              <a:t>Villach</a:t>
            </a:r>
            <a:r>
              <a:rPr lang="cs-CZ" dirty="0"/>
              <a:t>) je rakouský literární vědec a filosof. Do širšího mezinárodního povědomí se zapsal především vědeckou prací Teorie nevzdělanosti (česky 2008, překlad Jana Zoubková).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387" y="850577"/>
            <a:ext cx="3921103" cy="3548471"/>
          </a:xfrm>
          <a:prstGeom prst="rect">
            <a:avLst/>
          </a:prstGeom>
          <a:effectLst>
            <a:softEdge rad="31750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2607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r>
              <a:rPr lang="cs-CZ" dirty="0"/>
              <a:t>růst významu </a:t>
            </a:r>
            <a:r>
              <a:rPr lang="cs-CZ" dirty="0" smtClean="0"/>
              <a:t>vzdělání</a:t>
            </a:r>
          </a:p>
          <a:p>
            <a:pPr lvl="1"/>
            <a:r>
              <a:rPr lang="cs-CZ" dirty="0" smtClean="0"/>
              <a:t>struktura a charakter vzdělanosti (</a:t>
            </a:r>
            <a:r>
              <a:rPr lang="cs-CZ" dirty="0" err="1" smtClean="0"/>
              <a:t>Adorno</a:t>
            </a:r>
            <a:r>
              <a:rPr lang="cs-CZ" dirty="0" smtClean="0"/>
              <a:t>, </a:t>
            </a:r>
            <a:r>
              <a:rPr lang="cs-CZ" dirty="0" err="1" smtClean="0"/>
              <a:t>Liessmann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informační </a:t>
            </a:r>
            <a:r>
              <a:rPr lang="cs-CZ" dirty="0"/>
              <a:t>revoluce </a:t>
            </a:r>
          </a:p>
          <a:p>
            <a:r>
              <a:rPr lang="cs-CZ" dirty="0" smtClean="0"/>
              <a:t>expanze </a:t>
            </a:r>
            <a:r>
              <a:rPr lang="cs-CZ" dirty="0"/>
              <a:t>globální mobility</a:t>
            </a:r>
          </a:p>
          <a:p>
            <a:r>
              <a:rPr lang="cs-CZ" dirty="0" smtClean="0"/>
              <a:t>nutnost </a:t>
            </a:r>
            <a:r>
              <a:rPr lang="cs-CZ" dirty="0"/>
              <a:t>rekvalifikací</a:t>
            </a:r>
          </a:p>
          <a:p>
            <a:r>
              <a:rPr lang="cs-CZ" dirty="0" smtClean="0"/>
              <a:t>náročnost  </a:t>
            </a:r>
            <a:r>
              <a:rPr lang="cs-CZ" dirty="0"/>
              <a:t>profesní adaptace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522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 a její specifika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564904"/>
            <a:ext cx="7571184" cy="3561259"/>
          </a:xfrm>
        </p:spPr>
        <p:txBody>
          <a:bodyPr/>
          <a:lstStyle/>
          <a:p>
            <a:r>
              <a:rPr lang="cs-CZ" dirty="0"/>
              <a:t>nároky na  kulturní </a:t>
            </a:r>
            <a:r>
              <a:rPr lang="cs-CZ" dirty="0" smtClean="0"/>
              <a:t>přizpůsobivost</a:t>
            </a:r>
          </a:p>
          <a:p>
            <a:endParaRPr lang="cs-CZ" dirty="0"/>
          </a:p>
          <a:p>
            <a:r>
              <a:rPr lang="cs-CZ" dirty="0" smtClean="0"/>
              <a:t>problém </a:t>
            </a:r>
            <a:r>
              <a:rPr lang="cs-CZ" dirty="0"/>
              <a:t>multikulturní koexistence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40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Zkušenost, zážitek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060848"/>
            <a:ext cx="7931224" cy="40653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nechuť </a:t>
            </a:r>
            <a:r>
              <a:rPr lang="cs-CZ" dirty="0"/>
              <a:t>k tradici a ustálenosti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touha </a:t>
            </a:r>
            <a:r>
              <a:rPr lang="cs-CZ" dirty="0"/>
              <a:t>po nových zkušenostech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posedlost </a:t>
            </a:r>
            <a:r>
              <a:rPr lang="cs-CZ" dirty="0"/>
              <a:t>po nových zážitcích (adrenalin)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nechuť </a:t>
            </a:r>
            <a:r>
              <a:rPr lang="cs-CZ" dirty="0"/>
              <a:t>k šedi každodennosti</a:t>
            </a:r>
          </a:p>
        </p:txBody>
      </p:sp>
    </p:spTree>
    <p:extLst>
      <p:ext uri="{BB962C8B-B14F-4D97-AF65-F5344CB8AC3E}">
        <p14:creationId xmlns:p14="http://schemas.microsoft.com/office/powerpoint/2010/main" val="373263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a způsob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hodnotová </a:t>
            </a:r>
            <a:r>
              <a:rPr lang="cs-CZ" dirty="0"/>
              <a:t>nestálost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slábnutí </a:t>
            </a:r>
            <a:r>
              <a:rPr lang="cs-CZ" dirty="0"/>
              <a:t>morálních stimulů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změna </a:t>
            </a:r>
            <a:r>
              <a:rPr lang="cs-CZ" dirty="0"/>
              <a:t>funkcí rodiny (krize?)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sedavý </a:t>
            </a:r>
            <a:r>
              <a:rPr lang="cs-CZ" dirty="0"/>
              <a:t>způsob </a:t>
            </a:r>
            <a:r>
              <a:rPr lang="cs-CZ" dirty="0" smtClean="0"/>
              <a:t>života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konzumerismus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65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750ee3f8-cc70-42e6-b739-8aa5d9e29c3e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506</Words>
  <Application>Microsoft Office PowerPoint</Application>
  <PresentationFormat>Předvádění na obrazovce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Základy psychologie a sociologie  sociologická část 5</vt:lpstr>
      <vt:lpstr>Typy společností dle stadií ekonomického růstu</vt:lpstr>
      <vt:lpstr>Postmoderní společnost</vt:lpstr>
      <vt:lpstr>Vzdělání</vt:lpstr>
      <vt:lpstr>Prezentace aplikace PowerPoint</vt:lpstr>
      <vt:lpstr>Vzdělání</vt:lpstr>
      <vt:lpstr>Kultura a její specifika</vt:lpstr>
      <vt:lpstr>Zkušenost, zážitek</vt:lpstr>
      <vt:lpstr>Hodnoty a způsob života</vt:lpstr>
      <vt:lpstr>Volný čas a funkce různých kulturních zařízení</vt:lpstr>
      <vt:lpstr>Michal Hauser  Polovzdělanost, nepřítel demokracie </vt:lpstr>
      <vt:lpstr>Michal Hauser  Polovzdělanost, nepřítel demokracie 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Emanuel Hurych</cp:lastModifiedBy>
  <cp:revision>39</cp:revision>
  <dcterms:created xsi:type="dcterms:W3CDTF">2014-01-14T09:44:16Z</dcterms:created>
  <dcterms:modified xsi:type="dcterms:W3CDTF">2018-05-07T12:55:52Z</dcterms:modified>
</cp:coreProperties>
</file>