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0" r:id="rId4"/>
    <p:sldId id="274" r:id="rId5"/>
    <p:sldId id="273" r:id="rId6"/>
    <p:sldId id="257" r:id="rId7"/>
    <p:sldId id="263" r:id="rId8"/>
    <p:sldId id="264" r:id="rId9"/>
    <p:sldId id="258" r:id="rId10"/>
    <p:sldId id="259" r:id="rId11"/>
    <p:sldId id="265"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69" d="100"/>
          <a:sy n="69" d="100"/>
        </p:scale>
        <p:origin x="4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83BEB8-6A08-4B77-AC79-B2241A7FC69E}" type="datetimeFigureOut">
              <a:rPr lang="cs-CZ" smtClean="0"/>
              <a:t>14.05.2018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2380218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83BEB8-6A08-4B77-AC79-B2241A7FC69E}" type="datetimeFigureOut">
              <a:rPr lang="cs-CZ" smtClean="0"/>
              <a:t>14.05.2018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1772996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83BEB8-6A08-4B77-AC79-B2241A7FC69E}" type="datetimeFigureOut">
              <a:rPr lang="cs-CZ" smtClean="0"/>
              <a:t>14.05.2018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1915889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83BEB8-6A08-4B77-AC79-B2241A7FC69E}" type="datetimeFigureOut">
              <a:rPr lang="cs-CZ" smtClean="0"/>
              <a:t>14.05.2018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231590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83BEB8-6A08-4B77-AC79-B2241A7FC69E}" type="datetimeFigureOut">
              <a:rPr lang="cs-CZ" smtClean="0"/>
              <a:t>14.05.2018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40808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83BEB8-6A08-4B77-AC79-B2241A7FC69E}" type="datetimeFigureOut">
              <a:rPr lang="cs-CZ" smtClean="0"/>
              <a:t>14.05.2018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175292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83BEB8-6A08-4B77-AC79-B2241A7FC69E}" type="datetimeFigureOut">
              <a:rPr lang="cs-CZ" smtClean="0"/>
              <a:t>14.05.2018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328838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83BEB8-6A08-4B77-AC79-B2241A7FC69E}" type="datetimeFigureOut">
              <a:rPr lang="cs-CZ" smtClean="0"/>
              <a:t>14.05.2018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16938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83BEB8-6A08-4B77-AC79-B2241A7FC69E}" type="datetimeFigureOut">
              <a:rPr lang="cs-CZ" smtClean="0"/>
              <a:t>14.05.2018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174260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83BEB8-6A08-4B77-AC79-B2241A7FC69E}" type="datetimeFigureOut">
              <a:rPr lang="cs-CZ" smtClean="0"/>
              <a:t>14.05.2018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3891328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83BEB8-6A08-4B77-AC79-B2241A7FC69E}" type="datetimeFigureOut">
              <a:rPr lang="cs-CZ" smtClean="0"/>
              <a:t>14.05.2018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47D5386-3E38-47B1-87B6-9E8B9FFC997C}" type="slidenum">
              <a:rPr lang="cs-CZ" smtClean="0"/>
              <a:t>‹#›</a:t>
            </a:fld>
            <a:endParaRPr lang="cs-CZ"/>
          </a:p>
        </p:txBody>
      </p:sp>
    </p:spTree>
    <p:extLst>
      <p:ext uri="{BB962C8B-B14F-4D97-AF65-F5344CB8AC3E}">
        <p14:creationId xmlns:p14="http://schemas.microsoft.com/office/powerpoint/2010/main" val="178745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3BEB8-6A08-4B77-AC79-B2241A7FC69E}" type="datetimeFigureOut">
              <a:rPr lang="cs-CZ" smtClean="0"/>
              <a:t>14.05.2018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D5386-3E38-47B1-87B6-9E8B9FFC997C}" type="slidenum">
              <a:rPr lang="cs-CZ" smtClean="0"/>
              <a:t>‹#›</a:t>
            </a:fld>
            <a:endParaRPr lang="cs-CZ"/>
          </a:p>
        </p:txBody>
      </p:sp>
    </p:spTree>
    <p:extLst>
      <p:ext uri="{BB962C8B-B14F-4D97-AF65-F5344CB8AC3E}">
        <p14:creationId xmlns:p14="http://schemas.microsoft.com/office/powerpoint/2010/main" val="975883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tcbs.cz/data/imgs/00178l.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hyperlink" Target="https://blog.tcbs.cz/cs/firemni-kultura-a-jeden-provaz/,%22text/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usinessvize.cz/informacni-systemy/jak-se-vyznat-v-informacnich-systemech-6" TargetMode="External"/><Relationship Id="rId2" Type="http://schemas.openxmlformats.org/officeDocument/2006/relationships/hyperlink" Target="http://www.businessvize.cz/vedeni-lidi/manazer-by-mel-mit-pod-sebou-maximalne-pet-lid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usinessvize.cz/organizace/organizacni-architektury-spravnich-organu-aneb-proc-v-cesku-nemame-ce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Z</a:t>
            </a:r>
            <a:r>
              <a:rPr lang="cs-CZ" b="1" dirty="0" smtClean="0"/>
              <a:t>áklady organizační struktury a kultura organizace</a:t>
            </a:r>
            <a:br>
              <a:rPr lang="cs-CZ" b="1" dirty="0" smtClean="0"/>
            </a:br>
            <a:endParaRPr lang="cs-CZ" dirty="0"/>
          </a:p>
        </p:txBody>
      </p:sp>
      <p:sp>
        <p:nvSpPr>
          <p:cNvPr id="3" name="Podnadpis 2"/>
          <p:cNvSpPr>
            <a:spLocks noGrp="1"/>
          </p:cNvSpPr>
          <p:nvPr>
            <p:ph type="subTitle" idx="1"/>
          </p:nvPr>
        </p:nvSpPr>
        <p:spPr>
          <a:xfrm>
            <a:off x="1524000" y="4600574"/>
            <a:ext cx="9144000" cy="657225"/>
          </a:xfrm>
        </p:spPr>
        <p:txBody>
          <a:bodyPr/>
          <a:lstStyle/>
          <a:p>
            <a:pPr algn="r"/>
            <a:r>
              <a:rPr lang="cs-CZ" dirty="0" smtClean="0"/>
              <a:t>Mgr. Zdeněk Lidmila</a:t>
            </a:r>
            <a:endParaRPr lang="cs-CZ" dirty="0"/>
          </a:p>
        </p:txBody>
      </p:sp>
    </p:spTree>
    <p:extLst>
      <p:ext uri="{BB962C8B-B14F-4D97-AF65-F5344CB8AC3E}">
        <p14:creationId xmlns:p14="http://schemas.microsoft.com/office/powerpoint/2010/main" val="505471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outerShdw blurRad="38100" dist="38100" dir="2700000" algn="tl">
                    <a:srgbClr val="000000">
                      <a:alpha val="43137"/>
                    </a:srgbClr>
                  </a:outerShdw>
                </a:effectLst>
              </a:rPr>
              <a:t>Maticová </a:t>
            </a:r>
            <a:r>
              <a:rPr lang="cs-CZ" b="1" dirty="0">
                <a:effectLst>
                  <a:outerShdw blurRad="38100" dist="38100" dir="2700000" algn="tl">
                    <a:srgbClr val="000000">
                      <a:alpha val="43137"/>
                    </a:srgbClr>
                  </a:outerShdw>
                </a:effectLst>
              </a:rPr>
              <a:t>organizační </a:t>
            </a:r>
            <a:r>
              <a:rPr lang="cs-CZ" b="1" dirty="0" smtClean="0">
                <a:effectLst>
                  <a:outerShdw blurRad="38100" dist="38100" dir="2700000" algn="tl">
                    <a:srgbClr val="000000">
                      <a:alpha val="43137"/>
                    </a:srgbClr>
                  </a:outerShdw>
                </a:effectLst>
              </a:rPr>
              <a:t>struktura - Microsoft</a:t>
            </a:r>
            <a:endParaRPr lang="cs-CZ"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838200" y="1690688"/>
            <a:ext cx="10515600" cy="4486275"/>
          </a:xfrm>
        </p:spPr>
        <p:txBody>
          <a:bodyPr>
            <a:noAutofit/>
          </a:bodyPr>
          <a:lstStyle/>
          <a:p>
            <a:pPr marL="0" indent="0">
              <a:buNone/>
            </a:pPr>
            <a:r>
              <a:rPr lang="cs-CZ" sz="1100" dirty="0" smtClean="0">
                <a:effectLst/>
              </a:rPr>
              <a:t>Maticová organizační struktura je pokusem o kombinaci funkčního a předmětného principu dělby a koncentrace práce v organizaci. Efekty se očekávají z průniku kladů liniově štábní struktury a cílově programových principů řízení. Při maticovém uspořádání vznikají dvě skupiny útvarů. Skupina funkčních útvarů (specialistů), jako například výzkum, výroba, nákup, marketing. Druhou skupinu tvoří cílově (úkolově) orientované útvary, kterých může být teoreticky tolik, kolik je cílových programů v organizaci, například výzkumných a vývojových úkolů, výrobních programů apod. Jejich trvání je podmíněno dobou vyřízení daného úkolu. I funkce vedoucích projektů je přechodná. Členové týmu jsou v maticovém uspořádání podřízeni jak vedoucímu projektu, tak i svému funkčnímu vedoucímu. Není mezi nimi žádný vztah nadřízenosti či podřízenosti.</a:t>
            </a:r>
          </a:p>
          <a:p>
            <a:pPr marL="0" lvl="0" indent="0" eaLnBrk="0" fontAlgn="base" hangingPunct="0">
              <a:lnSpc>
                <a:spcPct val="100000"/>
              </a:lnSpc>
              <a:spcBef>
                <a:spcPct val="0"/>
              </a:spcBef>
              <a:spcAft>
                <a:spcPct val="0"/>
              </a:spcAft>
              <a:buNone/>
            </a:pPr>
            <a:endParaRPr kumimoji="0" lang="cs-CZ" altLang="cs-CZ" sz="1100" b="0" i="0" u="none" strike="noStrike" cap="none" normalizeH="0" baseline="0" dirty="0" smtClean="0">
              <a:ln>
                <a:noFill/>
              </a:ln>
              <a:solidFill>
                <a:srgbClr val="727272"/>
              </a:solidFill>
              <a:effectLst/>
              <a:cs typeface="Arial" panose="020B0604020202020204" pitchFamily="34" charset="0"/>
            </a:endParaRPr>
          </a:p>
          <a:p>
            <a:pPr marL="0" lvl="0" indent="0" eaLnBrk="0" fontAlgn="b" hangingPunct="0">
              <a:lnSpc>
                <a:spcPct val="100000"/>
              </a:lnSpc>
              <a:spcBef>
                <a:spcPct val="0"/>
              </a:spcBef>
              <a:spcAft>
                <a:spcPct val="0"/>
              </a:spcAft>
              <a:buNone/>
            </a:pPr>
            <a:r>
              <a:rPr lang="cs-CZ" altLang="cs-CZ" sz="1100" dirty="0"/>
              <a:t>Řízení pomocí maticové organizační struktury se nabízí u podniků, </a:t>
            </a:r>
            <a:r>
              <a:rPr lang="cs-CZ" altLang="cs-CZ" sz="1100" dirty="0" smtClean="0"/>
              <a:t>ve </a:t>
            </a:r>
            <a:r>
              <a:rPr lang="cs-CZ" altLang="cs-CZ" sz="1100" dirty="0"/>
              <a:t>kterých probíhá současně velké množství projektů. Přitom je spíše výhodné, aby byla zajištěna odpovědnost za vedení projektu a také přístup k funkčním zdrojům. Nejvíce tuto organizaci používají </a:t>
            </a:r>
            <a:r>
              <a:rPr lang="cs-CZ" altLang="cs-CZ" sz="1100" dirty="0" smtClean="0"/>
              <a:t>stavební a projektové organizace, organizace marketingu (například při plánování a realizaci reklamní kampaně u nového výrobku), organizace při </a:t>
            </a:r>
            <a:r>
              <a:rPr lang="cs-CZ" altLang="cs-CZ" sz="1100" dirty="0"/>
              <a:t>budování informačních </a:t>
            </a:r>
            <a:r>
              <a:rPr lang="cs-CZ" altLang="cs-CZ" sz="1100" dirty="0" smtClean="0"/>
              <a:t>systémů.</a:t>
            </a:r>
          </a:p>
          <a:p>
            <a:pPr marL="0" indent="0" eaLnBrk="0" fontAlgn="b" hangingPunct="0">
              <a:lnSpc>
                <a:spcPct val="100000"/>
              </a:lnSpc>
              <a:spcBef>
                <a:spcPct val="0"/>
              </a:spcBef>
              <a:spcAft>
                <a:spcPct val="0"/>
              </a:spcAft>
              <a:buNone/>
            </a:pPr>
            <a:r>
              <a:rPr lang="cs-CZ" sz="1100" dirty="0"/>
              <a:t>Vezměme si konkrétní příklad třeba potravinářské firmy, která vyrábí pečivo, obložené bagety a konzervy. Své výrobky dodává do obchodních řetězců, čerpacích stanic a škol. Kdybychom zůstali čistě u hierarchické struktury, museli bychom si vybrat, podle čeho firmu rozdělit. Logicky bychom si asi vybrali spíše produktové členění, tedy podle výroby. Jenže co je pro firmu důležitější? Výroba nebo obchod? Pro vyřešení podobných nelehkých otázek vznikla maticová (anglicky Matrix) struktura. Ta umožňuje zachovat liniové členění podle výroby a zároveň přidat „boční“ členění podle obchodních celků. Pokud bychom se oprostili od našeho příkladu, pak maticová struktura stejně dobře může fungovat pro zavádění projektových či týmových prvků do liniové struktury. Proto bývá také někdy řazena mezi tzv. ad hoc (či dokonce hezky česky </a:t>
            </a:r>
            <a:r>
              <a:rPr lang="cs-CZ" sz="1100" dirty="0" err="1"/>
              <a:t>adhokratické</a:t>
            </a:r>
            <a:r>
              <a:rPr lang="cs-CZ" sz="1100" dirty="0"/>
              <a:t>) organizační struktury. Výhodou maticové struktury je fakt, že uvnitř velké a nabobtnalé společnosti dokáže vytvářet, buď trvale, anebo i dočasně operativní týmy složené z odborníků na jednotlivé oblasti, kteří pocházejí z různých oddělení, divizí či dokonce dceřiných společností. Nevýhodou pak je vztah dvojí podřízenosti, kdy není vždy úplně zjevné, který nadřízený je ten důležitější, zejména pak u trvalejší maticové struktury. Nejznámějším příkladem firmy s maticovou organizační strukturou je pravděpodobně Microsoft.</a:t>
            </a:r>
          </a:p>
          <a:p>
            <a:pPr marL="0" lvl="0" indent="0" eaLnBrk="0" fontAlgn="b" hangingPunct="0">
              <a:lnSpc>
                <a:spcPct val="100000"/>
              </a:lnSpc>
              <a:spcBef>
                <a:spcPct val="0"/>
              </a:spcBef>
              <a:spcAft>
                <a:spcPct val="0"/>
              </a:spcAft>
              <a:buNone/>
            </a:pPr>
            <a:endParaRPr lang="cs-CZ" altLang="cs-CZ" sz="1100" dirty="0"/>
          </a:p>
          <a:p>
            <a:pPr marL="0" lvl="0" indent="0" eaLnBrk="0" fontAlgn="base" hangingPunct="0">
              <a:lnSpc>
                <a:spcPct val="100000"/>
              </a:lnSpc>
              <a:spcBef>
                <a:spcPct val="0"/>
              </a:spcBef>
              <a:spcAft>
                <a:spcPct val="0"/>
              </a:spcAft>
              <a:buNone/>
            </a:pPr>
            <a:endParaRPr kumimoji="0" lang="cs-CZ" altLang="cs-CZ" sz="1100" b="0" i="0" u="none" strike="noStrike" cap="none" normalizeH="0" baseline="0" dirty="0" smtClean="0">
              <a:ln>
                <a:noFill/>
              </a:ln>
              <a:solidFill>
                <a:srgbClr val="323232"/>
              </a:solidFill>
              <a:effectLst/>
              <a:cs typeface="Arial" panose="020B0604020202020204" pitchFamily="34" charset="0"/>
            </a:endParaRPr>
          </a:p>
          <a:p>
            <a:pPr marL="0" indent="0">
              <a:buNone/>
            </a:pPr>
            <a:endParaRPr lang="cs-CZ" sz="1100" dirty="0"/>
          </a:p>
        </p:txBody>
      </p:sp>
      <p:sp>
        <p:nvSpPr>
          <p:cNvPr id="7" name="Rectangle 4"/>
          <p:cNvSpPr>
            <a:spLocks noChangeArrowheads="1"/>
          </p:cNvSpPr>
          <p:nvPr/>
        </p:nvSpPr>
        <p:spPr bwMode="auto">
          <a:xfrm>
            <a:off x="152400" y="60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71709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443037" y="1577421"/>
            <a:ext cx="9682475"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rPr>
              <a:t>Ještě stále se lze setkat s názorem, že kultura souvisí se způsobem oblékání, pořádkem na pracovišti, designem hlavičkového papíru apod. Jedná se však pouze o vnější znaky, ale mnohdy mohou být tyto drobné vnější projevy (v kravatě x bez kravaty, uklizeno x neuklizeno...) úplně jiné, než je podstata kultury dané organizace.</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rPr>
              <a:t>Co je tedy kultura?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rPr>
              <a:t>S trochu zjednodušení lze říci, že každá firma má minimálně 4 základní pilíře. </a:t>
            </a:r>
          </a:p>
          <a:p>
            <a:pPr marL="0" marR="0" lvl="0" indent="0" algn="l" defTabSz="914400" rtl="0" eaLnBrk="0" fontAlgn="base" latinLnBrk="0" hangingPunct="0">
              <a:lnSpc>
                <a:spcPct val="100000"/>
              </a:lnSpc>
              <a:spcBef>
                <a:spcPct val="0"/>
              </a:spcBef>
              <a:spcAft>
                <a:spcPct val="0"/>
              </a:spcAft>
              <a:buClrTx/>
              <a:buSzTx/>
              <a:buFontTx/>
              <a:buNone/>
              <a:tabLst/>
            </a:pPr>
            <a:endParaRPr lang="cs-CZ" altLang="cs-CZ" sz="1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rPr>
              <a:t>Prvním je její strategie a marketing - ty určují, co by </a:t>
            </a:r>
            <a:r>
              <a:rPr kumimoji="0" lang="cs-CZ" altLang="cs-CZ" sz="1400" b="1" i="0" u="none" strike="noStrike" cap="none" normalizeH="0" baseline="0" dirty="0" smtClean="0">
                <a:ln>
                  <a:noFill/>
                </a:ln>
                <a:solidFill>
                  <a:schemeClr val="tx1"/>
                </a:solidFill>
                <a:effectLst/>
                <a:latin typeface="Arial" panose="020B0604020202020204" pitchFamily="34" charset="0"/>
              </a:rPr>
              <a:t>chtěla dělat</a:t>
            </a:r>
            <a:r>
              <a:rPr kumimoji="0" lang="cs-CZ" altLang="cs-CZ" sz="1400" b="0" i="0" u="none" strike="noStrike" cap="none" normalizeH="0" baseline="0" dirty="0" smtClean="0">
                <a:ln>
                  <a:noFill/>
                </a:ln>
                <a:solidFill>
                  <a:schemeClr val="tx1"/>
                </a:solidFill>
                <a:effectLst/>
                <a:latin typeface="Arial" panose="020B0604020202020204" pitchFamily="34" charset="0"/>
              </a:rPr>
              <a:t> a na jaké zákazníky se přitom zaměří, popř. jak se odliší od zástupu jiných, pro zákazníka podobných firem.</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rPr>
              <a:t>Druhým jsou schopnosti a dovednosti lidí - co umí odborně, jak jsou schopni znalosti použít v praxi k dosažení výsledků.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rPr>
              <a:t>Třetím jsou systémy-</a:t>
            </a:r>
            <a:r>
              <a:rPr kumimoji="0" lang="cs-CZ" altLang="cs-CZ" sz="1400" b="0" i="0" u="none" strike="noStrike" cap="none" normalizeH="0" dirty="0" smtClean="0">
                <a:ln>
                  <a:noFill/>
                </a:ln>
                <a:solidFill>
                  <a:schemeClr val="tx1"/>
                </a:solidFill>
                <a:effectLst/>
                <a:latin typeface="Arial" panose="020B0604020202020204" pitchFamily="34" charset="0"/>
              </a:rPr>
              <a:t> </a:t>
            </a:r>
            <a:r>
              <a:rPr kumimoji="0" lang="cs-CZ" altLang="cs-CZ" sz="1400" b="0" i="0" u="none" strike="noStrike" cap="none" normalizeH="0" baseline="0" dirty="0" smtClean="0">
                <a:ln>
                  <a:noFill/>
                </a:ln>
                <a:solidFill>
                  <a:schemeClr val="tx1"/>
                </a:solidFill>
                <a:effectLst/>
                <a:latin typeface="Arial" panose="020B0604020202020204" pitchFamily="34" charset="0"/>
              </a:rPr>
              <a:t>např. nastavení procesů, organizační struktura, způsob řízení lidských zdrojů atd.</a:t>
            </a:r>
            <a:br>
              <a:rPr kumimoji="0" lang="cs-CZ" altLang="cs-CZ" sz="1400" b="0" i="0" u="none" strike="noStrike" cap="none" normalizeH="0" baseline="0" dirty="0" smtClean="0">
                <a:ln>
                  <a:noFill/>
                </a:ln>
                <a:solidFill>
                  <a:schemeClr val="tx1"/>
                </a:solidFill>
                <a:effectLst/>
                <a:latin typeface="Arial" panose="020B0604020202020204" pitchFamily="34" charset="0"/>
              </a:rPr>
            </a:br>
            <a:r>
              <a:rPr kumimoji="0" lang="cs-CZ" altLang="cs-CZ" sz="1400" b="0" i="0" u="none" strike="noStrike" cap="none" normalizeH="0" baseline="0" dirty="0" smtClean="0">
                <a:ln>
                  <a:noFill/>
                </a:ln>
                <a:solidFill>
                  <a:schemeClr val="tx1"/>
                </a:solidFill>
                <a:effectLst/>
                <a:latin typeface="Arial" panose="020B0604020202020204" pitchFamily="34" charset="0"/>
              </a:rPr>
              <a:t>Posledním pilířem je firemní kultura. Na tu působí </a:t>
            </a:r>
            <a:r>
              <a:rPr lang="cs-CZ" altLang="cs-CZ" sz="1400" b="1" dirty="0" smtClean="0">
                <a:latin typeface="Arial" panose="020B0604020202020204" pitchFamily="34" charset="0"/>
              </a:rPr>
              <a:t>všechny ostatní pilíře a je to vlastně skutečné chování lidí v organizaci</a:t>
            </a:r>
            <a:endParaRPr lang="cs-CZ" altLang="cs-CZ" sz="1400" b="1" dirty="0">
              <a:latin typeface="Arial" panose="020B0604020202020204" pitchFamily="34" charset="0"/>
              <a:hlinkClick r:id="rId2" tooltip="Stavební kameny organizace - firemní kultura"/>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latin typeface="Arial" panose="020B0604020202020204" pitchFamily="34" charset="0"/>
                <a:hlinkClick r:id="rId2" tooltip="Stavební kameny organizace - firemní kultura"/>
              </a:rPr>
              <a:t>  </a:t>
            </a:r>
            <a:endParaRPr kumimoji="0" lang="cs-CZ" altLang="cs-CZ" sz="1400" b="0" i="0" u="none" strike="noStrike" cap="none" normalizeH="0" baseline="0" dirty="0" smtClean="0">
              <a:ln>
                <a:noFill/>
              </a:ln>
              <a:solidFill>
                <a:schemeClr val="tx1"/>
              </a:solidFill>
              <a:effectLst/>
              <a:latin typeface="Arial" panose="020B0604020202020204" pitchFamily="34" charset="0"/>
            </a:endParaRPr>
          </a:p>
        </p:txBody>
      </p:sp>
      <p:pic>
        <p:nvPicPr>
          <p:cNvPr id="3076" name="Picture 4" descr="Stavební kameny organizace - firemní kultura">
            <a:hlinkClick r:id="rId2" tooltip="Stavební kameny organizace - firemní kultura"/>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4177963"/>
            <a:ext cx="2381250" cy="1266825"/>
          </a:xfrm>
          <a:prstGeom prst="rect">
            <a:avLst/>
          </a:prstGeom>
          <a:noFill/>
          <a:extLst>
            <a:ext uri="{909E8E84-426E-40DD-AFC4-6F175D3DCCD1}">
              <a14:hiddenFill xmlns:a14="http://schemas.microsoft.com/office/drawing/2010/main">
                <a:solidFill>
                  <a:srgbClr val="FFFFFF"/>
                </a:solidFill>
              </a14:hiddenFill>
            </a:ext>
          </a:extLst>
        </p:spPr>
      </p:pic>
      <p:pic>
        <p:nvPicPr>
          <p:cNvPr id="2" name="Obrázek 1"/>
          <p:cNvPicPr>
            <a:picLocks noChangeAspect="1"/>
          </p:cNvPicPr>
          <p:nvPr/>
        </p:nvPicPr>
        <p:blipFill>
          <a:blip r:embed="rId4"/>
          <a:stretch>
            <a:fillRect/>
          </a:stretch>
        </p:blipFill>
        <p:spPr>
          <a:xfrm>
            <a:off x="3343275" y="3993120"/>
            <a:ext cx="4477679" cy="2382125"/>
          </a:xfrm>
          <a:prstGeom prst="rect">
            <a:avLst/>
          </a:prstGeom>
        </p:spPr>
      </p:pic>
      <p:sp>
        <p:nvSpPr>
          <p:cNvPr id="6" name="Nadpis 1"/>
          <p:cNvSpPr>
            <a:spLocks noGrp="1"/>
          </p:cNvSpPr>
          <p:nvPr>
            <p:ph type="title"/>
          </p:nvPr>
        </p:nvSpPr>
        <p:spPr>
          <a:xfrm>
            <a:off x="838200" y="365125"/>
            <a:ext cx="10515600" cy="1325563"/>
          </a:xfrm>
        </p:spPr>
        <p:txBody>
          <a:bodyPr>
            <a:normAutofit/>
          </a:bodyPr>
          <a:lstStyle/>
          <a:p>
            <a:pPr algn="ctr"/>
            <a:r>
              <a:rPr lang="cs-CZ" sz="4000" b="1" dirty="0" smtClean="0">
                <a:effectLst>
                  <a:outerShdw blurRad="38100" dist="38100" dir="2700000" algn="tl">
                    <a:srgbClr val="000000">
                      <a:alpha val="43137"/>
                    </a:srgbClr>
                  </a:outerShdw>
                </a:effectLst>
              </a:rPr>
              <a:t>KULTURA ORGANIZACE</a:t>
            </a:r>
            <a:endParaRPr lang="cs-CZ"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0972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971550"/>
            <a:ext cx="10515600" cy="5205413"/>
          </a:xfrm>
        </p:spPr>
        <p:txBody>
          <a:bodyPr>
            <a:normAutofit/>
          </a:bodyPr>
          <a:lstStyle/>
          <a:p>
            <a:r>
              <a:rPr lang="cs-CZ" sz="1800" dirty="0"/>
              <a:t>Firemní kultura je pro většinu lidí spojená s viditelnými projevy: upraveností prostředí, chováním zaměstnanců k zákazníkům i k sobě navzájem nebo se způsobem, jakým firma komunikuje navenek.</a:t>
            </a:r>
          </a:p>
          <a:p>
            <a:r>
              <a:rPr lang="cs-CZ" sz="1800" dirty="0"/>
              <a:t>Jádrem </a:t>
            </a:r>
            <a:r>
              <a:rPr lang="cs-CZ" sz="1800" b="1" dirty="0"/>
              <a:t>firemní kultury</a:t>
            </a:r>
            <a:r>
              <a:rPr lang="cs-CZ" sz="1800" dirty="0"/>
              <a:t> je vnitřní přesvědčení většiny lidí o tom, </a:t>
            </a:r>
            <a:r>
              <a:rPr lang="cs-CZ" sz="1800" b="1" dirty="0"/>
              <a:t>co je nebo není správné, jaký typ chování je žádoucí nebo naopak nepřijatelný. </a:t>
            </a:r>
            <a:endParaRPr lang="cs-CZ" sz="1800" dirty="0"/>
          </a:p>
          <a:p>
            <a:r>
              <a:rPr lang="cs-CZ" sz="1800" dirty="0"/>
              <a:t>Takovéto přesvědčení lidí zásadně ovlivňuje výkonnost firmy i její úspěšnost. Je například rozdíl, jestli manažeři </a:t>
            </a:r>
            <a:r>
              <a:rPr lang="cs-CZ" sz="1800" b="1" dirty="0"/>
              <a:t>musí lidi nutit</a:t>
            </a:r>
            <a:r>
              <a:rPr lang="cs-CZ" sz="1800" dirty="0"/>
              <a:t> ke vstřícnosti vůči zákazníkům pomocí složitě nastavených systémů, kontroly a sankcí nebo jestli se</a:t>
            </a:r>
            <a:r>
              <a:rPr lang="cs-CZ" sz="1800" b="1" dirty="0"/>
              <a:t> lidé k zákazníkům chovají vstřícně</a:t>
            </a:r>
            <a:r>
              <a:rPr lang="cs-CZ" sz="1800" dirty="0"/>
              <a:t>, protože to považují za samozřejmé a sami si hlídají, aby nikdo z tohoto nepsaného pravidla nevybočil.</a:t>
            </a:r>
          </a:p>
          <a:p>
            <a:r>
              <a:rPr lang="cs-CZ" sz="1800" dirty="0"/>
              <a:t>Asi není možné očekávat, že všichni lidé ve firmě budou mít stejné názory a přesvědčení. Když se snažíme popsat firemní kulturu, hledáme, </a:t>
            </a:r>
            <a:r>
              <a:rPr lang="cs-CZ" sz="1800" b="1" dirty="0"/>
              <a:t>jaké postoje ve firmě převažují a na čem se shodne názorová většina.</a:t>
            </a:r>
            <a:r>
              <a:rPr lang="cs-CZ" sz="1800" dirty="0"/>
              <a:t> Ne nadarmo se říká, že ryba smrdí od hlavy a vliv managementu na kulturu je určitě nezanedbatelný, ale kulturu často nejvíc ovlivňují lidé </a:t>
            </a:r>
            <a:r>
              <a:rPr lang="cs-CZ" sz="1800" b="1" dirty="0"/>
              <a:t>mimo management</a:t>
            </a:r>
            <a:r>
              <a:rPr lang="cs-CZ" sz="1800" dirty="0"/>
              <a:t>, kteří mají velký neformální vliv, ostatní je respektují a podvědomě přebírají jejich názory.</a:t>
            </a:r>
          </a:p>
          <a:p>
            <a:r>
              <a:rPr lang="cs-CZ" sz="1800" dirty="0"/>
              <a:t>Protože má </a:t>
            </a:r>
            <a:r>
              <a:rPr lang="cs-CZ" sz="1800" dirty="0">
                <a:hlinkClick r:id="rId2"/>
              </a:rPr>
              <a:t>firemní kultura</a:t>
            </a:r>
            <a:r>
              <a:rPr lang="cs-CZ" sz="1800" dirty="0"/>
              <a:t> tak </a:t>
            </a:r>
            <a:r>
              <a:rPr lang="cs-CZ" sz="1800" b="1" dirty="0"/>
              <a:t>zásadní vliv na celkové výsledky</a:t>
            </a:r>
            <a:r>
              <a:rPr lang="cs-CZ" sz="1800" dirty="0"/>
              <a:t>, potřebují manažeři najít cestu, jak ji mohou ovlivňovat a postupně měnit, aby co nejlépe podporovala schopnosti, ve kterých firma potřebuje vynikat. Manažeři na jedné straně potřebují ovlivňovat lidi a jejich postoje, ale také nemohou ve firmě tolerovat někoho, kdo by potřebnou firemní kulturu dlouhodobě rozkládal.</a:t>
            </a:r>
          </a:p>
          <a:p>
            <a:endParaRPr lang="cs-CZ" sz="1800" dirty="0"/>
          </a:p>
        </p:txBody>
      </p:sp>
    </p:spTree>
    <p:extLst>
      <p:ext uri="{BB962C8B-B14F-4D97-AF65-F5344CB8AC3E}">
        <p14:creationId xmlns:p14="http://schemas.microsoft.com/office/powerpoint/2010/main" val="2460175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b="1" dirty="0" smtClean="0">
                <a:effectLst>
                  <a:outerShdw blurRad="38100" dist="38100" dir="2700000" algn="tl">
                    <a:srgbClr val="000000">
                      <a:alpha val="43137"/>
                    </a:srgbClr>
                  </a:outerShdw>
                </a:effectLst>
              </a:rPr>
              <a:t>ORGANIZAČNÍ STRUKTURY</a:t>
            </a:r>
            <a:endParaRPr lang="cs-CZ" sz="40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998806" y="1690689"/>
            <a:ext cx="10030265" cy="4271962"/>
          </a:xfrm>
        </p:spPr>
        <p:txBody>
          <a:bodyPr>
            <a:noAutofit/>
          </a:bodyPr>
          <a:lstStyle/>
          <a:p>
            <a:pPr marL="0" lvl="0" indent="0" eaLnBrk="0" fontAlgn="base" hangingPunct="0">
              <a:lnSpc>
                <a:spcPct val="100000"/>
              </a:lnSpc>
              <a:spcBef>
                <a:spcPct val="0"/>
              </a:spcBef>
              <a:spcAft>
                <a:spcPct val="0"/>
              </a:spcAft>
              <a:buNone/>
            </a:pPr>
            <a:r>
              <a:rPr lang="cs-CZ" altLang="cs-CZ" sz="2400" dirty="0" smtClean="0"/>
              <a:t>Každá organizace potřebuje vhodné formální uspořádání svých zaměstnanců a ostatních zdrojů k vykonávání své činnosti a k dosahování potřebného výkonu. Každá z organizačních struktur je vhodná pro jiný typ organizace a každá má svoje praktické uplatnění. Organizační struktura není neměnná a zpravidla se v průběhu vývoje a růstu firmy mění. Nejčastějším důvodem je růst počtu zaměstnanců. Formální </a:t>
            </a:r>
            <a:r>
              <a:rPr lang="cs-CZ" altLang="cs-CZ" sz="2400" dirty="0"/>
              <a:t>organizační strukturu </a:t>
            </a:r>
            <a:r>
              <a:rPr kumimoji="0" lang="cs-CZ" altLang="cs-CZ" sz="2400" b="0" i="0" u="none" strike="noStrike" cap="none" normalizeH="0" baseline="0" dirty="0" smtClean="0">
                <a:ln>
                  <a:noFill/>
                </a:ln>
                <a:solidFill>
                  <a:schemeClr val="tx1"/>
                </a:solidFill>
                <a:effectLst/>
              </a:rPr>
              <a:t>lze analyzovat a popisovat z různých hledisek - vznikají tak </a:t>
            </a:r>
            <a:r>
              <a:rPr kumimoji="0" lang="cs-CZ" altLang="cs-CZ" sz="2400" b="1" i="0" u="none" strike="noStrike" cap="none" normalizeH="0" baseline="0" dirty="0" smtClean="0">
                <a:ln>
                  <a:noFill/>
                </a:ln>
                <a:solidFill>
                  <a:schemeClr val="tx1"/>
                </a:solidFill>
                <a:effectLst/>
              </a:rPr>
              <a:t>typologie organizační struktury</a:t>
            </a:r>
            <a:r>
              <a:rPr kumimoji="0" lang="cs-CZ" altLang="cs-CZ" sz="2400" b="0" i="0" u="none" strike="noStrike" cap="none" normalizeH="0" baseline="0" dirty="0" smtClean="0">
                <a:ln>
                  <a:noFill/>
                </a:ln>
                <a:solidFill>
                  <a:schemeClr val="tx1"/>
                </a:solidFill>
                <a:effectLst/>
              </a:rPr>
              <a:t>, které se liší podle různých autorů a hodnotících kritérií. Jedním ze základních členění organizačních</a:t>
            </a:r>
            <a:r>
              <a:rPr kumimoji="0" lang="cs-CZ" altLang="cs-CZ" sz="2400" b="0" i="0" u="none" strike="noStrike" cap="none" normalizeH="0" dirty="0" smtClean="0">
                <a:ln>
                  <a:noFill/>
                </a:ln>
                <a:solidFill>
                  <a:schemeClr val="tx1"/>
                </a:solidFill>
                <a:effectLst/>
              </a:rPr>
              <a:t> struktur je dělení na </a:t>
            </a:r>
          </a:p>
          <a:p>
            <a:pPr marL="1343025" indent="-342900" eaLnBrk="0" fontAlgn="base" hangingPunct="0">
              <a:lnSpc>
                <a:spcPct val="100000"/>
              </a:lnSpc>
              <a:spcBef>
                <a:spcPct val="0"/>
              </a:spcBef>
              <a:spcAft>
                <a:spcPct val="0"/>
              </a:spcAft>
              <a:buAutoNum type="arabicParenR"/>
            </a:pPr>
            <a:r>
              <a:rPr lang="cs-CZ" altLang="cs-CZ" b="1" dirty="0" smtClean="0"/>
              <a:t>Štíhlé organizační struktury</a:t>
            </a:r>
          </a:p>
          <a:p>
            <a:pPr marL="1343025" indent="-342900" eaLnBrk="0" fontAlgn="base" hangingPunct="0">
              <a:lnSpc>
                <a:spcPct val="100000"/>
              </a:lnSpc>
              <a:spcBef>
                <a:spcPct val="0"/>
              </a:spcBef>
              <a:spcAft>
                <a:spcPct val="0"/>
              </a:spcAft>
              <a:buFont typeface="Arial" panose="020B0604020202020204" pitchFamily="34" charset="0"/>
              <a:buAutoNum type="arabicParenR"/>
            </a:pPr>
            <a:r>
              <a:rPr lang="cs-CZ" altLang="cs-CZ" b="1" dirty="0" smtClean="0"/>
              <a:t>Hierarchické organizační struktury</a:t>
            </a:r>
          </a:p>
          <a:p>
            <a:pPr marL="0" indent="0" eaLnBrk="0" fontAlgn="base" hangingPunct="0">
              <a:lnSpc>
                <a:spcPct val="100000"/>
              </a:lnSpc>
              <a:spcBef>
                <a:spcPct val="0"/>
              </a:spcBef>
              <a:spcAft>
                <a:spcPct val="0"/>
              </a:spcAft>
              <a:buNone/>
            </a:pPr>
            <a:endParaRPr lang="cs-CZ" altLang="cs-CZ" b="1" dirty="0"/>
          </a:p>
          <a:p>
            <a:pPr marL="0" indent="0" eaLnBrk="0" fontAlgn="base" hangingPunct="0">
              <a:lnSpc>
                <a:spcPct val="100000"/>
              </a:lnSpc>
              <a:spcBef>
                <a:spcPct val="0"/>
              </a:spcBef>
              <a:spcAft>
                <a:spcPct val="0"/>
              </a:spcAft>
              <a:buNone/>
            </a:pPr>
            <a:endParaRPr lang="cs-CZ" altLang="cs-CZ" sz="1600" b="1" dirty="0"/>
          </a:p>
          <a:p>
            <a:pPr marL="342900" indent="-342900" eaLnBrk="0" fontAlgn="base" hangingPunct="0">
              <a:lnSpc>
                <a:spcPct val="100000"/>
              </a:lnSpc>
              <a:spcBef>
                <a:spcPct val="0"/>
              </a:spcBef>
              <a:spcAft>
                <a:spcPct val="0"/>
              </a:spcAft>
              <a:buAutoNum type="arabicParenR"/>
            </a:pPr>
            <a:endParaRPr lang="cs-CZ" altLang="cs-CZ" sz="1600" dirty="0"/>
          </a:p>
          <a:p>
            <a:pPr marL="0" lvl="0" indent="0" eaLnBrk="0" fontAlgn="base" hangingPunct="0">
              <a:lnSpc>
                <a:spcPct val="100000"/>
              </a:lnSpc>
              <a:spcBef>
                <a:spcPct val="0"/>
              </a:spcBef>
              <a:spcAft>
                <a:spcPct val="0"/>
              </a:spcAft>
              <a:buNone/>
            </a:pPr>
            <a:endParaRPr lang="cs-CZ" altLang="cs-CZ" sz="1600" dirty="0"/>
          </a:p>
          <a:p>
            <a:pPr marL="0" lvl="0" indent="0" eaLnBrk="0" fontAlgn="base" hangingPunct="0">
              <a:lnSpc>
                <a:spcPct val="100000"/>
              </a:lnSpc>
              <a:spcBef>
                <a:spcPct val="0"/>
              </a:spcBef>
              <a:spcAft>
                <a:spcPct val="0"/>
              </a:spcAft>
              <a:buNone/>
            </a:pPr>
            <a:endParaRPr kumimoji="0" lang="cs-CZ" altLang="cs-CZ" sz="1600" b="0" i="0" u="none" strike="noStrike" cap="none" normalizeH="0" baseline="0" dirty="0" smtClean="0">
              <a:ln>
                <a:noFill/>
              </a:ln>
              <a:solidFill>
                <a:schemeClr val="tx1"/>
              </a:solidFill>
              <a:effectLst/>
            </a:endParaRPr>
          </a:p>
          <a:p>
            <a:pPr marL="0" lvl="0" indent="0" eaLnBrk="0" fontAlgn="ctr" hangingPunct="0">
              <a:lnSpc>
                <a:spcPct val="100000"/>
              </a:lnSpc>
              <a:spcBef>
                <a:spcPct val="0"/>
              </a:spcBef>
              <a:spcAft>
                <a:spcPct val="0"/>
              </a:spcAft>
              <a:buNone/>
            </a:pPr>
            <a:r>
              <a:rPr kumimoji="0" lang="cs-CZ" altLang="cs-CZ" sz="1600" b="0" i="0" u="none" strike="noStrike" cap="none" normalizeH="0" baseline="0" dirty="0" smtClean="0">
                <a:ln>
                  <a:noFill/>
                </a:ln>
                <a:solidFill>
                  <a:schemeClr val="tx1"/>
                </a:solidFill>
                <a:effectLst/>
              </a:rPr>
              <a:t>                                                                            </a:t>
            </a:r>
          </a:p>
          <a:p>
            <a:endParaRPr lang="cs-CZ" sz="1600" dirty="0"/>
          </a:p>
        </p:txBody>
      </p:sp>
      <p:sp>
        <p:nvSpPr>
          <p:cNvPr id="4" name="Rectangle 1"/>
          <p:cNvSpPr>
            <a:spLocks noChangeArrowheads="1"/>
          </p:cNvSpPr>
          <p:nvPr/>
        </p:nvSpPr>
        <p:spPr bwMode="auto">
          <a:xfrm>
            <a:off x="0" y="151656"/>
            <a:ext cx="214480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283" tIns="0" rIns="14283"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4178138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30275"/>
          </a:xfrm>
        </p:spPr>
        <p:txBody>
          <a:bodyPr/>
          <a:lstStyle/>
          <a:p>
            <a:pPr algn="ctr"/>
            <a:r>
              <a:rPr lang="cs-CZ" b="1" dirty="0">
                <a:effectLst>
                  <a:outerShdw blurRad="38100" dist="38100" dir="2700000" algn="tl">
                    <a:srgbClr val="000000">
                      <a:alpha val="43137"/>
                    </a:srgbClr>
                  </a:outerShdw>
                </a:effectLst>
              </a:rPr>
              <a:t>Štíhlé organizační </a:t>
            </a:r>
            <a:r>
              <a:rPr lang="cs-CZ" b="1" dirty="0" smtClean="0">
                <a:effectLst>
                  <a:outerShdw blurRad="38100" dist="38100" dir="2700000" algn="tl">
                    <a:srgbClr val="000000">
                      <a:alpha val="43137"/>
                    </a:srgbClr>
                  </a:outerShdw>
                </a:effectLst>
              </a:rPr>
              <a:t>struktury</a:t>
            </a:r>
            <a:endParaRPr lang="cs-CZ"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838200" y="1390650"/>
            <a:ext cx="10515600" cy="4786313"/>
          </a:xfrm>
        </p:spPr>
        <p:txBody>
          <a:bodyPr>
            <a:noAutofit/>
          </a:bodyPr>
          <a:lstStyle/>
          <a:p>
            <a:pPr marL="0" indent="0">
              <a:buNone/>
            </a:pPr>
            <a:r>
              <a:rPr lang="cs-CZ" sz="1800" dirty="0" smtClean="0">
                <a:effectLst/>
              </a:rPr>
              <a:t>Jako štíhlá organizační struktura se obvykle označuje struktura s jedním až třemi stupni řízení. V praxi můžeme identifikovat v zásadě čtyři druhy těchto struktur:</a:t>
            </a:r>
          </a:p>
          <a:p>
            <a:r>
              <a:rPr lang="cs-CZ" sz="1800" b="1" dirty="0" smtClean="0">
                <a:effectLst/>
              </a:rPr>
              <a:t>„Všichni dělají všechno“</a:t>
            </a:r>
            <a:r>
              <a:rPr lang="cs-CZ" sz="1800" dirty="0" smtClean="0">
                <a:effectLst/>
              </a:rPr>
              <a:t> aneb organizační struktura s jedním stupněm řízení je typická pro „</a:t>
            </a:r>
            <a:r>
              <a:rPr lang="cs-CZ" sz="1800" dirty="0" err="1" smtClean="0">
                <a:effectLst/>
              </a:rPr>
              <a:t>startupy</a:t>
            </a:r>
            <a:r>
              <a:rPr lang="cs-CZ" sz="1800" dirty="0" smtClean="0">
                <a:effectLst/>
              </a:rPr>
              <a:t>“ s více vlastníky z řad fyzických osob. Tato struktura je charakteristická pro začínající společnosti a uplatňuje víceméně demokratické způsoby řízení. Buď má každý ze zaměstnanců má na starosti určitý obor (účetnictví, marketing, obchod, servis) a vzájemně si do své práce mluví jen výjimečně, anebo opravdu všichni dělají, co je zrovna potřeba, což ovšem od všech zaměstnanců vyžaduje určitou všestrannost a do jisté míry to i úzce vymezuje oblast, kde firma působí. </a:t>
            </a:r>
          </a:p>
          <a:p>
            <a:r>
              <a:rPr lang="cs-CZ" sz="1800" b="1" dirty="0" smtClean="0">
                <a:effectLst/>
              </a:rPr>
              <a:t>Týmová organizační struktura </a:t>
            </a:r>
            <a:r>
              <a:rPr lang="cs-CZ" sz="1800" dirty="0" smtClean="0">
                <a:effectLst/>
              </a:rPr>
              <a:t>je dvou- až třístupňová organizační struktura. Ve firmě existují týmy, které se věnují jednotlivým oblastem, ať už produktovým, geografickým atd. Každý tým má buď svého vedoucího (pak mluvíme o třístupňové struktuře) anebo je jednočlenný, případně má členy zaměřené na různé oblasti (marketing, vývoj, atd.) řízené napřímo ředitelem nebo členy vedení (u firem s více vlastníky – fyzickými osobami). V takovém případě je struktura již dvoustupňová. V praxi je i tato organizační struktura charakteristická pro malé a začínající firmy. </a:t>
            </a:r>
          </a:p>
        </p:txBody>
      </p:sp>
    </p:spTree>
    <p:extLst>
      <p:ext uri="{BB962C8B-B14F-4D97-AF65-F5344CB8AC3E}">
        <p14:creationId xmlns:p14="http://schemas.microsoft.com/office/powerpoint/2010/main" val="226727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62500" lnSpcReduction="20000"/>
          </a:bodyPr>
          <a:lstStyle/>
          <a:p>
            <a:r>
              <a:rPr lang="cs-CZ" b="1" dirty="0"/>
              <a:t>Projektová organizační struktura</a:t>
            </a:r>
            <a:r>
              <a:rPr lang="cs-CZ" dirty="0"/>
              <a:t> je analogickou obdobou týmové struktury. Rozdíl je </a:t>
            </a:r>
            <a:r>
              <a:rPr lang="cs-CZ" dirty="0" smtClean="0"/>
              <a:t>v</a:t>
            </a:r>
            <a:r>
              <a:rPr lang="cs-CZ" dirty="0"/>
              <a:t> tom, že týmy nejsou nutně stálé a specificky zaměřené, ale vznikají na bázi jednotlivých </a:t>
            </a:r>
            <a:r>
              <a:rPr lang="cs-CZ" dirty="0" smtClean="0"/>
              <a:t>projektů. </a:t>
            </a:r>
            <a:r>
              <a:rPr lang="cs-CZ" dirty="0"/>
              <a:t>Projektová organizační struktura je téměř vždy tří- a vícestupňová, protože každý projekt musí mít svého projektového manažera, který zodpovídá </a:t>
            </a:r>
            <a:r>
              <a:rPr lang="cs-CZ" dirty="0" smtClean="0"/>
              <a:t>přímo za vedení </a:t>
            </a:r>
            <a:r>
              <a:rPr lang="cs-CZ" dirty="0"/>
              <a:t>firmy, které se obvykle stará o obchod a přísun nových projektů. Vícestupňové projektové organizační struktury je možné vidět třeba u náročnějších stavebních projektů, kdy projektový manažer má pod sebou ještě projektové manažery zodpovědné za jednotlivé části projektu. V případě rezidenčních a kancelářských budov jsou nicméně dodavatelé jednotlivých součástí často </a:t>
            </a:r>
            <a:r>
              <a:rPr lang="cs-CZ" dirty="0" err="1"/>
              <a:t>outsourcovaní</a:t>
            </a:r>
            <a:r>
              <a:rPr lang="cs-CZ" dirty="0"/>
              <a:t>, takže developer – klidně pětičlenná firma s několikamiliardovým obratem – ve finále udrží počet stupňů řízení do čísla 3.</a:t>
            </a:r>
          </a:p>
          <a:p>
            <a:r>
              <a:rPr lang="cs-CZ" dirty="0"/>
              <a:t>Klíčový problém štíhlých struktur je ten, že </a:t>
            </a:r>
            <a:r>
              <a:rPr lang="cs-CZ" dirty="0" smtClean="0"/>
              <a:t>pokud bychom chtěli dodržet </a:t>
            </a:r>
            <a:r>
              <a:rPr lang="cs-CZ" dirty="0" err="1" smtClean="0">
                <a:hlinkClick r:id="rId2"/>
              </a:rPr>
              <a:t>Graicunasovu</a:t>
            </a:r>
            <a:r>
              <a:rPr lang="cs-CZ" dirty="0" smtClean="0">
                <a:hlinkClick r:id="rId2"/>
              </a:rPr>
              <a:t> teorii</a:t>
            </a:r>
            <a:r>
              <a:rPr lang="cs-CZ" dirty="0" smtClean="0"/>
              <a:t> – jeden nadřízený je schopen efektivně řídit maximálně 5 přímých podřízených, tak při </a:t>
            </a:r>
            <a:r>
              <a:rPr lang="cs-CZ" dirty="0"/>
              <a:t>třístupňové organizační struktuře může mít firma maximálně 5×5 lidí na jednoho člena nejvyššího vedení. To v praxi znamená, že de facto žádná ani střední firma nemůže ploché struktury do 3 stupňů řízení využívat. Někdy se proto tento problém řeší tak, že se firma štěpí na jednotlivá střediska, </a:t>
            </a:r>
            <a:r>
              <a:rPr lang="cs-CZ" dirty="0" smtClean="0"/>
              <a:t>divize atd. </a:t>
            </a:r>
            <a:r>
              <a:rPr lang="cs-CZ" dirty="0"/>
              <a:t>Nevýhody „nabobtnalé“ organizační struktury jdou v dnešní době navíc částečně řešit pomocí pokročilých nástrojů pro </a:t>
            </a:r>
            <a:r>
              <a:rPr lang="cs-CZ" dirty="0">
                <a:hlinkClick r:id="rId3"/>
              </a:rPr>
              <a:t>Business </a:t>
            </a:r>
            <a:r>
              <a:rPr lang="cs-CZ" dirty="0" err="1">
                <a:hlinkClick r:id="rId3"/>
              </a:rPr>
              <a:t>Intelligence</a:t>
            </a:r>
            <a:r>
              <a:rPr lang="cs-CZ" dirty="0"/>
              <a:t>, které pomáhají top managementu zjistit to, co třeba nejnižší management už může matně tušit, a to bez nutnosti komunikace s nižšími stupni organizační struktury. Top management tak problém může identifkovat sám, přizvat si příslušné nižší manažery a pak sám nastavit změnu, kterou už podřízení „jen“ budou muset implementovat. Rychlost implementace změny tak bude sice nižší, než při nižším počtu stupňů řízení, ale její iniciace může být stále rychlá.</a:t>
            </a:r>
          </a:p>
          <a:p>
            <a:endParaRPr lang="cs-CZ" dirty="0"/>
          </a:p>
        </p:txBody>
      </p:sp>
      <p:sp>
        <p:nvSpPr>
          <p:cNvPr id="4" name="Nadpis 1"/>
          <p:cNvSpPr>
            <a:spLocks noGrp="1"/>
          </p:cNvSpPr>
          <p:nvPr>
            <p:ph type="title"/>
          </p:nvPr>
        </p:nvSpPr>
        <p:spPr/>
        <p:txBody>
          <a:bodyPr/>
          <a:lstStyle/>
          <a:p>
            <a:pPr algn="ctr"/>
            <a:r>
              <a:rPr lang="cs-CZ" b="1" dirty="0">
                <a:effectLst>
                  <a:outerShdw blurRad="38100" dist="38100" dir="2700000" algn="tl">
                    <a:srgbClr val="000000">
                      <a:alpha val="43137"/>
                    </a:srgbClr>
                  </a:outerShdw>
                </a:effectLst>
              </a:rPr>
              <a:t>Štíhlé organizační </a:t>
            </a:r>
            <a:r>
              <a:rPr lang="cs-CZ" b="1" dirty="0" smtClean="0">
                <a:effectLst>
                  <a:outerShdw blurRad="38100" dist="38100" dir="2700000" algn="tl">
                    <a:srgbClr val="000000">
                      <a:alpha val="43137"/>
                    </a:srgbClr>
                  </a:outerShdw>
                </a:effectLst>
              </a:rPr>
              <a:t>struktury</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5661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30275"/>
          </a:xfrm>
        </p:spPr>
        <p:txBody>
          <a:bodyPr/>
          <a:lstStyle/>
          <a:p>
            <a:pPr algn="ctr"/>
            <a:r>
              <a:rPr lang="cs-CZ" b="1" dirty="0">
                <a:effectLst>
                  <a:outerShdw blurRad="38100" dist="38100" dir="2700000" algn="tl">
                    <a:srgbClr val="000000">
                      <a:alpha val="43137"/>
                    </a:srgbClr>
                  </a:outerShdw>
                </a:effectLst>
              </a:rPr>
              <a:t>Hierarchické organizační struktury</a:t>
            </a:r>
          </a:p>
        </p:txBody>
      </p:sp>
      <p:sp>
        <p:nvSpPr>
          <p:cNvPr id="3" name="Zástupný symbol pro obsah 2"/>
          <p:cNvSpPr>
            <a:spLocks noGrp="1"/>
          </p:cNvSpPr>
          <p:nvPr>
            <p:ph idx="1"/>
          </p:nvPr>
        </p:nvSpPr>
        <p:spPr>
          <a:xfrm>
            <a:off x="838200" y="1390650"/>
            <a:ext cx="10515600" cy="4786313"/>
          </a:xfrm>
        </p:spPr>
        <p:txBody>
          <a:bodyPr>
            <a:noAutofit/>
          </a:bodyPr>
          <a:lstStyle/>
          <a:p>
            <a:r>
              <a:rPr lang="cs-CZ" sz="1400" dirty="0" smtClean="0">
                <a:effectLst/>
              </a:rPr>
              <a:t>U větších firem, kde počet stupňů řízení dosahuje čísla 4 a více už má smysl mluvit o tzv. hierarchických organizačních strukturách. Ty jsou členěny dle nejrůznějších kritérií. Obecně však platí, že existuje přímý a jednoznačný vztah nadřízenosti a podřízenosti mezi jednotlivými stupni řízení. Obecně můžeme rozdělit hierarchické struktury na tři poddruhy, z nichž každý může být členěn podle různých logik – výrobkových skupin, geografických skupin, atd.</a:t>
            </a:r>
          </a:p>
          <a:p>
            <a:r>
              <a:rPr lang="cs-CZ" sz="1400" b="1" dirty="0" smtClean="0">
                <a:effectLst/>
              </a:rPr>
              <a:t>Liniová struktura - </a:t>
            </a:r>
            <a:r>
              <a:rPr lang="cs-CZ" sz="1400" dirty="0" smtClean="0">
                <a:effectLst/>
              </a:rPr>
              <a:t>pod top managementem je střední management, pod ním liniový management a pod ním tzv. výkonní pracovníci, případně zase nějaký ten management. Někdy se setkáte i s alternativními označeními jednotlivých úrovní managementu.</a:t>
            </a:r>
          </a:p>
          <a:p>
            <a:r>
              <a:rPr lang="cs-CZ" sz="1400" b="1" dirty="0" smtClean="0">
                <a:effectLst/>
              </a:rPr>
              <a:t>Štábní struktura</a:t>
            </a:r>
            <a:r>
              <a:rPr lang="cs-CZ" sz="1400" dirty="0" smtClean="0">
                <a:effectLst/>
              </a:rPr>
              <a:t> je obdobou liniové struktury, ovšem s tím rozdílem, že manažer na každé úrovni má kromě přímých, liniových, podřízených k ruce ještě „štáb.“ Jak už sám název napovídá, jedná se o organizační struktura, která podobně jako jiné manažerské principy, přešla do světa managementu z armády. I ve světě korporací je totiž štáb skupinou obvykle odborníků, kteří podléhají výlučně danému manažerovi a nemají zároveň vlastní podřízené. V technologických firmách to bývají třeba lidé, kteří se specializují na monitorování nových technologií. Příslušný manažer s nimi pak prodiskutovává investice do infrastruktury, zavádění nových technologií apod. Štáby však mohou mít i kontrolní a auditorskou pozici. To je také případ všech větších japonských společností, které musí ze zákona jmenovat jednoho </a:t>
            </a:r>
            <a:r>
              <a:rPr lang="cs-CZ" sz="1400" dirty="0" err="1" smtClean="0">
                <a:effectLst/>
                <a:hlinkClick r:id="rId2"/>
              </a:rPr>
              <a:t>Kansayaku</a:t>
            </a:r>
            <a:r>
              <a:rPr lang="cs-CZ" sz="1400" dirty="0" smtClean="0">
                <a:effectLst/>
                <a:hlinkClick r:id="rId2"/>
              </a:rPr>
              <a:t> (statutárního auditora)</a:t>
            </a:r>
            <a:r>
              <a:rPr lang="cs-CZ" sz="1400" dirty="0" smtClean="0">
                <a:effectLst/>
              </a:rPr>
              <a:t>.</a:t>
            </a:r>
          </a:p>
          <a:p>
            <a:r>
              <a:rPr lang="cs-CZ" sz="1400" b="1" dirty="0" smtClean="0">
                <a:effectLst/>
              </a:rPr>
              <a:t>Liniově-štábní struktura </a:t>
            </a:r>
            <a:r>
              <a:rPr lang="cs-CZ" sz="1400" dirty="0" smtClean="0">
                <a:effectLst/>
              </a:rPr>
              <a:t>je kombinací liniové a štábní struktury, kdy „luxus“ vlastního štábu je dopřán jen nejvyššímu vedení společnosti, zatímco na nižších úrovních se pokračuje klasicky v liniovém charakteru.</a:t>
            </a:r>
          </a:p>
          <a:p>
            <a:endParaRPr lang="cs-CZ" sz="1400" dirty="0"/>
          </a:p>
        </p:txBody>
      </p:sp>
    </p:spTree>
    <p:extLst>
      <p:ext uri="{BB962C8B-B14F-4D97-AF65-F5344CB8AC3E}">
        <p14:creationId xmlns:p14="http://schemas.microsoft.com/office/powerpoint/2010/main" val="118606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eaLnBrk="0" fontAlgn="base" hangingPunct="0">
              <a:spcAft>
                <a:spcPct val="0"/>
              </a:spcAft>
            </a:pPr>
            <a:r>
              <a:rPr lang="cs-CZ" altLang="cs-CZ" sz="4000" b="1" dirty="0">
                <a:effectLst>
                  <a:outerShdw blurRad="38100" dist="38100" dir="2700000" algn="tl">
                    <a:srgbClr val="000000">
                      <a:alpha val="43137"/>
                    </a:srgbClr>
                  </a:outerShdw>
                </a:effectLst>
              </a:rPr>
              <a:t>Liniová × funkcionální × štábně-liniová × maticová</a:t>
            </a:r>
            <a:endParaRPr lang="cs-CZ" altLang="cs-CZ" sz="4000" dirty="0">
              <a:effectLst>
                <a:outerShdw blurRad="38100" dist="38100" dir="2700000" algn="tl">
                  <a:srgbClr val="000000">
                    <a:alpha val="43137"/>
                  </a:srgbClr>
                </a:outerShdw>
              </a:effectLst>
            </a:endParaRPr>
          </a:p>
        </p:txBody>
      </p:sp>
      <p:sp>
        <p:nvSpPr>
          <p:cNvPr id="4" name="Rectangle 1"/>
          <p:cNvSpPr>
            <a:spLocks noChangeArrowheads="1"/>
          </p:cNvSpPr>
          <p:nvPr/>
        </p:nvSpPr>
        <p:spPr bwMode="auto">
          <a:xfrm>
            <a:off x="0" y="151656"/>
            <a:ext cx="214480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283" tIns="0" rIns="14283"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smtClean="0">
                <a:ln>
                  <a:noFill/>
                </a:ln>
                <a:solidFill>
                  <a:schemeClr val="tx1"/>
                </a:solidFill>
                <a:effectLst/>
                <a:latin typeface="Arial" panose="020B0604020202020204" pitchFamily="34" charset="0"/>
              </a:rPr>
              <a:t>                                                            </a:t>
            </a:r>
          </a:p>
        </p:txBody>
      </p:sp>
      <p:sp>
        <p:nvSpPr>
          <p:cNvPr id="5" name="TextovéPole 4"/>
          <p:cNvSpPr txBox="1"/>
          <p:nvPr/>
        </p:nvSpPr>
        <p:spPr>
          <a:xfrm>
            <a:off x="838200" y="1750269"/>
            <a:ext cx="10386527" cy="4401205"/>
          </a:xfrm>
          <a:prstGeom prst="rect">
            <a:avLst/>
          </a:prstGeom>
          <a:noFill/>
        </p:spPr>
        <p:txBody>
          <a:bodyPr wrap="square" rtlCol="0">
            <a:spAutoFit/>
          </a:bodyPr>
          <a:lstStyle/>
          <a:p>
            <a:pPr lvl="0" eaLnBrk="0" fontAlgn="base" hangingPunct="0">
              <a:spcBef>
                <a:spcPct val="0"/>
              </a:spcBef>
              <a:spcAft>
                <a:spcPct val="0"/>
              </a:spcAft>
            </a:pPr>
            <a:endParaRPr kumimoji="0" lang="cs-CZ" altLang="cs-CZ" sz="14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cs-CZ" altLang="cs-CZ" b="0" i="0" u="none" strike="noStrike" cap="none" normalizeH="0" baseline="0" dirty="0" smtClean="0">
                <a:ln>
                  <a:noFill/>
                </a:ln>
                <a:solidFill>
                  <a:schemeClr val="tx1"/>
                </a:solidFill>
                <a:effectLst/>
              </a:rPr>
              <a:t>Určujícím</a:t>
            </a:r>
            <a:r>
              <a:rPr kumimoji="0" lang="cs-CZ" altLang="cs-CZ" b="0" i="0" u="none" strike="noStrike" cap="none" normalizeH="0" dirty="0" smtClean="0">
                <a:ln>
                  <a:noFill/>
                </a:ln>
                <a:solidFill>
                  <a:schemeClr val="tx1"/>
                </a:solidFill>
                <a:effectLst/>
              </a:rPr>
              <a:t> k</a:t>
            </a:r>
            <a:r>
              <a:rPr kumimoji="0" lang="cs-CZ" altLang="cs-CZ" b="0" i="0" u="none" strike="noStrike" cap="none" normalizeH="0" baseline="0" dirty="0" smtClean="0">
                <a:ln>
                  <a:noFill/>
                </a:ln>
                <a:solidFill>
                  <a:schemeClr val="tx1"/>
                </a:solidFill>
                <a:effectLst/>
              </a:rPr>
              <a:t>ritériem je počet vedoucích, způsob vertikálního či horizontálního uspořádání a existence podpůrných organizačních útvarů.</a:t>
            </a:r>
          </a:p>
          <a:p>
            <a:pPr lvl="0" eaLnBrk="0" fontAlgn="base" hangingPunct="0">
              <a:spcBef>
                <a:spcPct val="0"/>
              </a:spcBef>
              <a:spcAft>
                <a:spcPct val="0"/>
              </a:spcAft>
            </a:pPr>
            <a:endParaRPr kumimoji="0" lang="cs-CZ" altLang="cs-CZ"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pPr>
            <a:r>
              <a:rPr kumimoji="0" lang="cs-CZ" altLang="cs-CZ" b="1" i="0" u="none" strike="noStrike" cap="none" normalizeH="0" baseline="0" dirty="0" smtClean="0">
                <a:ln>
                  <a:noFill/>
                </a:ln>
                <a:solidFill>
                  <a:schemeClr val="tx1"/>
                </a:solidFill>
                <a:effectLst/>
              </a:rPr>
              <a:t> Liniová organizační struktura </a:t>
            </a:r>
            <a:r>
              <a:rPr kumimoji="0" lang="cs-CZ" altLang="cs-CZ" b="0" i="0" u="none" strike="noStrike" cap="none" normalizeH="0" baseline="0" dirty="0" smtClean="0">
                <a:ln>
                  <a:noFill/>
                </a:ln>
                <a:solidFill>
                  <a:schemeClr val="tx1"/>
                </a:solidFill>
                <a:effectLst/>
              </a:rPr>
              <a:t>je založena na principu jednoznačně určeného jediného vedoucího pro každého pracovníka</a:t>
            </a:r>
          </a:p>
          <a:p>
            <a:pPr lvl="0" eaLnBrk="0" fontAlgn="base" hangingPunct="0">
              <a:spcBef>
                <a:spcPct val="0"/>
              </a:spcBef>
              <a:spcAft>
                <a:spcPct val="0"/>
              </a:spcAft>
              <a:buFontTx/>
              <a:buChar char="•"/>
            </a:pPr>
            <a:endParaRPr kumimoji="0" lang="cs-CZ" altLang="cs-CZ"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pPr>
            <a:r>
              <a:rPr kumimoji="0" lang="cs-CZ" altLang="cs-CZ" b="1" i="0" u="none" strike="noStrike" cap="none" normalizeH="0" baseline="0" dirty="0" smtClean="0">
                <a:ln>
                  <a:noFill/>
                </a:ln>
                <a:solidFill>
                  <a:schemeClr val="tx1"/>
                </a:solidFill>
                <a:effectLst/>
              </a:rPr>
              <a:t> Funkcionální organizační struktura </a:t>
            </a:r>
            <a:r>
              <a:rPr kumimoji="0" lang="cs-CZ" altLang="cs-CZ" b="0" i="0" u="none" strike="noStrike" cap="none" normalizeH="0" baseline="0" dirty="0" smtClean="0">
                <a:ln>
                  <a:noFill/>
                </a:ln>
                <a:solidFill>
                  <a:schemeClr val="tx1"/>
                </a:solidFill>
                <a:effectLst/>
              </a:rPr>
              <a:t>je založena na principu více vedoucích podle různých funkčních pohledů na činnost pracovníka</a:t>
            </a:r>
          </a:p>
          <a:p>
            <a:pPr lvl="0" eaLnBrk="0" fontAlgn="base" hangingPunct="0">
              <a:spcBef>
                <a:spcPct val="0"/>
              </a:spcBef>
              <a:spcAft>
                <a:spcPct val="0"/>
              </a:spcAft>
              <a:buFontTx/>
              <a:buChar char="•"/>
            </a:pPr>
            <a:endParaRPr kumimoji="0" lang="cs-CZ" altLang="cs-CZ"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pPr>
            <a:r>
              <a:rPr kumimoji="0" lang="cs-CZ" altLang="cs-CZ" b="1" i="0" u="none" strike="noStrike" cap="none" normalizeH="0" baseline="0" dirty="0" smtClean="0">
                <a:ln>
                  <a:noFill/>
                </a:ln>
                <a:solidFill>
                  <a:schemeClr val="tx1"/>
                </a:solidFill>
                <a:effectLst/>
              </a:rPr>
              <a:t> Štábně-liniová organizační struktura</a:t>
            </a:r>
            <a:r>
              <a:rPr kumimoji="0" lang="cs-CZ" altLang="cs-CZ" b="0" i="0" u="none" strike="noStrike" cap="none" normalizeH="0" baseline="0" dirty="0" smtClean="0">
                <a:ln>
                  <a:noFill/>
                </a:ln>
                <a:solidFill>
                  <a:schemeClr val="tx1"/>
                </a:solidFill>
                <a:effectLst/>
              </a:rPr>
              <a:t> je založena na existenci štábních útvarů/úseky/střediska, které zajišťují administrativní a řídící podporu manažerům na různých úrovních a jejich organizačním útvarům</a:t>
            </a:r>
          </a:p>
          <a:p>
            <a:pPr lvl="0" eaLnBrk="0" fontAlgn="base" hangingPunct="0">
              <a:spcBef>
                <a:spcPct val="0"/>
              </a:spcBef>
              <a:spcAft>
                <a:spcPct val="0"/>
              </a:spcAft>
              <a:buFontTx/>
              <a:buChar char="•"/>
            </a:pPr>
            <a:endParaRPr kumimoji="0" lang="cs-CZ" altLang="cs-CZ"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pPr>
            <a:r>
              <a:rPr kumimoji="0" lang="cs-CZ" altLang="cs-CZ" b="1" i="0" u="none" strike="noStrike" cap="none" normalizeH="0" baseline="0" dirty="0" smtClean="0">
                <a:ln>
                  <a:noFill/>
                </a:ln>
                <a:solidFill>
                  <a:schemeClr val="tx1"/>
                </a:solidFill>
                <a:effectLst/>
              </a:rPr>
              <a:t> Maticová organizační struktura</a:t>
            </a:r>
            <a:r>
              <a:rPr kumimoji="0" lang="cs-CZ" altLang="cs-CZ" b="0" i="0" u="none" strike="noStrike" cap="none" normalizeH="0" baseline="0" dirty="0" smtClean="0">
                <a:ln>
                  <a:noFill/>
                </a:ln>
                <a:solidFill>
                  <a:schemeClr val="tx1"/>
                </a:solidFill>
                <a:effectLst/>
              </a:rPr>
              <a:t> je založena na principu: jeden úkol - jeden vedoucí, používá se například při projektovém způsobu práce, kdy pracovník má pro různé projekty různé vedoucí</a:t>
            </a:r>
          </a:p>
          <a:p>
            <a:pPr lvl="0" eaLnBrk="0" fontAlgn="base" hangingPunct="0">
              <a:spcBef>
                <a:spcPct val="0"/>
              </a:spcBef>
              <a:spcAft>
                <a:spcPct val="0"/>
              </a:spcAft>
            </a:pPr>
            <a:endParaRPr lang="cs-CZ" sz="1400" dirty="0"/>
          </a:p>
        </p:txBody>
      </p:sp>
    </p:spTree>
    <p:extLst>
      <p:ext uri="{BB962C8B-B14F-4D97-AF65-F5344CB8AC3E}">
        <p14:creationId xmlns:p14="http://schemas.microsoft.com/office/powerpoint/2010/main" val="2479030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txBox="1">
            <a:spLocks noGrp="1"/>
          </p:cNvSpPr>
          <p:nvPr>
            <p:ph idx="1"/>
          </p:nvPr>
        </p:nvSpPr>
        <p:spPr>
          <a:xfrm>
            <a:off x="838200" y="1825625"/>
            <a:ext cx="10515600" cy="3333220"/>
          </a:xfrm>
          <a:prstGeom prst="rect">
            <a:avLst/>
          </a:prstGeom>
          <a:noFill/>
        </p:spPr>
        <p:txBody>
          <a:bodyPr wrap="square" rtlCol="0">
            <a:spAutoFit/>
          </a:bodyPr>
          <a:lstStyle/>
          <a:p>
            <a:pPr marL="0" lvl="0" indent="0" eaLnBrk="0" fontAlgn="base" hangingPunct="0">
              <a:spcBef>
                <a:spcPct val="0"/>
              </a:spcBef>
              <a:spcAft>
                <a:spcPct val="0"/>
              </a:spcAft>
              <a:buNone/>
            </a:pPr>
            <a:endParaRPr lang="cs-CZ" altLang="cs-CZ" sz="1800" b="1" dirty="0"/>
          </a:p>
          <a:p>
            <a:pPr lvl="0" eaLnBrk="0" fontAlgn="base" hangingPunct="0">
              <a:spcBef>
                <a:spcPct val="0"/>
              </a:spcBef>
              <a:spcAft>
                <a:spcPct val="0"/>
              </a:spcAft>
            </a:pPr>
            <a:r>
              <a:rPr lang="cs-CZ" altLang="cs-CZ" sz="1800" dirty="0" smtClean="0"/>
              <a:t>Určujícím kritériem </a:t>
            </a:r>
            <a:r>
              <a:rPr lang="cs-CZ" altLang="cs-CZ" sz="1800" dirty="0"/>
              <a:t>je míra </a:t>
            </a:r>
            <a:r>
              <a:rPr lang="cs-CZ" altLang="cs-CZ" sz="1800" b="1" dirty="0"/>
              <a:t>centralizace/decentralizace </a:t>
            </a:r>
            <a:r>
              <a:rPr lang="cs-CZ" altLang="cs-CZ" sz="1800" dirty="0"/>
              <a:t>rozhodovacích pravomocí a souvisejících zodpovědností a s tím související flexibilita </a:t>
            </a:r>
            <a:r>
              <a:rPr lang="cs-CZ" altLang="cs-CZ" sz="1800" dirty="0" smtClean="0"/>
              <a:t>rozhodování</a:t>
            </a:r>
          </a:p>
          <a:p>
            <a:pPr lvl="0" eaLnBrk="0" fontAlgn="base" hangingPunct="0">
              <a:spcBef>
                <a:spcPct val="0"/>
              </a:spcBef>
              <a:spcAft>
                <a:spcPct val="0"/>
              </a:spcAft>
            </a:pPr>
            <a:endParaRPr lang="cs-CZ" altLang="cs-CZ" sz="1800" dirty="0"/>
          </a:p>
          <a:p>
            <a:pPr lvl="0" eaLnBrk="0" fontAlgn="base" hangingPunct="0">
              <a:spcBef>
                <a:spcPct val="0"/>
              </a:spcBef>
              <a:spcAft>
                <a:spcPct val="0"/>
              </a:spcAft>
              <a:buFontTx/>
              <a:buChar char="•"/>
            </a:pPr>
            <a:r>
              <a:rPr lang="cs-CZ" altLang="cs-CZ" sz="1800" dirty="0"/>
              <a:t>Základem centralizované struktury je soustředění rozhodovacích pravomocí v řídícím centru organizace v rukou vrcholového vedení. Vysoce centralizovaná struktura s vysokým počtem hierarchických úrovní zásadně komplikuje rozhodovací procesy a komplikuje řízení</a:t>
            </a:r>
            <a:r>
              <a:rPr lang="cs-CZ" altLang="cs-CZ" sz="1800" dirty="0" smtClean="0"/>
              <a:t>.</a:t>
            </a:r>
          </a:p>
          <a:p>
            <a:pPr lvl="0" eaLnBrk="0" fontAlgn="base" hangingPunct="0">
              <a:spcBef>
                <a:spcPct val="0"/>
              </a:spcBef>
              <a:spcAft>
                <a:spcPct val="0"/>
              </a:spcAft>
              <a:buFontTx/>
              <a:buChar char="•"/>
            </a:pPr>
            <a:endParaRPr lang="cs-CZ" altLang="cs-CZ" sz="1800" dirty="0"/>
          </a:p>
          <a:p>
            <a:pPr lvl="0" eaLnBrk="0" fontAlgn="base" hangingPunct="0">
              <a:spcBef>
                <a:spcPct val="0"/>
              </a:spcBef>
              <a:spcAft>
                <a:spcPct val="0"/>
              </a:spcAft>
              <a:buFontTx/>
              <a:buChar char="•"/>
            </a:pPr>
            <a:r>
              <a:rPr lang="cs-CZ" altLang="cs-CZ" sz="1800" dirty="0"/>
              <a:t>Základem decentralizované struktury je </a:t>
            </a:r>
            <a:r>
              <a:rPr lang="cs-CZ" altLang="cs-CZ" sz="1800" b="1" dirty="0"/>
              <a:t>zmocňování (</a:t>
            </a:r>
            <a:r>
              <a:rPr lang="cs-CZ" altLang="cs-CZ" sz="1800" b="1" dirty="0" err="1"/>
              <a:t>empowerment</a:t>
            </a:r>
            <a:r>
              <a:rPr lang="cs-CZ" altLang="cs-CZ" sz="1800" b="1" dirty="0"/>
              <a:t>) </a:t>
            </a:r>
            <a:r>
              <a:rPr lang="cs-CZ" altLang="cs-CZ" sz="1800" dirty="0"/>
              <a:t>- příkladem decentralizované struktury jsou </a:t>
            </a:r>
            <a:r>
              <a:rPr lang="cs-CZ" altLang="cs-CZ" sz="1800" b="1" dirty="0"/>
              <a:t>strategické obchodní jednotky (</a:t>
            </a:r>
            <a:r>
              <a:rPr lang="cs-CZ" altLang="cs-CZ" sz="1800" b="1" dirty="0" err="1"/>
              <a:t>Strategic</a:t>
            </a:r>
            <a:r>
              <a:rPr lang="cs-CZ" altLang="cs-CZ" sz="1800" b="1" dirty="0"/>
              <a:t> Business </a:t>
            </a:r>
            <a:r>
              <a:rPr lang="cs-CZ" altLang="cs-CZ" sz="1800" b="1" dirty="0" err="1"/>
              <a:t>Units</a:t>
            </a:r>
            <a:r>
              <a:rPr lang="cs-CZ" altLang="cs-CZ" sz="1800" b="1" dirty="0"/>
              <a:t> - </a:t>
            </a:r>
            <a:r>
              <a:rPr lang="cs-CZ" altLang="cs-CZ" sz="1800" b="1" dirty="0" err="1"/>
              <a:t>SBUs</a:t>
            </a:r>
            <a:r>
              <a:rPr lang="cs-CZ" altLang="cs-CZ" sz="1800" b="1" dirty="0"/>
              <a:t>) </a:t>
            </a:r>
            <a:r>
              <a:rPr lang="cs-CZ" altLang="cs-CZ" sz="1800" dirty="0"/>
              <a:t> - velká organizace se podle určitého kritéria rozdělí na dílčí ucelené organizační celky (obchodní jednotky), které mají relativní volnost ve svém fungování, zejména v řízení a rozhodování</a:t>
            </a:r>
            <a:r>
              <a:rPr lang="cs-CZ" altLang="cs-CZ" sz="1800" dirty="0" smtClean="0"/>
              <a:t>.</a:t>
            </a:r>
          </a:p>
          <a:p>
            <a:pPr lvl="0" eaLnBrk="0" fontAlgn="base" hangingPunct="0">
              <a:spcBef>
                <a:spcPct val="0"/>
              </a:spcBef>
              <a:spcAft>
                <a:spcPct val="0"/>
              </a:spcAft>
              <a:buFontTx/>
              <a:buChar char="•"/>
            </a:pPr>
            <a:endParaRPr lang="cs-CZ" altLang="cs-CZ" sz="1800" dirty="0"/>
          </a:p>
        </p:txBody>
      </p:sp>
      <p:sp>
        <p:nvSpPr>
          <p:cNvPr id="6" name="Nadpis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eaLnBrk="0" fontAlgn="base" hangingPunct="0">
              <a:spcAft>
                <a:spcPct val="0"/>
              </a:spcAft>
            </a:pPr>
            <a:r>
              <a:rPr lang="cs-CZ" altLang="cs-CZ" sz="4000" b="1" dirty="0">
                <a:effectLst>
                  <a:outerShdw blurRad="38100" dist="38100" dir="2700000" algn="tl">
                    <a:srgbClr val="000000">
                      <a:alpha val="43137"/>
                    </a:srgbClr>
                  </a:outerShdw>
                </a:effectLst>
              </a:rPr>
              <a:t>Centralizovaná × decentralizovaná</a:t>
            </a:r>
          </a:p>
        </p:txBody>
      </p:sp>
    </p:spTree>
    <p:extLst>
      <p:ext uri="{BB962C8B-B14F-4D97-AF65-F5344CB8AC3E}">
        <p14:creationId xmlns:p14="http://schemas.microsoft.com/office/powerpoint/2010/main" val="3701483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txBox="1">
            <a:spLocks noGrp="1"/>
          </p:cNvSpPr>
          <p:nvPr>
            <p:ph idx="1"/>
          </p:nvPr>
        </p:nvSpPr>
        <p:spPr>
          <a:xfrm>
            <a:off x="838200" y="1825625"/>
            <a:ext cx="10515600" cy="341632"/>
          </a:xfrm>
          <a:prstGeom prst="rect">
            <a:avLst/>
          </a:prstGeom>
          <a:noFill/>
        </p:spPr>
        <p:txBody>
          <a:bodyPr vert="horz" wrap="square" lIns="91440" tIns="45720" rIns="91440" bIns="45720" rtlCol="0">
            <a:spAutoFit/>
          </a:bodyPr>
          <a:lstStyle/>
          <a:p>
            <a:pPr marL="0" indent="0" eaLnBrk="0" fontAlgn="base" hangingPunct="0">
              <a:spcBef>
                <a:spcPct val="0"/>
              </a:spcBef>
              <a:spcAft>
                <a:spcPct val="0"/>
              </a:spcAft>
              <a:buNone/>
            </a:pPr>
            <a:r>
              <a:rPr lang="cs-CZ" altLang="cs-CZ" sz="1800" dirty="0" smtClean="0"/>
              <a:t>Určujícím kritériem </a:t>
            </a:r>
            <a:r>
              <a:rPr lang="cs-CZ" altLang="cs-CZ" sz="1800" dirty="0"/>
              <a:t>je počet hierarchických úrovní organizační </a:t>
            </a:r>
            <a:r>
              <a:rPr lang="cs-CZ" altLang="cs-CZ" sz="1800" dirty="0" smtClean="0"/>
              <a:t>struktury</a:t>
            </a:r>
            <a:endParaRPr lang="cs-CZ" sz="1800" dirty="0"/>
          </a:p>
        </p:txBody>
      </p:sp>
      <p:pic>
        <p:nvPicPr>
          <p:cNvPr id="5" name="Picture 3" descr="management_mania_plocha_organizacni_struktu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244" y="3020219"/>
            <a:ext cx="4417905" cy="14584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management_mania_strma_organizacni_struktu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8260" y="3020219"/>
            <a:ext cx="4788264" cy="2596810"/>
          </a:xfrm>
          <a:prstGeom prst="rect">
            <a:avLst/>
          </a:prstGeom>
          <a:noFill/>
          <a:extLst>
            <a:ext uri="{909E8E84-426E-40DD-AFC4-6F175D3DCCD1}">
              <a14:hiddenFill xmlns:a14="http://schemas.microsoft.com/office/drawing/2010/main">
                <a:solidFill>
                  <a:srgbClr val="FFFFFF"/>
                </a:solidFill>
              </a14:hiddenFill>
            </a:ext>
          </a:extLst>
        </p:spPr>
      </p:pic>
      <p:sp>
        <p:nvSpPr>
          <p:cNvPr id="7" name="Nadpis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eaLnBrk="0" fontAlgn="base" hangingPunct="0">
              <a:spcAft>
                <a:spcPct val="0"/>
              </a:spcAft>
            </a:pPr>
            <a:r>
              <a:rPr lang="cs-CZ" altLang="cs-CZ" sz="4000" b="1" dirty="0">
                <a:effectLst>
                  <a:outerShdw blurRad="38100" dist="38100" dir="2700000" algn="tl">
                    <a:srgbClr val="000000">
                      <a:alpha val="43137"/>
                    </a:srgbClr>
                  </a:outerShdw>
                </a:effectLst>
              </a:rPr>
              <a:t>Strmá × plochá</a:t>
            </a:r>
          </a:p>
        </p:txBody>
      </p:sp>
    </p:spTree>
    <p:extLst>
      <p:ext uri="{BB962C8B-B14F-4D97-AF65-F5344CB8AC3E}">
        <p14:creationId xmlns:p14="http://schemas.microsoft.com/office/powerpoint/2010/main" val="362506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62099"/>
            <a:ext cx="10515600" cy="4614863"/>
          </a:xfrm>
        </p:spPr>
        <p:txBody>
          <a:bodyPr>
            <a:noAutofit/>
          </a:bodyPr>
          <a:lstStyle/>
          <a:p>
            <a:r>
              <a:rPr lang="cs-CZ" sz="1600" dirty="0" smtClean="0">
                <a:effectLst/>
              </a:rPr>
              <a:t>Největším problémem z hlediska vnitropodnikového řízení a přizpůsobování se požadavkům okolí u liniově štábních organizačních struktur (ale i funkčních organizačních struktur) při dalším rozvoji podniku je vznik velmi složitých hybridních struktur s více stupni řízení.</a:t>
            </a:r>
          </a:p>
          <a:p>
            <a:r>
              <a:rPr lang="cs-CZ" sz="1600" dirty="0" smtClean="0">
                <a:effectLst/>
              </a:rPr>
              <a:t>V důsledku toho jsou manažeři podniků nuceni organizační strukturu zpružnit, zjednodušit, a to částečnou nebo úplnou decentralizací rozhodovacích pravomocí a odpovědností na nižší organizační jednotky, které nazýváme hospodářskými středisky/útvary/úseky apod.</a:t>
            </a:r>
          </a:p>
          <a:p>
            <a:r>
              <a:rPr lang="cs-CZ" sz="1600" dirty="0" smtClean="0">
                <a:effectLst/>
              </a:rPr>
              <a:t>Hospodářské středisko je útvar, jehož větší či menší část zainteresovanosti je orientována na dosažení žádoucí úrovně nákladů, na maximalizaci výnosů nebo vnitropodnikového výsledku hospodaření, na dodržení hodnotově vyjádřeného limitu nedokončené výroby, či jinak koncipované hodnotové (finanční) výsledky.</a:t>
            </a:r>
          </a:p>
          <a:p>
            <a:r>
              <a:rPr lang="cs-CZ" sz="1600" dirty="0" smtClean="0">
                <a:effectLst/>
              </a:rPr>
              <a:t>Ekonomický princip hospodářských středisek spočívá ve vytvoření vnitropodnikových celků, které si mezi sebou poskytují služby a výkony (například středisko oprav a údržby, středisko výroby, středisko obchodní, středisko IT atd.). Tato střediska se vzájemně k sobě chovají stejně jako k externím subjektům. Abychom určité středisko mohli považovat za hospodářské středisko, musí splňovat zejména tyto podmínky:</a:t>
            </a:r>
          </a:p>
          <a:p>
            <a:pPr>
              <a:buFontTx/>
              <a:buChar char="-"/>
            </a:pPr>
            <a:r>
              <a:rPr lang="cs-CZ" sz="1600" dirty="0" smtClean="0">
                <a:effectLst/>
              </a:rPr>
              <a:t>musí mít měřitelné vstupy a výstupy, za něž jako celek nese odpovědnost.</a:t>
            </a:r>
          </a:p>
          <a:p>
            <a:pPr>
              <a:buFontTx/>
              <a:buChar char="-"/>
            </a:pPr>
            <a:r>
              <a:rPr lang="cs-CZ" sz="1600" dirty="0" smtClean="0"/>
              <a:t>v</a:t>
            </a:r>
            <a:r>
              <a:rPr lang="cs-CZ" sz="1600" dirty="0" smtClean="0">
                <a:effectLst/>
              </a:rPr>
              <a:t>e vztahu k ostatním střediskům vystupuje jako subjekt tržních vztahů, tzn. sjednává s nimi zpravidla písemné dohody a vzájemně zúčtovávají za dohodnuté ceny, hospodářské středisko přitom rozhoduje podle principu maximální výhodnosti.</a:t>
            </a:r>
          </a:p>
          <a:p>
            <a:pPr>
              <a:buFontTx/>
              <a:buChar char="-"/>
            </a:pPr>
            <a:r>
              <a:rPr lang="cs-CZ" sz="1600" dirty="0" smtClean="0">
                <a:effectLst/>
              </a:rPr>
              <a:t>Středisko je hodnoceno zejména podle dosaženého zisku.</a:t>
            </a:r>
          </a:p>
        </p:txBody>
      </p:sp>
      <p:sp>
        <p:nvSpPr>
          <p:cNvPr id="4" name="Nadpis 1"/>
          <p:cNvSpPr txBox="1">
            <a:spLocks/>
          </p:cNvSpPr>
          <p:nvPr/>
        </p:nvSpPr>
        <p:spPr>
          <a:xfrm>
            <a:off x="838200" y="384175"/>
            <a:ext cx="10668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4000" b="1" dirty="0" smtClean="0">
                <a:effectLst>
                  <a:outerShdw blurRad="38100" dist="38100" dir="2700000" algn="tl">
                    <a:srgbClr val="000000">
                      <a:alpha val="43137"/>
                    </a:srgbClr>
                  </a:outerShdw>
                </a:effectLst>
              </a:rPr>
              <a:t>Štábní útvary v </a:t>
            </a:r>
            <a:r>
              <a:rPr lang="cs-CZ" sz="4000" b="1" dirty="0">
                <a:effectLst>
                  <a:outerShdw blurRad="38100" dist="38100" dir="2700000" algn="tl">
                    <a:srgbClr val="000000">
                      <a:alpha val="43137"/>
                    </a:srgbClr>
                  </a:outerShdw>
                </a:effectLst>
              </a:rPr>
              <a:t>liniově štábních strukturách</a:t>
            </a:r>
          </a:p>
        </p:txBody>
      </p:sp>
    </p:spTree>
    <p:extLst>
      <p:ext uri="{BB962C8B-B14F-4D97-AF65-F5344CB8AC3E}">
        <p14:creationId xmlns:p14="http://schemas.microsoft.com/office/powerpoint/2010/main" val="190664716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2689</TotalTime>
  <Words>1021</Words>
  <Application>Microsoft Office PowerPoint</Application>
  <PresentationFormat>Širokoúhlá obrazovka</PresentationFormat>
  <Paragraphs>74</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Calibri Light</vt:lpstr>
      <vt:lpstr>Motiv Office</vt:lpstr>
      <vt:lpstr>Základy organizační struktury a kultura organizace </vt:lpstr>
      <vt:lpstr>ORGANIZAČNÍ STRUKTURY</vt:lpstr>
      <vt:lpstr>Štíhlé organizační struktury</vt:lpstr>
      <vt:lpstr>Štíhlé organizační struktury</vt:lpstr>
      <vt:lpstr>Hierarchické organizační struktury</vt:lpstr>
      <vt:lpstr>Liniová × funkcionální × štábně-liniová × maticová</vt:lpstr>
      <vt:lpstr>Prezentace aplikace PowerPoint</vt:lpstr>
      <vt:lpstr>Prezentace aplikace PowerPoint</vt:lpstr>
      <vt:lpstr>Prezentace aplikace PowerPoint</vt:lpstr>
      <vt:lpstr>Maticová organizační struktura - Microsoft</vt:lpstr>
      <vt:lpstr>KULTURA ORGANIZACE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Lidmila Zdeněk</dc:creator>
  <cp:lastModifiedBy>Milena Strachova</cp:lastModifiedBy>
  <cp:revision>17</cp:revision>
  <dcterms:created xsi:type="dcterms:W3CDTF">2018-04-03T11:36:11Z</dcterms:created>
  <dcterms:modified xsi:type="dcterms:W3CDTF">2018-05-14T17:29:28Z</dcterms:modified>
</cp:coreProperties>
</file>