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  <p:sldId id="281" r:id="rId7"/>
    <p:sldId id="265" r:id="rId8"/>
    <p:sldId id="267" r:id="rId9"/>
    <p:sldId id="266" r:id="rId10"/>
    <p:sldId id="268" r:id="rId11"/>
    <p:sldId id="269" r:id="rId12"/>
    <p:sldId id="270" r:id="rId13"/>
    <p:sldId id="271" r:id="rId14"/>
    <p:sldId id="272" r:id="rId15"/>
    <p:sldId id="276" r:id="rId16"/>
    <p:sldId id="273" r:id="rId17"/>
    <p:sldId id="274" r:id="rId18"/>
    <p:sldId id="275" r:id="rId19"/>
    <p:sldId id="278" r:id="rId20"/>
    <p:sldId id="277" r:id="rId21"/>
    <p:sldId id="279" r:id="rId22"/>
    <p:sldId id="280" r:id="rId23"/>
    <p:sldId id="258" r:id="rId24"/>
  </p:sldIdLst>
  <p:sldSz cx="12192000" cy="6858000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0" i="0" baseline="0">
                <a:effectLst/>
              </a:rPr>
              <a:t>Prognózy vývoje nezaměstnanosti</a:t>
            </a:r>
            <a:endParaRPr lang="cs-CZ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forward val="1"/>
            <c:dispRSqr val="1"/>
            <c:dispEq val="0"/>
            <c:trendlineLbl>
              <c:layout>
                <c:manualLayout>
                  <c:x val="8.9675634295713041E-2"/>
                  <c:y val="4.5731262758821813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trendline>
            <c:spPr>
              <a:ln w="12700" cap="rnd">
                <a:solidFill>
                  <a:srgbClr val="FF0000"/>
                </a:solidFill>
                <a:prstDash val="solid"/>
              </a:ln>
              <a:effectLst/>
            </c:spPr>
            <c:trendlineType val="power"/>
            <c:forward val="1"/>
            <c:dispRSqr val="1"/>
            <c:dispEq val="0"/>
            <c:trendlineLbl>
              <c:layout>
                <c:manualLayout>
                  <c:x val="0.15634230096237961"/>
                  <c:y val="-2.5827500729075532E-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</c:trendlineLbl>
          </c:trendline>
          <c:cat>
            <c:numRef>
              <c:f>List1!$A$1:$A$3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List1!$B$1:$B$3</c:f>
              <c:numCache>
                <c:formatCode>0.00</c:formatCode>
                <c:ptCount val="3"/>
                <c:pt idx="0">
                  <c:v>7.7</c:v>
                </c:pt>
                <c:pt idx="1">
                  <c:v>6.57</c:v>
                </c:pt>
                <c:pt idx="2">
                  <c:v>5.55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CF-4B92-AC82-3C86CCACC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0929544"/>
        <c:axId val="250924624"/>
      </c:barChart>
      <c:catAx>
        <c:axId val="250929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0924624"/>
        <c:crosses val="autoZero"/>
        <c:auto val="1"/>
        <c:lblAlgn val="ctr"/>
        <c:lblOffset val="100"/>
        <c:noMultiLvlLbl val="0"/>
      </c:catAx>
      <c:valAx>
        <c:axId val="25092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50929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432031362983928E-2"/>
          <c:y val="6.4076380540132455E-2"/>
          <c:w val="0.93955647405800902"/>
          <c:h val="0.694767461932867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List1!$J$210</c:f>
              <c:strCache>
                <c:ptCount val="1"/>
                <c:pt idx="0">
                  <c:v>dělník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List1!$K$209:$O$209</c:f>
              <c:strCache>
                <c:ptCount val="5"/>
                <c:pt idx="0">
                  <c:v>Víte o konkrétních pracovních nabídkách na podobnou pracovní pozici v okolí?</c:v>
                </c:pt>
                <c:pt idx="1">
                  <c:v>Absolvoval jste pracovní pohovor u jiného zaměstnavatele v posledních 6 měsících? </c:v>
                </c:pt>
                <c:pt idx="2">
                  <c:v>Byli jste osloveni konkrétní pracovní nabídkou od jiného zaměstnavatele v posledních 6 měsících?</c:v>
                </c:pt>
                <c:pt idx="3">
                  <c:v>Zvažoval jste vážně odchod z firmy  v poslední době? </c:v>
                </c:pt>
                <c:pt idx="4">
                  <c:v>Máte v plánu ve firmě setrvat po dobu následujících 3 až 5 let? </c:v>
                </c:pt>
              </c:strCache>
            </c:strRef>
          </c:cat>
          <c:val>
            <c:numRef>
              <c:f>List1!$K$210:$O$210</c:f>
              <c:numCache>
                <c:formatCode>0%</c:formatCode>
                <c:ptCount val="5"/>
                <c:pt idx="0">
                  <c:v>0.46440677966101696</c:v>
                </c:pt>
                <c:pt idx="1">
                  <c:v>0.6630067567567568</c:v>
                </c:pt>
                <c:pt idx="2">
                  <c:v>0.57764505119453924</c:v>
                </c:pt>
                <c:pt idx="3">
                  <c:v>0.49577702702702703</c:v>
                </c:pt>
                <c:pt idx="4">
                  <c:v>0.64824561403508774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8B-43EE-AE24-9094805AE7AD}"/>
            </c:ext>
          </c:extLst>
        </c:ser>
        <c:ser>
          <c:idx val="1"/>
          <c:order val="1"/>
          <c:tx>
            <c:strRef>
              <c:f>List1!$J$211</c:f>
              <c:strCache>
                <c:ptCount val="1"/>
                <c:pt idx="0">
                  <c:v>mistr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List1!$K$209:$O$209</c:f>
              <c:strCache>
                <c:ptCount val="5"/>
                <c:pt idx="0">
                  <c:v>Víte o konkrétních pracovních nabídkách na podobnou pracovní pozici v okolí?</c:v>
                </c:pt>
                <c:pt idx="1">
                  <c:v>Absolvoval jste pracovní pohovor u jiného zaměstnavatele v posledních 6 měsících? </c:v>
                </c:pt>
                <c:pt idx="2">
                  <c:v>Byli jste osloveni konkrétní pracovní nabídkou od jiného zaměstnavatele v posledních 6 měsících?</c:v>
                </c:pt>
                <c:pt idx="3">
                  <c:v>Zvažoval jste vážně odchod z firmy  v poslední době? </c:v>
                </c:pt>
                <c:pt idx="4">
                  <c:v>Máte v plánu ve firmě setrvat po dobu následujících 3 až 5 let? </c:v>
                </c:pt>
              </c:strCache>
            </c:strRef>
          </c:cat>
          <c:val>
            <c:numRef>
              <c:f>List1!$K$211:$O$211</c:f>
              <c:numCache>
                <c:formatCode>0%</c:formatCode>
                <c:ptCount val="5"/>
                <c:pt idx="0">
                  <c:v>0.5</c:v>
                </c:pt>
                <c:pt idx="1">
                  <c:v>0.92</c:v>
                </c:pt>
                <c:pt idx="2">
                  <c:v>0.72</c:v>
                </c:pt>
                <c:pt idx="3">
                  <c:v>0.82</c:v>
                </c:pt>
                <c:pt idx="4">
                  <c:v>0.86458333333333337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8B-43EE-AE24-9094805AE7AD}"/>
            </c:ext>
          </c:extLst>
        </c:ser>
        <c:ser>
          <c:idx val="2"/>
          <c:order val="2"/>
          <c:tx>
            <c:strRef>
              <c:f>List1!$J$212</c:f>
              <c:strCache>
                <c:ptCount val="1"/>
                <c:pt idx="0">
                  <c:v>THP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List1!$K$209:$O$209</c:f>
              <c:strCache>
                <c:ptCount val="5"/>
                <c:pt idx="0">
                  <c:v>Víte o konkrétních pracovních nabídkách na podobnou pracovní pozici v okolí?</c:v>
                </c:pt>
                <c:pt idx="1">
                  <c:v>Absolvoval jste pracovní pohovor u jiného zaměstnavatele v posledních 6 měsících? </c:v>
                </c:pt>
                <c:pt idx="2">
                  <c:v>Byli jste osloveni konkrétní pracovní nabídkou od jiného zaměstnavatele v posledních 6 měsících?</c:v>
                </c:pt>
                <c:pt idx="3">
                  <c:v>Zvažoval jste vážně odchod z firmy  v poslední době? </c:v>
                </c:pt>
                <c:pt idx="4">
                  <c:v>Máte v plánu ve firmě setrvat po dobu následujících 3 až 5 let? </c:v>
                </c:pt>
              </c:strCache>
            </c:strRef>
          </c:cat>
          <c:val>
            <c:numRef>
              <c:f>List1!$K$212:$O$212</c:f>
              <c:numCache>
                <c:formatCode>0%</c:formatCode>
                <c:ptCount val="5"/>
                <c:pt idx="0">
                  <c:v>0.49864864864864866</c:v>
                </c:pt>
                <c:pt idx="1">
                  <c:v>0.70994475138121549</c:v>
                </c:pt>
                <c:pt idx="2">
                  <c:v>0.57718579234972678</c:v>
                </c:pt>
                <c:pt idx="3">
                  <c:v>0.59594594594594597</c:v>
                </c:pt>
                <c:pt idx="4">
                  <c:v>0.68852459016393441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B-43EE-AE24-9094805AE7AD}"/>
            </c:ext>
          </c:extLst>
        </c:ser>
        <c:ser>
          <c:idx val="3"/>
          <c:order val="3"/>
          <c:tx>
            <c:strRef>
              <c:f>List1!$J$213</c:f>
              <c:strCache>
                <c:ptCount val="1"/>
                <c:pt idx="0">
                  <c:v>vedoucí pracovník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List1!$K$209:$O$209</c:f>
              <c:strCache>
                <c:ptCount val="5"/>
                <c:pt idx="0">
                  <c:v>Víte o konkrétních pracovních nabídkách na podobnou pracovní pozici v okolí?</c:v>
                </c:pt>
                <c:pt idx="1">
                  <c:v>Absolvoval jste pracovní pohovor u jiného zaměstnavatele v posledních 6 měsících? </c:v>
                </c:pt>
                <c:pt idx="2">
                  <c:v>Byli jste osloveni konkrétní pracovní nabídkou od jiného zaměstnavatele v posledních 6 měsících?</c:v>
                </c:pt>
                <c:pt idx="3">
                  <c:v>Zvažoval jste vážně odchod z firmy  v poslední době? </c:v>
                </c:pt>
                <c:pt idx="4">
                  <c:v>Máte v plánu ve firmě setrvat po dobu následujících 3 až 5 let? </c:v>
                </c:pt>
              </c:strCache>
            </c:strRef>
          </c:cat>
          <c:val>
            <c:numRef>
              <c:f>List1!$K$213:$O$213</c:f>
              <c:numCache>
                <c:formatCode>0%</c:formatCode>
                <c:ptCount val="5"/>
                <c:pt idx="0">
                  <c:v>0.47435897435897434</c:v>
                </c:pt>
                <c:pt idx="1">
                  <c:v>0.73684210526315785</c:v>
                </c:pt>
                <c:pt idx="2">
                  <c:v>0.50641025641025639</c:v>
                </c:pt>
                <c:pt idx="3">
                  <c:v>0.58333333333333337</c:v>
                </c:pt>
                <c:pt idx="4">
                  <c:v>0.71710526315789469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8B-43EE-AE24-9094805AE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77495336"/>
        <c:axId val="471817736"/>
      </c:barChart>
      <c:catAx>
        <c:axId val="47749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highlight>
                  <a:srgbClr val="FFFF00"/>
                </a:highlight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1817736"/>
        <c:crosses val="autoZero"/>
        <c:auto val="1"/>
        <c:lblAlgn val="ctr"/>
        <c:lblOffset val="100"/>
        <c:noMultiLvlLbl val="0"/>
      </c:catAx>
      <c:valAx>
        <c:axId val="471817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7495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8B262-BC89-4FCD-8F20-E97CE5ACFC4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BEF6064-5FE9-479B-9362-AFCDC96E361F}">
      <dgm:prSet/>
      <dgm:spPr/>
      <dgm:t>
        <a:bodyPr/>
        <a:lstStyle/>
        <a:p>
          <a:r>
            <a:rPr lang="cs-CZ" dirty="0">
              <a:solidFill>
                <a:srgbClr val="FF0000"/>
              </a:solidFill>
            </a:rPr>
            <a:t>Nízká nezaměstnanost</a:t>
          </a:r>
        </a:p>
      </dgm:t>
    </dgm:pt>
    <dgm:pt modelId="{10F12679-EFB7-411C-9093-BD10C3520285}" type="parTrans" cxnId="{D8CA4BD2-87D1-4E40-B9AE-C13E5D449D99}">
      <dgm:prSet/>
      <dgm:spPr/>
      <dgm:t>
        <a:bodyPr/>
        <a:lstStyle/>
        <a:p>
          <a:endParaRPr lang="cs-CZ"/>
        </a:p>
      </dgm:t>
    </dgm:pt>
    <dgm:pt modelId="{8B30EE7D-5E84-413C-AA78-995F63F104D6}" type="sibTrans" cxnId="{D8CA4BD2-87D1-4E40-B9AE-C13E5D449D99}">
      <dgm:prSet/>
      <dgm:spPr/>
      <dgm:t>
        <a:bodyPr/>
        <a:lstStyle/>
        <a:p>
          <a:endParaRPr lang="cs-CZ"/>
        </a:p>
      </dgm:t>
    </dgm:pt>
    <dgm:pt modelId="{476E1F2A-EEBA-4028-9797-1DE56BD3CEFF}">
      <dgm:prSet/>
      <dgm:spPr/>
      <dgm:t>
        <a:bodyPr/>
        <a:lstStyle/>
        <a:p>
          <a:r>
            <a:rPr lang="cs-CZ"/>
            <a:t>Nedostatek kvalifikované pracovní síly</a:t>
          </a:r>
        </a:p>
      </dgm:t>
    </dgm:pt>
    <dgm:pt modelId="{41E8A09A-AADB-49C9-843A-F4D5A29C8E43}" type="parTrans" cxnId="{2F91768A-9F95-4E82-9CF3-326AC452F8A3}">
      <dgm:prSet/>
      <dgm:spPr/>
      <dgm:t>
        <a:bodyPr/>
        <a:lstStyle/>
        <a:p>
          <a:endParaRPr lang="cs-CZ"/>
        </a:p>
      </dgm:t>
    </dgm:pt>
    <dgm:pt modelId="{2B3187FA-675B-4673-B259-5122BF1360B5}" type="sibTrans" cxnId="{2F91768A-9F95-4E82-9CF3-326AC452F8A3}">
      <dgm:prSet/>
      <dgm:spPr/>
      <dgm:t>
        <a:bodyPr/>
        <a:lstStyle/>
        <a:p>
          <a:endParaRPr lang="cs-CZ"/>
        </a:p>
      </dgm:t>
    </dgm:pt>
    <dgm:pt modelId="{7702035C-2691-4720-A5B0-D9D41E1FB6E9}">
      <dgm:prSet/>
      <dgm:spPr/>
      <dgm:t>
        <a:bodyPr/>
        <a:lstStyle/>
        <a:p>
          <a:r>
            <a:rPr lang="cs-CZ"/>
            <a:t>Tlak na výkon</a:t>
          </a:r>
        </a:p>
      </dgm:t>
    </dgm:pt>
    <dgm:pt modelId="{689DDA4D-83E4-4396-8DCA-09C7F05D35EA}" type="parTrans" cxnId="{854BE253-B218-4FAB-8B04-FA50000C49BA}">
      <dgm:prSet/>
      <dgm:spPr/>
      <dgm:t>
        <a:bodyPr/>
        <a:lstStyle/>
        <a:p>
          <a:endParaRPr lang="cs-CZ"/>
        </a:p>
      </dgm:t>
    </dgm:pt>
    <dgm:pt modelId="{C4F1F3FA-C6A0-4AE1-917D-D5DCDDCBA651}" type="sibTrans" cxnId="{854BE253-B218-4FAB-8B04-FA50000C49BA}">
      <dgm:prSet/>
      <dgm:spPr/>
      <dgm:t>
        <a:bodyPr/>
        <a:lstStyle/>
        <a:p>
          <a:endParaRPr lang="cs-CZ"/>
        </a:p>
      </dgm:t>
    </dgm:pt>
    <dgm:pt modelId="{DB1863D9-0CA5-472E-831B-541BE4DCC5EE}">
      <dgm:prSet/>
      <dgm:spPr/>
      <dgm:t>
        <a:bodyPr/>
        <a:lstStyle/>
        <a:p>
          <a:r>
            <a:rPr lang="cs-CZ" b="1" dirty="0">
              <a:solidFill>
                <a:srgbClr val="FF0000"/>
              </a:solidFill>
            </a:rPr>
            <a:t>Stres</a:t>
          </a:r>
          <a:endParaRPr lang="cs-CZ" dirty="0">
            <a:solidFill>
              <a:srgbClr val="FF0000"/>
            </a:solidFill>
          </a:endParaRPr>
        </a:p>
      </dgm:t>
    </dgm:pt>
    <dgm:pt modelId="{0388CD57-A9C2-46E9-BA19-A205A5C36475}" type="parTrans" cxnId="{01B723B2-6B5A-43D3-9389-1D1795ABB632}">
      <dgm:prSet/>
      <dgm:spPr/>
      <dgm:t>
        <a:bodyPr/>
        <a:lstStyle/>
        <a:p>
          <a:endParaRPr lang="cs-CZ"/>
        </a:p>
      </dgm:t>
    </dgm:pt>
    <dgm:pt modelId="{3C24EB2B-2BB2-42E7-92A8-171194AB51D3}" type="sibTrans" cxnId="{01B723B2-6B5A-43D3-9389-1D1795ABB632}">
      <dgm:prSet/>
      <dgm:spPr/>
      <dgm:t>
        <a:bodyPr/>
        <a:lstStyle/>
        <a:p>
          <a:endParaRPr lang="cs-CZ"/>
        </a:p>
      </dgm:t>
    </dgm:pt>
    <dgm:pt modelId="{270F58D5-6F41-4335-826C-92E398CBDC73}" type="pres">
      <dgm:prSet presAssocID="{CF48B262-BC89-4FCD-8F20-E97CE5ACFC4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18D46FB-F490-42D1-95CF-186C5AA7D517}" type="pres">
      <dgm:prSet presAssocID="{CF48B262-BC89-4FCD-8F20-E97CE5ACFC4C}" presName="arrow" presStyleLbl="bgShp" presStyleIdx="0" presStyleCnt="1"/>
      <dgm:spPr/>
    </dgm:pt>
    <dgm:pt modelId="{8C27E2C5-896A-421B-B779-F42A39100474}" type="pres">
      <dgm:prSet presAssocID="{CF48B262-BC89-4FCD-8F20-E97CE5ACFC4C}" presName="linearProcess" presStyleCnt="0"/>
      <dgm:spPr/>
    </dgm:pt>
    <dgm:pt modelId="{1199DD9D-6A99-4160-95CF-AA9993B65751}" type="pres">
      <dgm:prSet presAssocID="{DBEF6064-5FE9-479B-9362-AFCDC96E361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00D2D12-27D0-468B-A58B-18A617C785C5}" type="pres">
      <dgm:prSet presAssocID="{8B30EE7D-5E84-413C-AA78-995F63F104D6}" presName="sibTrans" presStyleCnt="0"/>
      <dgm:spPr/>
    </dgm:pt>
    <dgm:pt modelId="{CA1187F3-1837-476D-86A0-3EC4BA638D72}" type="pres">
      <dgm:prSet presAssocID="{476E1F2A-EEBA-4028-9797-1DE56BD3CEF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330F10-4B08-4DB6-964E-7E43036E103A}" type="pres">
      <dgm:prSet presAssocID="{2B3187FA-675B-4673-B259-5122BF1360B5}" presName="sibTrans" presStyleCnt="0"/>
      <dgm:spPr/>
    </dgm:pt>
    <dgm:pt modelId="{36865063-92C9-4B75-A11B-F99626BD5F70}" type="pres">
      <dgm:prSet presAssocID="{7702035C-2691-4720-A5B0-D9D41E1FB6E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399CCC-C973-40A4-8494-FB59205698F2}" type="pres">
      <dgm:prSet presAssocID="{C4F1F3FA-C6A0-4AE1-917D-D5DCDDCBA651}" presName="sibTrans" presStyleCnt="0"/>
      <dgm:spPr/>
    </dgm:pt>
    <dgm:pt modelId="{88EDCBA3-C2D8-4E50-8BEC-59606627AE12}" type="pres">
      <dgm:prSet presAssocID="{DB1863D9-0CA5-472E-831B-541BE4DCC5EE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8CA4BD2-87D1-4E40-B9AE-C13E5D449D99}" srcId="{CF48B262-BC89-4FCD-8F20-E97CE5ACFC4C}" destId="{DBEF6064-5FE9-479B-9362-AFCDC96E361F}" srcOrd="0" destOrd="0" parTransId="{10F12679-EFB7-411C-9093-BD10C3520285}" sibTransId="{8B30EE7D-5E84-413C-AA78-995F63F104D6}"/>
    <dgm:cxn modelId="{01B723B2-6B5A-43D3-9389-1D1795ABB632}" srcId="{CF48B262-BC89-4FCD-8F20-E97CE5ACFC4C}" destId="{DB1863D9-0CA5-472E-831B-541BE4DCC5EE}" srcOrd="3" destOrd="0" parTransId="{0388CD57-A9C2-46E9-BA19-A205A5C36475}" sibTransId="{3C24EB2B-2BB2-42E7-92A8-171194AB51D3}"/>
    <dgm:cxn modelId="{F4FA0AAA-6614-4803-9CF4-FBBE6FB97D0B}" type="presOf" srcId="{DB1863D9-0CA5-472E-831B-541BE4DCC5EE}" destId="{88EDCBA3-C2D8-4E50-8BEC-59606627AE12}" srcOrd="0" destOrd="0" presId="urn:microsoft.com/office/officeart/2005/8/layout/hProcess9"/>
    <dgm:cxn modelId="{2F91768A-9F95-4E82-9CF3-326AC452F8A3}" srcId="{CF48B262-BC89-4FCD-8F20-E97CE5ACFC4C}" destId="{476E1F2A-EEBA-4028-9797-1DE56BD3CEFF}" srcOrd="1" destOrd="0" parTransId="{41E8A09A-AADB-49C9-843A-F4D5A29C8E43}" sibTransId="{2B3187FA-675B-4673-B259-5122BF1360B5}"/>
    <dgm:cxn modelId="{DB5B735B-ABB9-46D3-94DB-C65E879ED4A9}" type="presOf" srcId="{7702035C-2691-4720-A5B0-D9D41E1FB6E9}" destId="{36865063-92C9-4B75-A11B-F99626BD5F70}" srcOrd="0" destOrd="0" presId="urn:microsoft.com/office/officeart/2005/8/layout/hProcess9"/>
    <dgm:cxn modelId="{478D7685-0F4B-41D3-9E31-2F6CB107F272}" type="presOf" srcId="{CF48B262-BC89-4FCD-8F20-E97CE5ACFC4C}" destId="{270F58D5-6F41-4335-826C-92E398CBDC73}" srcOrd="0" destOrd="0" presId="urn:microsoft.com/office/officeart/2005/8/layout/hProcess9"/>
    <dgm:cxn modelId="{A18D357D-B5A4-4435-B793-A97AEF0E4DC2}" type="presOf" srcId="{DBEF6064-5FE9-479B-9362-AFCDC96E361F}" destId="{1199DD9D-6A99-4160-95CF-AA9993B65751}" srcOrd="0" destOrd="0" presId="urn:microsoft.com/office/officeart/2005/8/layout/hProcess9"/>
    <dgm:cxn modelId="{854BE253-B218-4FAB-8B04-FA50000C49BA}" srcId="{CF48B262-BC89-4FCD-8F20-E97CE5ACFC4C}" destId="{7702035C-2691-4720-A5B0-D9D41E1FB6E9}" srcOrd="2" destOrd="0" parTransId="{689DDA4D-83E4-4396-8DCA-09C7F05D35EA}" sibTransId="{C4F1F3FA-C6A0-4AE1-917D-D5DCDDCBA651}"/>
    <dgm:cxn modelId="{E1905B72-ABD5-4E28-8C7F-8CA8E71EAC91}" type="presOf" srcId="{476E1F2A-EEBA-4028-9797-1DE56BD3CEFF}" destId="{CA1187F3-1837-476D-86A0-3EC4BA638D72}" srcOrd="0" destOrd="0" presId="urn:microsoft.com/office/officeart/2005/8/layout/hProcess9"/>
    <dgm:cxn modelId="{2FF8023E-BF2E-48B1-A7D9-ACD84D0216A6}" type="presParOf" srcId="{270F58D5-6F41-4335-826C-92E398CBDC73}" destId="{818D46FB-F490-42D1-95CF-186C5AA7D517}" srcOrd="0" destOrd="0" presId="urn:microsoft.com/office/officeart/2005/8/layout/hProcess9"/>
    <dgm:cxn modelId="{2FAC016B-FAB6-43CB-959E-F2340247274A}" type="presParOf" srcId="{270F58D5-6F41-4335-826C-92E398CBDC73}" destId="{8C27E2C5-896A-421B-B779-F42A39100474}" srcOrd="1" destOrd="0" presId="urn:microsoft.com/office/officeart/2005/8/layout/hProcess9"/>
    <dgm:cxn modelId="{A1FE29C3-A340-4176-B9BF-8CE5434D4176}" type="presParOf" srcId="{8C27E2C5-896A-421B-B779-F42A39100474}" destId="{1199DD9D-6A99-4160-95CF-AA9993B65751}" srcOrd="0" destOrd="0" presId="urn:microsoft.com/office/officeart/2005/8/layout/hProcess9"/>
    <dgm:cxn modelId="{5421802B-9561-4CCC-8396-5E0B0CF2B9D3}" type="presParOf" srcId="{8C27E2C5-896A-421B-B779-F42A39100474}" destId="{C00D2D12-27D0-468B-A58B-18A617C785C5}" srcOrd="1" destOrd="0" presId="urn:microsoft.com/office/officeart/2005/8/layout/hProcess9"/>
    <dgm:cxn modelId="{39F0159B-63B1-4941-A882-3CB8D2933C30}" type="presParOf" srcId="{8C27E2C5-896A-421B-B779-F42A39100474}" destId="{CA1187F3-1837-476D-86A0-3EC4BA638D72}" srcOrd="2" destOrd="0" presId="urn:microsoft.com/office/officeart/2005/8/layout/hProcess9"/>
    <dgm:cxn modelId="{8644A340-C5D5-47AD-8197-816146047E21}" type="presParOf" srcId="{8C27E2C5-896A-421B-B779-F42A39100474}" destId="{6D330F10-4B08-4DB6-964E-7E43036E103A}" srcOrd="3" destOrd="0" presId="urn:microsoft.com/office/officeart/2005/8/layout/hProcess9"/>
    <dgm:cxn modelId="{B4A127E0-7BF9-49B2-8494-B829E90281A4}" type="presParOf" srcId="{8C27E2C5-896A-421B-B779-F42A39100474}" destId="{36865063-92C9-4B75-A11B-F99626BD5F70}" srcOrd="4" destOrd="0" presId="urn:microsoft.com/office/officeart/2005/8/layout/hProcess9"/>
    <dgm:cxn modelId="{327543E3-AE74-4A9B-9104-50F798A8BC0C}" type="presParOf" srcId="{8C27E2C5-896A-421B-B779-F42A39100474}" destId="{5C399CCC-C973-40A4-8494-FB59205698F2}" srcOrd="5" destOrd="0" presId="urn:microsoft.com/office/officeart/2005/8/layout/hProcess9"/>
    <dgm:cxn modelId="{B7BF87CC-F32C-455A-BDE7-B81D72F026E7}" type="presParOf" srcId="{8C27E2C5-896A-421B-B779-F42A39100474}" destId="{88EDCBA3-C2D8-4E50-8BEC-59606627AE12}" srcOrd="6" destOrd="0" presId="urn:microsoft.com/office/officeart/2005/8/layout/hProcess9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198A0-4793-442C-9C1E-DAF487E71E5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65353F0E-1D58-463F-868E-A8452AB84A43}">
      <dgm:prSet custT="1"/>
      <dgm:spPr>
        <a:xfrm>
          <a:off x="2597990" y="-60599"/>
          <a:ext cx="1967485" cy="1285235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8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Nízká spokojenost</a:t>
          </a:r>
        </a:p>
      </dgm:t>
    </dgm:pt>
    <dgm:pt modelId="{6C2C2C9D-EDE0-417B-A7B4-93AD674657E0}" type="parTrans" cxnId="{16DAB8FE-585D-4B30-8C4A-D032D2BC5B83}">
      <dgm:prSet/>
      <dgm:spPr/>
      <dgm:t>
        <a:bodyPr/>
        <a:lstStyle/>
        <a:p>
          <a:endParaRPr lang="cs-CZ"/>
        </a:p>
      </dgm:t>
    </dgm:pt>
    <dgm:pt modelId="{4506AF46-B900-449F-82B5-6E5B5B368035}" type="sibTrans" cxnId="{16DAB8FE-585D-4B30-8C4A-D032D2BC5B83}">
      <dgm:prSet/>
      <dgm:spPr>
        <a:xfrm rot="2700000">
          <a:off x="4146173" y="1040272"/>
          <a:ext cx="179767" cy="392137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1FBD069-C1D1-4581-B93A-20C18C12CAA3}">
      <dgm:prSet custT="1"/>
      <dgm:spPr>
        <a:xfrm>
          <a:off x="4165559" y="1174761"/>
          <a:ext cx="1303070" cy="1285235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800" dirty="0">
              <a:solidFill>
                <a:srgbClr val="FF0000"/>
              </a:solidFill>
              <a:latin typeface="Calibri"/>
              <a:ea typeface="+mn-ea"/>
              <a:cs typeface="+mn-cs"/>
            </a:rPr>
            <a:t>Nízká motivace</a:t>
          </a:r>
        </a:p>
      </dgm:t>
    </dgm:pt>
    <dgm:pt modelId="{2FBADFFE-8701-43E2-80E9-8A95FC1E171F}" type="parTrans" cxnId="{53E868FD-6E8E-446E-BA2F-45C57F18DFEF}">
      <dgm:prSet/>
      <dgm:spPr/>
      <dgm:t>
        <a:bodyPr/>
        <a:lstStyle/>
        <a:p>
          <a:endParaRPr lang="cs-CZ"/>
        </a:p>
      </dgm:t>
    </dgm:pt>
    <dgm:pt modelId="{DA09BCDD-A95C-4509-805B-ACB2D085989F}" type="sibTrans" cxnId="{53E868FD-6E8E-446E-BA2F-45C57F18DFEF}">
      <dgm:prSet/>
      <dgm:spPr>
        <a:xfrm rot="8100000">
          <a:off x="4084173" y="2234185"/>
          <a:ext cx="240091" cy="392137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C758F48-BB42-4C9D-92F2-92411ACC040F}">
      <dgm:prSet custT="1"/>
      <dgm:spPr>
        <a:xfrm>
          <a:off x="2930198" y="2410122"/>
          <a:ext cx="1303070" cy="1285235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800" b="1" dirty="0">
              <a:solidFill>
                <a:srgbClr val="FF0000"/>
              </a:solidFill>
              <a:latin typeface="Calibri"/>
              <a:ea typeface="+mn-ea"/>
              <a:cs typeface="+mn-cs"/>
            </a:rPr>
            <a:t>Nízký výkon</a:t>
          </a:r>
        </a:p>
      </dgm:t>
    </dgm:pt>
    <dgm:pt modelId="{E9D7AD3C-78AE-4EF9-A3DE-A62CEB1E3A4C}" type="parTrans" cxnId="{E30E4F79-2375-414D-A7CD-E7F88EF77F75}">
      <dgm:prSet/>
      <dgm:spPr/>
      <dgm:t>
        <a:bodyPr/>
        <a:lstStyle/>
        <a:p>
          <a:endParaRPr lang="cs-CZ"/>
        </a:p>
      </dgm:t>
    </dgm:pt>
    <dgm:pt modelId="{DED7EC77-BA72-4DB0-8E40-F957D792D36F}" type="sibTrans" cxnId="{E30E4F79-2375-414D-A7CD-E7F88EF77F75}">
      <dgm:prSet/>
      <dgm:spPr>
        <a:xfrm rot="13500000">
          <a:off x="2889579" y="2266792"/>
          <a:ext cx="204551" cy="392137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96C054A-39A9-44BA-A956-6BECB4F48EF7}">
      <dgm:prSet custT="1"/>
      <dgm:spPr>
        <a:xfrm>
          <a:off x="1530046" y="1174761"/>
          <a:ext cx="1632652" cy="128523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cs-CZ" sz="1800" b="1" dirty="0">
              <a:solidFill>
                <a:srgbClr val="FFFF00"/>
              </a:solidFill>
              <a:latin typeface="Calibri"/>
              <a:ea typeface="+mn-ea"/>
              <a:cs typeface="+mn-cs"/>
            </a:rPr>
            <a:t>Vysoká fluktuace</a:t>
          </a:r>
        </a:p>
      </dgm:t>
    </dgm:pt>
    <dgm:pt modelId="{AE3E648D-A7B3-410F-9BAB-91A7DE899576}" type="parTrans" cxnId="{432E2D03-4F00-4F9C-BDB2-BD2DE73DDDEA}">
      <dgm:prSet/>
      <dgm:spPr/>
      <dgm:t>
        <a:bodyPr/>
        <a:lstStyle/>
        <a:p>
          <a:endParaRPr lang="cs-CZ"/>
        </a:p>
      </dgm:t>
    </dgm:pt>
    <dgm:pt modelId="{ADE03BB9-4016-42B9-BBB2-A4333D390CD6}" type="sibTrans" cxnId="{432E2D03-4F00-4F9C-BDB2-BD2DE73DDDEA}">
      <dgm:prSet/>
      <dgm:spPr>
        <a:xfrm rot="18900000">
          <a:off x="2872520" y="1023048"/>
          <a:ext cx="144227" cy="392137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70AF6B-C09C-44C7-8CFF-6D0154BF3723}" type="pres">
      <dgm:prSet presAssocID="{512198A0-4793-442C-9C1E-DAF487E71E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CC4AF4C-FD8D-4BED-8034-421D423FF175}" type="pres">
      <dgm:prSet presAssocID="{65353F0E-1D58-463F-868E-A8452AB84A43}" presName="node" presStyleLbl="node1" presStyleIdx="0" presStyleCnt="4" custScaleX="169335" custScaleY="1106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6EC510-FC46-4F65-90FD-36C2776FB2F5}" type="pres">
      <dgm:prSet presAssocID="{4506AF46-B900-449F-82B5-6E5B5B368035}" presName="sibTrans" presStyleLbl="sibTrans2D1" presStyleIdx="0" presStyleCnt="4"/>
      <dgm:spPr/>
      <dgm:t>
        <a:bodyPr/>
        <a:lstStyle/>
        <a:p>
          <a:endParaRPr lang="cs-CZ"/>
        </a:p>
      </dgm:t>
    </dgm:pt>
    <dgm:pt modelId="{B46ED200-1C8D-45E1-BCA4-38200D445898}" type="pres">
      <dgm:prSet presAssocID="{4506AF46-B900-449F-82B5-6E5B5B368035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A9624C6A-FEE9-431A-B410-40DEEA749429}" type="pres">
      <dgm:prSet presAssocID="{91FBD069-C1D1-4581-B93A-20C18C12CAA3}" presName="node" presStyleLbl="node1" presStyleIdx="1" presStyleCnt="4" custScaleX="112151" custScaleY="1106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2F285B-A0A8-48ED-BE91-08C00711B3A9}" type="pres">
      <dgm:prSet presAssocID="{DA09BCDD-A95C-4509-805B-ACB2D085989F}" presName="sibTrans" presStyleLbl="sibTrans2D1" presStyleIdx="1" presStyleCnt="4"/>
      <dgm:spPr/>
      <dgm:t>
        <a:bodyPr/>
        <a:lstStyle/>
        <a:p>
          <a:endParaRPr lang="cs-CZ"/>
        </a:p>
      </dgm:t>
    </dgm:pt>
    <dgm:pt modelId="{19BA527C-1FC2-414F-9E50-9E5DCB0A65D7}" type="pres">
      <dgm:prSet presAssocID="{DA09BCDD-A95C-4509-805B-ACB2D085989F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471D28D0-957E-4D51-9229-4A782B4A9846}" type="pres">
      <dgm:prSet presAssocID="{0C758F48-BB42-4C9D-92F2-92411ACC040F}" presName="node" presStyleLbl="node1" presStyleIdx="2" presStyleCnt="4" custScaleX="112151" custScaleY="1106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E6A57F-4E53-4BE8-8D0F-F11180B0E4F4}" type="pres">
      <dgm:prSet presAssocID="{DED7EC77-BA72-4DB0-8E40-F957D792D36F}" presName="sibTrans" presStyleLbl="sibTrans2D1" presStyleIdx="2" presStyleCnt="4"/>
      <dgm:spPr/>
      <dgm:t>
        <a:bodyPr/>
        <a:lstStyle/>
        <a:p>
          <a:endParaRPr lang="cs-CZ"/>
        </a:p>
      </dgm:t>
    </dgm:pt>
    <dgm:pt modelId="{0D74325F-3345-40B9-BF49-B11C587EB5DF}" type="pres">
      <dgm:prSet presAssocID="{DED7EC77-BA72-4DB0-8E40-F957D792D36F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33402CBC-C125-4710-A0FA-217ED8F48F67}" type="pres">
      <dgm:prSet presAssocID="{B96C054A-39A9-44BA-A956-6BECB4F48EF7}" presName="node" presStyleLbl="node1" presStyleIdx="3" presStyleCnt="4" custScaleX="140517" custScaleY="11061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1BFC62-E19B-4CA2-96C5-D37D8A387C97}" type="pres">
      <dgm:prSet presAssocID="{ADE03BB9-4016-42B9-BBB2-A4333D390CD6}" presName="sibTrans" presStyleLbl="sibTrans2D1" presStyleIdx="3" presStyleCnt="4"/>
      <dgm:spPr/>
      <dgm:t>
        <a:bodyPr/>
        <a:lstStyle/>
        <a:p>
          <a:endParaRPr lang="cs-CZ"/>
        </a:p>
      </dgm:t>
    </dgm:pt>
    <dgm:pt modelId="{6E76CFE2-8ACF-409D-8EAC-C520A975791A}" type="pres">
      <dgm:prSet presAssocID="{ADE03BB9-4016-42B9-BBB2-A4333D390CD6}" presName="connectorText" presStyleLbl="sibTrans2D1" presStyleIdx="3" presStyleCnt="4"/>
      <dgm:spPr/>
      <dgm:t>
        <a:bodyPr/>
        <a:lstStyle/>
        <a:p>
          <a:endParaRPr lang="cs-CZ"/>
        </a:p>
      </dgm:t>
    </dgm:pt>
  </dgm:ptLst>
  <dgm:cxnLst>
    <dgm:cxn modelId="{BEA2A37B-47D2-4601-866D-874A5EC8DCFD}" type="presOf" srcId="{4506AF46-B900-449F-82B5-6E5B5B368035}" destId="{816EC510-FC46-4F65-90FD-36C2776FB2F5}" srcOrd="0" destOrd="0" presId="urn:microsoft.com/office/officeart/2005/8/layout/cycle2"/>
    <dgm:cxn modelId="{8C1F63CF-C9A8-4610-A4AF-3EC3D583C1FA}" type="presOf" srcId="{DA09BCDD-A95C-4509-805B-ACB2D085989F}" destId="{19BA527C-1FC2-414F-9E50-9E5DCB0A65D7}" srcOrd="1" destOrd="0" presId="urn:microsoft.com/office/officeart/2005/8/layout/cycle2"/>
    <dgm:cxn modelId="{17A01033-E20D-408A-B1E4-AE69096C836E}" type="presOf" srcId="{DED7EC77-BA72-4DB0-8E40-F957D792D36F}" destId="{05E6A57F-4E53-4BE8-8D0F-F11180B0E4F4}" srcOrd="0" destOrd="0" presId="urn:microsoft.com/office/officeart/2005/8/layout/cycle2"/>
    <dgm:cxn modelId="{BD9EB9DF-CAC0-4722-A0B0-F4D8599C57DD}" type="presOf" srcId="{91FBD069-C1D1-4581-B93A-20C18C12CAA3}" destId="{A9624C6A-FEE9-431A-B410-40DEEA749429}" srcOrd="0" destOrd="0" presId="urn:microsoft.com/office/officeart/2005/8/layout/cycle2"/>
    <dgm:cxn modelId="{53E868FD-6E8E-446E-BA2F-45C57F18DFEF}" srcId="{512198A0-4793-442C-9C1E-DAF487E71E59}" destId="{91FBD069-C1D1-4581-B93A-20C18C12CAA3}" srcOrd="1" destOrd="0" parTransId="{2FBADFFE-8701-43E2-80E9-8A95FC1E171F}" sibTransId="{DA09BCDD-A95C-4509-805B-ACB2D085989F}"/>
    <dgm:cxn modelId="{E30E4F79-2375-414D-A7CD-E7F88EF77F75}" srcId="{512198A0-4793-442C-9C1E-DAF487E71E59}" destId="{0C758F48-BB42-4C9D-92F2-92411ACC040F}" srcOrd="2" destOrd="0" parTransId="{E9D7AD3C-78AE-4EF9-A3DE-A62CEB1E3A4C}" sibTransId="{DED7EC77-BA72-4DB0-8E40-F957D792D36F}"/>
    <dgm:cxn modelId="{0894BB46-25D1-439B-9478-9A036646C80D}" type="presOf" srcId="{DA09BCDD-A95C-4509-805B-ACB2D085989F}" destId="{A02F285B-A0A8-48ED-BE91-08C00711B3A9}" srcOrd="0" destOrd="0" presId="urn:microsoft.com/office/officeart/2005/8/layout/cycle2"/>
    <dgm:cxn modelId="{3E2FA401-86EA-4C34-BF99-F9D7DEF7B50A}" type="presOf" srcId="{65353F0E-1D58-463F-868E-A8452AB84A43}" destId="{1CC4AF4C-FD8D-4BED-8034-421D423FF175}" srcOrd="0" destOrd="0" presId="urn:microsoft.com/office/officeart/2005/8/layout/cycle2"/>
    <dgm:cxn modelId="{9A7DD057-CBA5-4DFD-ABFA-56339E280DF0}" type="presOf" srcId="{4506AF46-B900-449F-82B5-6E5B5B368035}" destId="{B46ED200-1C8D-45E1-BCA4-38200D445898}" srcOrd="1" destOrd="0" presId="urn:microsoft.com/office/officeart/2005/8/layout/cycle2"/>
    <dgm:cxn modelId="{3803D7C4-A173-40BB-9677-12C322FCA83E}" type="presOf" srcId="{ADE03BB9-4016-42B9-BBB2-A4333D390CD6}" destId="{6E76CFE2-8ACF-409D-8EAC-C520A975791A}" srcOrd="1" destOrd="0" presId="urn:microsoft.com/office/officeart/2005/8/layout/cycle2"/>
    <dgm:cxn modelId="{16DAB8FE-585D-4B30-8C4A-D032D2BC5B83}" srcId="{512198A0-4793-442C-9C1E-DAF487E71E59}" destId="{65353F0E-1D58-463F-868E-A8452AB84A43}" srcOrd="0" destOrd="0" parTransId="{6C2C2C9D-EDE0-417B-A7B4-93AD674657E0}" sibTransId="{4506AF46-B900-449F-82B5-6E5B5B368035}"/>
    <dgm:cxn modelId="{61D4C485-0403-4580-B29F-C46549A17EDE}" type="presOf" srcId="{512198A0-4793-442C-9C1E-DAF487E71E59}" destId="{6D70AF6B-C09C-44C7-8CFF-6D0154BF3723}" srcOrd="0" destOrd="0" presId="urn:microsoft.com/office/officeart/2005/8/layout/cycle2"/>
    <dgm:cxn modelId="{E0AAFE64-B49E-46F7-A2FB-9A5EED195F11}" type="presOf" srcId="{B96C054A-39A9-44BA-A956-6BECB4F48EF7}" destId="{33402CBC-C125-4710-A0FA-217ED8F48F67}" srcOrd="0" destOrd="0" presId="urn:microsoft.com/office/officeart/2005/8/layout/cycle2"/>
    <dgm:cxn modelId="{85563759-1323-4D85-B133-2E08A1BB3063}" type="presOf" srcId="{DED7EC77-BA72-4DB0-8E40-F957D792D36F}" destId="{0D74325F-3345-40B9-BF49-B11C587EB5DF}" srcOrd="1" destOrd="0" presId="urn:microsoft.com/office/officeart/2005/8/layout/cycle2"/>
    <dgm:cxn modelId="{432E2D03-4F00-4F9C-BDB2-BD2DE73DDDEA}" srcId="{512198A0-4793-442C-9C1E-DAF487E71E59}" destId="{B96C054A-39A9-44BA-A956-6BECB4F48EF7}" srcOrd="3" destOrd="0" parTransId="{AE3E648D-A7B3-410F-9BAB-91A7DE899576}" sibTransId="{ADE03BB9-4016-42B9-BBB2-A4333D390CD6}"/>
    <dgm:cxn modelId="{AF3F36D9-354A-4CD1-A6A3-7AC2075ECC66}" type="presOf" srcId="{0C758F48-BB42-4C9D-92F2-92411ACC040F}" destId="{471D28D0-957E-4D51-9229-4A782B4A9846}" srcOrd="0" destOrd="0" presId="urn:microsoft.com/office/officeart/2005/8/layout/cycle2"/>
    <dgm:cxn modelId="{A327205D-87C8-4FF6-8FE2-071E178174BC}" type="presOf" srcId="{ADE03BB9-4016-42B9-BBB2-A4333D390CD6}" destId="{8D1BFC62-E19B-4CA2-96C5-D37D8A387C97}" srcOrd="0" destOrd="0" presId="urn:microsoft.com/office/officeart/2005/8/layout/cycle2"/>
    <dgm:cxn modelId="{B180C374-5D42-4670-AABC-807BA16A0EC1}" type="presParOf" srcId="{6D70AF6B-C09C-44C7-8CFF-6D0154BF3723}" destId="{1CC4AF4C-FD8D-4BED-8034-421D423FF175}" srcOrd="0" destOrd="0" presId="urn:microsoft.com/office/officeart/2005/8/layout/cycle2"/>
    <dgm:cxn modelId="{1BCBDAA5-0FA8-4D04-AE5D-27AFDDEC93C2}" type="presParOf" srcId="{6D70AF6B-C09C-44C7-8CFF-6D0154BF3723}" destId="{816EC510-FC46-4F65-90FD-36C2776FB2F5}" srcOrd="1" destOrd="0" presId="urn:microsoft.com/office/officeart/2005/8/layout/cycle2"/>
    <dgm:cxn modelId="{EAFDEAE6-B80A-4374-8749-E67C4E4095E1}" type="presParOf" srcId="{816EC510-FC46-4F65-90FD-36C2776FB2F5}" destId="{B46ED200-1C8D-45E1-BCA4-38200D445898}" srcOrd="0" destOrd="0" presId="urn:microsoft.com/office/officeart/2005/8/layout/cycle2"/>
    <dgm:cxn modelId="{E83465D7-4066-4987-A1A0-FEEF72E5B38A}" type="presParOf" srcId="{6D70AF6B-C09C-44C7-8CFF-6D0154BF3723}" destId="{A9624C6A-FEE9-431A-B410-40DEEA749429}" srcOrd="2" destOrd="0" presId="urn:microsoft.com/office/officeart/2005/8/layout/cycle2"/>
    <dgm:cxn modelId="{31191B33-D1A0-427D-B183-12430AB08FF8}" type="presParOf" srcId="{6D70AF6B-C09C-44C7-8CFF-6D0154BF3723}" destId="{A02F285B-A0A8-48ED-BE91-08C00711B3A9}" srcOrd="3" destOrd="0" presId="urn:microsoft.com/office/officeart/2005/8/layout/cycle2"/>
    <dgm:cxn modelId="{8B07DD38-38D9-4BF7-B0A8-575008EDEFFF}" type="presParOf" srcId="{A02F285B-A0A8-48ED-BE91-08C00711B3A9}" destId="{19BA527C-1FC2-414F-9E50-9E5DCB0A65D7}" srcOrd="0" destOrd="0" presId="urn:microsoft.com/office/officeart/2005/8/layout/cycle2"/>
    <dgm:cxn modelId="{67308809-0247-4E41-B224-E4E8537E83C3}" type="presParOf" srcId="{6D70AF6B-C09C-44C7-8CFF-6D0154BF3723}" destId="{471D28D0-957E-4D51-9229-4A782B4A9846}" srcOrd="4" destOrd="0" presId="urn:microsoft.com/office/officeart/2005/8/layout/cycle2"/>
    <dgm:cxn modelId="{91B932FA-E624-4009-86D7-FBE96CEDC99C}" type="presParOf" srcId="{6D70AF6B-C09C-44C7-8CFF-6D0154BF3723}" destId="{05E6A57F-4E53-4BE8-8D0F-F11180B0E4F4}" srcOrd="5" destOrd="0" presId="urn:microsoft.com/office/officeart/2005/8/layout/cycle2"/>
    <dgm:cxn modelId="{FF1A4AD5-BA72-46A0-B448-00D933EACE85}" type="presParOf" srcId="{05E6A57F-4E53-4BE8-8D0F-F11180B0E4F4}" destId="{0D74325F-3345-40B9-BF49-B11C587EB5DF}" srcOrd="0" destOrd="0" presId="urn:microsoft.com/office/officeart/2005/8/layout/cycle2"/>
    <dgm:cxn modelId="{FD84446C-6B65-415B-89AB-D4DDF0F15C55}" type="presParOf" srcId="{6D70AF6B-C09C-44C7-8CFF-6D0154BF3723}" destId="{33402CBC-C125-4710-A0FA-217ED8F48F67}" srcOrd="6" destOrd="0" presId="urn:microsoft.com/office/officeart/2005/8/layout/cycle2"/>
    <dgm:cxn modelId="{2F765881-679B-405D-B240-078D83379426}" type="presParOf" srcId="{6D70AF6B-C09C-44C7-8CFF-6D0154BF3723}" destId="{8D1BFC62-E19B-4CA2-96C5-D37D8A387C97}" srcOrd="7" destOrd="0" presId="urn:microsoft.com/office/officeart/2005/8/layout/cycle2"/>
    <dgm:cxn modelId="{86D7AA54-B0B9-489D-B894-78FB9E43A637}" type="presParOf" srcId="{8D1BFC62-E19B-4CA2-96C5-D37D8A387C97}" destId="{6E76CFE2-8ACF-409D-8EAC-C520A97579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53D6AE-5370-468F-A24B-02CEF556D9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BEC256B-C8B7-444D-8408-A78F7EE6BD2C}">
      <dgm:prSet/>
      <dgm:spPr>
        <a:xfrm>
          <a:off x="9242" y="896160"/>
          <a:ext cx="2762398" cy="16574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dirty="0">
              <a:solidFill>
                <a:srgbClr val="FF0000"/>
              </a:solidFill>
              <a:latin typeface="Calibri"/>
              <a:ea typeface="+mn-ea"/>
              <a:cs typeface="+mn-cs"/>
            </a:rPr>
            <a:t>Identifikujeme největší zdroje stresu</a:t>
          </a:r>
          <a:endParaRPr lang="cs-CZ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7071E58F-AAE1-49E7-92F6-9C0B2099065F}" type="parTrans" cxnId="{7A00E080-BB4F-4C4C-A40F-38C54C91CFD7}">
      <dgm:prSet/>
      <dgm:spPr/>
      <dgm:t>
        <a:bodyPr/>
        <a:lstStyle/>
        <a:p>
          <a:endParaRPr lang="cs-CZ"/>
        </a:p>
      </dgm:t>
    </dgm:pt>
    <dgm:pt modelId="{0B6C4675-3CDE-43F4-96F2-A138F6FDF242}" type="sibTrans" cxnId="{7A00E080-BB4F-4C4C-A40F-38C54C91CFD7}">
      <dgm:prSet/>
      <dgm:spPr>
        <a:xfrm>
          <a:off x="3047880" y="1382342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B6ABA74-A3A7-45AA-8952-D99CFD1C67D7}">
      <dgm:prSet/>
      <dgm:spPr>
        <a:xfrm>
          <a:off x="3876600" y="896160"/>
          <a:ext cx="2762398" cy="16574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dirty="0">
              <a:solidFill>
                <a:srgbClr val="FF0000"/>
              </a:solidFill>
              <a:latin typeface="Calibri"/>
              <a:ea typeface="+mn-ea"/>
              <a:cs typeface="+mn-cs"/>
            </a:rPr>
            <a:t>Analyzujeme možnosti řešení</a:t>
          </a:r>
          <a:endParaRPr lang="cs-CZ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D6FB532A-9B02-4B50-AD16-59CA9F28C52C}" type="parTrans" cxnId="{121C927A-95FF-4F74-A363-B7535AE00502}">
      <dgm:prSet/>
      <dgm:spPr/>
      <dgm:t>
        <a:bodyPr/>
        <a:lstStyle/>
        <a:p>
          <a:endParaRPr lang="cs-CZ"/>
        </a:p>
      </dgm:t>
    </dgm:pt>
    <dgm:pt modelId="{E3AB455A-3D7C-4C01-BBE5-D723809FAE29}" type="sibTrans" cxnId="{121C927A-95FF-4F74-A363-B7535AE00502}">
      <dgm:prSet/>
      <dgm:spPr>
        <a:xfrm>
          <a:off x="6915239" y="1382342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cs-CZ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B26991-BF4E-41EB-8D26-CCF7C5ED590E}">
      <dgm:prSet/>
      <dgm:spPr>
        <a:xfrm>
          <a:off x="7743958" y="896160"/>
          <a:ext cx="2762398" cy="16574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pl-PL" dirty="0">
              <a:solidFill>
                <a:srgbClr val="FF0000"/>
              </a:solidFill>
              <a:latin typeface="Calibri"/>
              <a:ea typeface="+mn-ea"/>
              <a:cs typeface="+mn-cs"/>
            </a:rPr>
            <a:t>Provedeme intervenci</a:t>
          </a:r>
          <a:endParaRPr lang="cs-CZ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61DAC86E-958D-4A65-9ED1-2961A5123B3A}" type="parTrans" cxnId="{C8AAEA53-0649-468A-A8E7-769514B9C8AA}">
      <dgm:prSet/>
      <dgm:spPr/>
      <dgm:t>
        <a:bodyPr/>
        <a:lstStyle/>
        <a:p>
          <a:endParaRPr lang="cs-CZ"/>
        </a:p>
      </dgm:t>
    </dgm:pt>
    <dgm:pt modelId="{7116EB05-B9E8-4A48-9B7B-E78E4318692E}" type="sibTrans" cxnId="{C8AAEA53-0649-468A-A8E7-769514B9C8AA}">
      <dgm:prSet/>
      <dgm:spPr/>
      <dgm:t>
        <a:bodyPr/>
        <a:lstStyle/>
        <a:p>
          <a:endParaRPr lang="cs-CZ"/>
        </a:p>
      </dgm:t>
    </dgm:pt>
    <dgm:pt modelId="{43787944-2280-4F4E-BFDA-1B9D477BBAD5}" type="pres">
      <dgm:prSet presAssocID="{6A53D6AE-5370-468F-A24B-02CEF556D9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A38857-4C4D-4023-91E0-1DEF4A7E375E}" type="pres">
      <dgm:prSet presAssocID="{DBEC256B-C8B7-444D-8408-A78F7EE6BD2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0CB4A4-AC98-42BC-9323-50843817BDBB}" type="pres">
      <dgm:prSet presAssocID="{0B6C4675-3CDE-43F4-96F2-A138F6FDF242}" presName="sibTrans" presStyleLbl="sibTrans2D1" presStyleIdx="0" presStyleCnt="2"/>
      <dgm:spPr/>
      <dgm:t>
        <a:bodyPr/>
        <a:lstStyle/>
        <a:p>
          <a:endParaRPr lang="cs-CZ"/>
        </a:p>
      </dgm:t>
    </dgm:pt>
    <dgm:pt modelId="{9EB38CE0-57D8-45E9-A449-E00BBE70A9A7}" type="pres">
      <dgm:prSet presAssocID="{0B6C4675-3CDE-43F4-96F2-A138F6FDF242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A2DFA3B7-786F-466B-864A-C13C555F1204}" type="pres">
      <dgm:prSet presAssocID="{BB6ABA74-A3A7-45AA-8952-D99CFD1C67D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3F9EA6-B5E1-464C-86C4-A350E7E8AA29}" type="pres">
      <dgm:prSet presAssocID="{E3AB455A-3D7C-4C01-BBE5-D723809FAE29}" presName="sibTrans" presStyleLbl="sibTrans2D1" presStyleIdx="1" presStyleCnt="2"/>
      <dgm:spPr/>
      <dgm:t>
        <a:bodyPr/>
        <a:lstStyle/>
        <a:p>
          <a:endParaRPr lang="cs-CZ"/>
        </a:p>
      </dgm:t>
    </dgm:pt>
    <dgm:pt modelId="{03B08F8B-CDB2-4FFD-B3BF-8EE71A7709E7}" type="pres">
      <dgm:prSet presAssocID="{E3AB455A-3D7C-4C01-BBE5-D723809FAE29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AEAE6DCD-D30A-48AC-A2EB-396C1BC7E68B}" type="pres">
      <dgm:prSet presAssocID="{1CB26991-BF4E-41EB-8D26-CCF7C5ED590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958EB91-F077-4265-827D-EC9BE89A7DFC}" type="presOf" srcId="{E3AB455A-3D7C-4C01-BBE5-D723809FAE29}" destId="{03B08F8B-CDB2-4FFD-B3BF-8EE71A7709E7}" srcOrd="1" destOrd="0" presId="urn:microsoft.com/office/officeart/2005/8/layout/process1"/>
    <dgm:cxn modelId="{121C927A-95FF-4F74-A363-B7535AE00502}" srcId="{6A53D6AE-5370-468F-A24B-02CEF556D920}" destId="{BB6ABA74-A3A7-45AA-8952-D99CFD1C67D7}" srcOrd="1" destOrd="0" parTransId="{D6FB532A-9B02-4B50-AD16-59CA9F28C52C}" sibTransId="{E3AB455A-3D7C-4C01-BBE5-D723809FAE29}"/>
    <dgm:cxn modelId="{D9A589FF-136B-4997-84B8-D7C1DC775674}" type="presOf" srcId="{1CB26991-BF4E-41EB-8D26-CCF7C5ED590E}" destId="{AEAE6DCD-D30A-48AC-A2EB-396C1BC7E68B}" srcOrd="0" destOrd="0" presId="urn:microsoft.com/office/officeart/2005/8/layout/process1"/>
    <dgm:cxn modelId="{96108E19-A509-4160-978E-0659FEA892BD}" type="presOf" srcId="{DBEC256B-C8B7-444D-8408-A78F7EE6BD2C}" destId="{63A38857-4C4D-4023-91E0-1DEF4A7E375E}" srcOrd="0" destOrd="0" presId="urn:microsoft.com/office/officeart/2005/8/layout/process1"/>
    <dgm:cxn modelId="{C8AAEA53-0649-468A-A8E7-769514B9C8AA}" srcId="{6A53D6AE-5370-468F-A24B-02CEF556D920}" destId="{1CB26991-BF4E-41EB-8D26-CCF7C5ED590E}" srcOrd="2" destOrd="0" parTransId="{61DAC86E-958D-4A65-9ED1-2961A5123B3A}" sibTransId="{7116EB05-B9E8-4A48-9B7B-E78E4318692E}"/>
    <dgm:cxn modelId="{6EDF73CF-2789-4D12-B475-72DBF2972950}" type="presOf" srcId="{E3AB455A-3D7C-4C01-BBE5-D723809FAE29}" destId="{3C3F9EA6-B5E1-464C-86C4-A350E7E8AA29}" srcOrd="0" destOrd="0" presId="urn:microsoft.com/office/officeart/2005/8/layout/process1"/>
    <dgm:cxn modelId="{2CCAA1CA-3F3F-43AC-BBFA-AD59828EC1F9}" type="presOf" srcId="{0B6C4675-3CDE-43F4-96F2-A138F6FDF242}" destId="{F80CB4A4-AC98-42BC-9323-50843817BDBB}" srcOrd="0" destOrd="0" presId="urn:microsoft.com/office/officeart/2005/8/layout/process1"/>
    <dgm:cxn modelId="{21D11138-4685-468E-87C7-2B3E1237AEBA}" type="presOf" srcId="{0B6C4675-3CDE-43F4-96F2-A138F6FDF242}" destId="{9EB38CE0-57D8-45E9-A449-E00BBE70A9A7}" srcOrd="1" destOrd="0" presId="urn:microsoft.com/office/officeart/2005/8/layout/process1"/>
    <dgm:cxn modelId="{7A00E080-BB4F-4C4C-A40F-38C54C91CFD7}" srcId="{6A53D6AE-5370-468F-A24B-02CEF556D920}" destId="{DBEC256B-C8B7-444D-8408-A78F7EE6BD2C}" srcOrd="0" destOrd="0" parTransId="{7071E58F-AAE1-49E7-92F6-9C0B2099065F}" sibTransId="{0B6C4675-3CDE-43F4-96F2-A138F6FDF242}"/>
    <dgm:cxn modelId="{76E67A86-B7AC-4F56-A218-B6386814AC7F}" type="presOf" srcId="{BB6ABA74-A3A7-45AA-8952-D99CFD1C67D7}" destId="{A2DFA3B7-786F-466B-864A-C13C555F1204}" srcOrd="0" destOrd="0" presId="urn:microsoft.com/office/officeart/2005/8/layout/process1"/>
    <dgm:cxn modelId="{15D31A14-7495-4A0D-B61C-B4CDE20B0CEF}" type="presOf" srcId="{6A53D6AE-5370-468F-A24B-02CEF556D920}" destId="{43787944-2280-4F4E-BFDA-1B9D477BBAD5}" srcOrd="0" destOrd="0" presId="urn:microsoft.com/office/officeart/2005/8/layout/process1"/>
    <dgm:cxn modelId="{89935A9C-8351-4DF5-99B0-75F4F79D181D}" type="presParOf" srcId="{43787944-2280-4F4E-BFDA-1B9D477BBAD5}" destId="{63A38857-4C4D-4023-91E0-1DEF4A7E375E}" srcOrd="0" destOrd="0" presId="urn:microsoft.com/office/officeart/2005/8/layout/process1"/>
    <dgm:cxn modelId="{00F689B1-E0F5-4600-B8F8-34432931A1D7}" type="presParOf" srcId="{43787944-2280-4F4E-BFDA-1B9D477BBAD5}" destId="{F80CB4A4-AC98-42BC-9323-50843817BDBB}" srcOrd="1" destOrd="0" presId="urn:microsoft.com/office/officeart/2005/8/layout/process1"/>
    <dgm:cxn modelId="{1599EEE2-0C41-458D-8357-9AB42EBBA9CD}" type="presParOf" srcId="{F80CB4A4-AC98-42BC-9323-50843817BDBB}" destId="{9EB38CE0-57D8-45E9-A449-E00BBE70A9A7}" srcOrd="0" destOrd="0" presId="urn:microsoft.com/office/officeart/2005/8/layout/process1"/>
    <dgm:cxn modelId="{5016FA92-B0E8-4B03-8977-D04F1F07EF63}" type="presParOf" srcId="{43787944-2280-4F4E-BFDA-1B9D477BBAD5}" destId="{A2DFA3B7-786F-466B-864A-C13C555F1204}" srcOrd="2" destOrd="0" presId="urn:microsoft.com/office/officeart/2005/8/layout/process1"/>
    <dgm:cxn modelId="{49B436AA-A143-4554-A4D4-E914D04658AC}" type="presParOf" srcId="{43787944-2280-4F4E-BFDA-1B9D477BBAD5}" destId="{3C3F9EA6-B5E1-464C-86C4-A350E7E8AA29}" srcOrd="3" destOrd="0" presId="urn:microsoft.com/office/officeart/2005/8/layout/process1"/>
    <dgm:cxn modelId="{24A29272-8A80-4ECA-A464-24003D2C2306}" type="presParOf" srcId="{3C3F9EA6-B5E1-464C-86C4-A350E7E8AA29}" destId="{03B08F8B-CDB2-4FFD-B3BF-8EE71A7709E7}" srcOrd="0" destOrd="0" presId="urn:microsoft.com/office/officeart/2005/8/layout/process1"/>
    <dgm:cxn modelId="{B6CF1A1F-4D18-4FFD-8C2A-AE1833CD6C90}" type="presParOf" srcId="{43787944-2280-4F4E-BFDA-1B9D477BBAD5}" destId="{AEAE6DCD-D30A-48AC-A2EB-396C1BC7E68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D46FB-F490-42D1-95CF-186C5AA7D517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9DD9D-6A99-4160-95CF-AA9993B65751}">
      <dsp:nvSpPr>
        <dsp:cNvPr id="0" name=""/>
        <dsp:cNvSpPr/>
      </dsp:nvSpPr>
      <dsp:spPr>
        <a:xfrm>
          <a:off x="5262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 dirty="0">
              <a:solidFill>
                <a:srgbClr val="FF0000"/>
              </a:solidFill>
            </a:rPr>
            <a:t>Nízká nezaměstnanost</a:t>
          </a:r>
        </a:p>
      </dsp:txBody>
      <dsp:txXfrm>
        <a:off x="90228" y="1390367"/>
        <a:ext cx="2361411" cy="1570603"/>
      </dsp:txXfrm>
    </dsp:sp>
    <dsp:sp modelId="{CA1187F3-1837-476D-86A0-3EC4BA638D72}">
      <dsp:nvSpPr>
        <dsp:cNvPr id="0" name=""/>
        <dsp:cNvSpPr/>
      </dsp:nvSpPr>
      <dsp:spPr>
        <a:xfrm>
          <a:off x="266317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Nedostatek kvalifikované pracovní síly</a:t>
          </a:r>
        </a:p>
      </dsp:txBody>
      <dsp:txXfrm>
        <a:off x="2748139" y="1390367"/>
        <a:ext cx="2361411" cy="1570603"/>
      </dsp:txXfrm>
    </dsp:sp>
    <dsp:sp modelId="{36865063-92C9-4B75-A11B-F99626BD5F70}">
      <dsp:nvSpPr>
        <dsp:cNvPr id="0" name=""/>
        <dsp:cNvSpPr/>
      </dsp:nvSpPr>
      <dsp:spPr>
        <a:xfrm>
          <a:off x="532108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Tlak na výkon</a:t>
          </a:r>
        </a:p>
      </dsp:txBody>
      <dsp:txXfrm>
        <a:off x="5406049" y="1390367"/>
        <a:ext cx="2361411" cy="1570603"/>
      </dsp:txXfrm>
    </dsp:sp>
    <dsp:sp modelId="{88EDCBA3-C2D8-4E50-8BEC-59606627AE12}">
      <dsp:nvSpPr>
        <dsp:cNvPr id="0" name=""/>
        <dsp:cNvSpPr/>
      </dsp:nvSpPr>
      <dsp:spPr>
        <a:xfrm>
          <a:off x="7978993" y="1305401"/>
          <a:ext cx="2531343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b="1" kern="1200" dirty="0">
              <a:solidFill>
                <a:srgbClr val="FF0000"/>
              </a:solidFill>
            </a:rPr>
            <a:t>Stres</a:t>
          </a:r>
          <a:endParaRPr lang="cs-CZ" sz="2500" kern="1200" dirty="0">
            <a:solidFill>
              <a:srgbClr val="FF0000"/>
            </a:solidFill>
          </a:endParaRPr>
        </a:p>
      </dsp:txBody>
      <dsp:txXfrm>
        <a:off x="8063959" y="1390367"/>
        <a:ext cx="2361411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4AF4C-FD8D-4BED-8034-421D423FF175}">
      <dsp:nvSpPr>
        <dsp:cNvPr id="0" name=""/>
        <dsp:cNvSpPr/>
      </dsp:nvSpPr>
      <dsp:spPr>
        <a:xfrm>
          <a:off x="2597990" y="-60599"/>
          <a:ext cx="1967485" cy="1285235"/>
        </a:xfrm>
        <a:prstGeom prst="ellipse">
          <a:avLst/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Nízká spokojenost</a:t>
          </a:r>
        </a:p>
      </dsp:txBody>
      <dsp:txXfrm>
        <a:off x="2886122" y="127619"/>
        <a:ext cx="1391221" cy="908799"/>
      </dsp:txXfrm>
    </dsp:sp>
    <dsp:sp modelId="{816EC510-FC46-4F65-90FD-36C2776FB2F5}">
      <dsp:nvSpPr>
        <dsp:cNvPr id="0" name=""/>
        <dsp:cNvSpPr/>
      </dsp:nvSpPr>
      <dsp:spPr>
        <a:xfrm rot="2700000">
          <a:off x="4146173" y="1040272"/>
          <a:ext cx="179767" cy="392137"/>
        </a:xfrm>
        <a:prstGeom prst="rightArrow">
          <a:avLst>
            <a:gd name="adj1" fmla="val 60000"/>
            <a:gd name="adj2" fmla="val 5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154071" y="1099632"/>
        <a:ext cx="125837" cy="235283"/>
      </dsp:txXfrm>
    </dsp:sp>
    <dsp:sp modelId="{A9624C6A-FEE9-431A-B410-40DEEA749429}">
      <dsp:nvSpPr>
        <dsp:cNvPr id="0" name=""/>
        <dsp:cNvSpPr/>
      </dsp:nvSpPr>
      <dsp:spPr>
        <a:xfrm>
          <a:off x="4165559" y="1174761"/>
          <a:ext cx="1303070" cy="1285235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Nízká motivace</a:t>
          </a:r>
        </a:p>
      </dsp:txBody>
      <dsp:txXfrm>
        <a:off x="4356389" y="1362979"/>
        <a:ext cx="921410" cy="908799"/>
      </dsp:txXfrm>
    </dsp:sp>
    <dsp:sp modelId="{A02F285B-A0A8-48ED-BE91-08C00711B3A9}">
      <dsp:nvSpPr>
        <dsp:cNvPr id="0" name=""/>
        <dsp:cNvSpPr/>
      </dsp:nvSpPr>
      <dsp:spPr>
        <a:xfrm rot="8100000">
          <a:off x="4084173" y="2234185"/>
          <a:ext cx="240091" cy="392137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145652" y="2287147"/>
        <a:ext cx="168064" cy="235283"/>
      </dsp:txXfrm>
    </dsp:sp>
    <dsp:sp modelId="{471D28D0-957E-4D51-9229-4A782B4A9846}">
      <dsp:nvSpPr>
        <dsp:cNvPr id="0" name=""/>
        <dsp:cNvSpPr/>
      </dsp:nvSpPr>
      <dsp:spPr>
        <a:xfrm>
          <a:off x="2930198" y="2410122"/>
          <a:ext cx="1303070" cy="1285235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Nízký výkon</a:t>
          </a:r>
        </a:p>
      </dsp:txBody>
      <dsp:txXfrm>
        <a:off x="3121028" y="2598340"/>
        <a:ext cx="921410" cy="908799"/>
      </dsp:txXfrm>
    </dsp:sp>
    <dsp:sp modelId="{05E6A57F-4E53-4BE8-8D0F-F11180B0E4F4}">
      <dsp:nvSpPr>
        <dsp:cNvPr id="0" name=""/>
        <dsp:cNvSpPr/>
      </dsp:nvSpPr>
      <dsp:spPr>
        <a:xfrm rot="13500000">
          <a:off x="2889579" y="2266792"/>
          <a:ext cx="204551" cy="392137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2941957" y="2366915"/>
        <a:ext cx="143186" cy="235283"/>
      </dsp:txXfrm>
    </dsp:sp>
    <dsp:sp modelId="{33402CBC-C125-4710-A0FA-217ED8F48F67}">
      <dsp:nvSpPr>
        <dsp:cNvPr id="0" name=""/>
        <dsp:cNvSpPr/>
      </dsp:nvSpPr>
      <dsp:spPr>
        <a:xfrm>
          <a:off x="1530046" y="1174761"/>
          <a:ext cx="1632652" cy="1285235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rgbClr val="FFFF00"/>
              </a:solidFill>
              <a:latin typeface="Calibri"/>
              <a:ea typeface="+mn-ea"/>
              <a:cs typeface="+mn-cs"/>
            </a:rPr>
            <a:t>Vysoká fluktuace</a:t>
          </a:r>
        </a:p>
      </dsp:txBody>
      <dsp:txXfrm>
        <a:off x="1769142" y="1362979"/>
        <a:ext cx="1154460" cy="908799"/>
      </dsp:txXfrm>
    </dsp:sp>
    <dsp:sp modelId="{8D1BFC62-E19B-4CA2-96C5-D37D8A387C97}">
      <dsp:nvSpPr>
        <dsp:cNvPr id="0" name=""/>
        <dsp:cNvSpPr/>
      </dsp:nvSpPr>
      <dsp:spPr>
        <a:xfrm rot="18900000">
          <a:off x="2872520" y="1023048"/>
          <a:ext cx="144227" cy="392137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78856" y="1116773"/>
        <a:ext cx="100959" cy="235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38857-4C4D-4023-91E0-1DEF4A7E375E}">
      <dsp:nvSpPr>
        <dsp:cNvPr id="0" name=""/>
        <dsp:cNvSpPr/>
      </dsp:nvSpPr>
      <dsp:spPr>
        <a:xfrm>
          <a:off x="9242" y="761929"/>
          <a:ext cx="2762398" cy="16574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Identifikujeme největší zdroje stresu</a:t>
          </a:r>
          <a:endParaRPr lang="cs-CZ" sz="31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57787" y="810474"/>
        <a:ext cx="2665308" cy="1560349"/>
      </dsp:txXfrm>
    </dsp:sp>
    <dsp:sp modelId="{F80CB4A4-AC98-42BC-9323-50843817BDBB}">
      <dsp:nvSpPr>
        <dsp:cNvPr id="0" name=""/>
        <dsp:cNvSpPr/>
      </dsp:nvSpPr>
      <dsp:spPr>
        <a:xfrm>
          <a:off x="3047880" y="124811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047880" y="1385126"/>
        <a:ext cx="409940" cy="411044"/>
      </dsp:txXfrm>
    </dsp:sp>
    <dsp:sp modelId="{A2DFA3B7-786F-466B-864A-C13C555F1204}">
      <dsp:nvSpPr>
        <dsp:cNvPr id="0" name=""/>
        <dsp:cNvSpPr/>
      </dsp:nvSpPr>
      <dsp:spPr>
        <a:xfrm>
          <a:off x="3876600" y="761929"/>
          <a:ext cx="2762398" cy="16574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Analyzujeme možnosti řešení</a:t>
          </a:r>
          <a:endParaRPr lang="cs-CZ" sz="31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3925145" y="810474"/>
        <a:ext cx="2665308" cy="1560349"/>
      </dsp:txXfrm>
    </dsp:sp>
    <dsp:sp modelId="{3C3F9EA6-B5E1-464C-86C4-A350E7E8AA29}">
      <dsp:nvSpPr>
        <dsp:cNvPr id="0" name=""/>
        <dsp:cNvSpPr/>
      </dsp:nvSpPr>
      <dsp:spPr>
        <a:xfrm>
          <a:off x="6915239" y="1248111"/>
          <a:ext cx="585628" cy="685074"/>
        </a:xfrm>
        <a:prstGeom prst="rightArrow">
          <a:avLst>
            <a:gd name="adj1" fmla="val 60000"/>
            <a:gd name="adj2" fmla="val 50000"/>
          </a:avLst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915239" y="1385126"/>
        <a:ext cx="409940" cy="411044"/>
      </dsp:txXfrm>
    </dsp:sp>
    <dsp:sp modelId="{AEAE6DCD-D30A-48AC-A2EB-396C1BC7E68B}">
      <dsp:nvSpPr>
        <dsp:cNvPr id="0" name=""/>
        <dsp:cNvSpPr/>
      </dsp:nvSpPr>
      <dsp:spPr>
        <a:xfrm>
          <a:off x="7743958" y="761929"/>
          <a:ext cx="2762398" cy="165743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>
              <a:solidFill>
                <a:srgbClr val="FF0000"/>
              </a:solidFill>
              <a:latin typeface="Calibri"/>
              <a:ea typeface="+mn-ea"/>
              <a:cs typeface="+mn-cs"/>
            </a:rPr>
            <a:t>Provedeme intervenci</a:t>
          </a:r>
          <a:endParaRPr lang="cs-CZ" sz="3100" kern="1200" dirty="0">
            <a:solidFill>
              <a:srgbClr val="FF0000"/>
            </a:solidFill>
            <a:latin typeface="Calibri"/>
            <a:ea typeface="+mn-ea"/>
            <a:cs typeface="+mn-cs"/>
          </a:endParaRPr>
        </a:p>
      </dsp:txBody>
      <dsp:txXfrm>
        <a:off x="7792503" y="81047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93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03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38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57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854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129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130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64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234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53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04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0C498-6557-4BC1-85A9-3E0F6F304CB9}" type="datetimeFigureOut">
              <a:rPr lang="cs-CZ" smtClean="0"/>
              <a:t>14.05.2018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FF2B4-0D65-46FA-BA0C-0EF90A707C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41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1241" y="4638952"/>
            <a:ext cx="9144000" cy="824581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</a:pPr>
            <a:r>
              <a:rPr lang="cs-C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Tomáš </a:t>
            </a:r>
            <a:r>
              <a:rPr lang="cs-CZ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Světnický</a:t>
            </a:r>
            <a:r>
              <a:rPr lang="cs-CZ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personální ředitel, MBA</a:t>
            </a:r>
          </a:p>
        </p:txBody>
      </p: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562063" y="2147582"/>
            <a:ext cx="11509695" cy="763397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SPOUSTA PRÁCE + MÁLO LIDÍ = STRES</a:t>
            </a:r>
            <a:endParaRPr lang="cs-CZ" sz="4000" dirty="0">
              <a:solidFill>
                <a:schemeClr val="accent1">
                  <a:lumMod val="75000"/>
                </a:schemeClr>
              </a:solidFill>
              <a:latin typeface="Arial základní"/>
            </a:endParaRPr>
          </a:p>
        </p:txBody>
      </p:sp>
    </p:spTree>
    <p:extLst>
      <p:ext uri="{BB962C8B-B14F-4D97-AF65-F5344CB8AC3E}">
        <p14:creationId xmlns:p14="http://schemas.microsoft.com/office/powerpoint/2010/main" val="228313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/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základní"/>
              </a:rPr>
              <a:t>Z průzkumů spokojenosti a motivace ve strojírenství, chemii a energetice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základní"/>
            </a:endParaRPr>
          </a:p>
        </p:txBody>
      </p:sp>
      <p:graphicFrame>
        <p:nvGraphicFramePr>
          <p:cNvPr id="10" name="Zástupný symbol pro obsah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271768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val="7838644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66139426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Hlavní oblasti spokojenosti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>
                          <a:solidFill>
                            <a:srgbClr val="FF0000"/>
                          </a:solidFill>
                        </a:rPr>
                        <a:t>Hlavní oblasti nespokojenosti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9131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Firma jako zaměstnavatel – jméno a historie firmy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Absolutní výše mzdy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08679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Náplň práce a využití kvalifikace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Nespravedlivý odměňovací systém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36319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Spolupráce a dobré vztahy s nejbližším nadřízeným.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Nedostatečná možnost pracovního postupu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047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Dobré vztahy na pracovišti.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Stres v práci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9234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Jistota pracovního místa.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s-CZ" dirty="0"/>
                        <a:t>Nedostatečná informovanost o dění ve firmě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085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5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90560" y="423920"/>
            <a:ext cx="7740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základní"/>
                <a:ea typeface="+mj-ea"/>
                <a:cs typeface="+mj-cs"/>
              </a:rPr>
              <a:t>Další děsivé faktory ze ČSÚ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základní"/>
            </a:endParaRPr>
          </a:p>
        </p:txBody>
      </p:sp>
      <p:sp>
        <p:nvSpPr>
          <p:cNvPr id="8" name="Zástupný symbol pro obsah 2">
            <a:extLst/>
          </p:cNvPr>
          <p:cNvSpPr txBox="1">
            <a:spLocks/>
          </p:cNvSpPr>
          <p:nvPr/>
        </p:nvSpPr>
        <p:spPr bwMode="auto">
          <a:xfrm>
            <a:off x="809919" y="1398457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Průměrný evidenční počet zaměstnanců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*) 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v podnicích s 50 a více zaměstnanci v průmyslu se v dubnu 2017 meziročně zvýšil o 1,9 %. 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Průměrná hrubá měsíční nominální mzda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 těchto zaměstnanců v dubnu 2017 meziročně vzrostla o 8,1 % a činila 31.556 Kč.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Průmyslová produkce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v dubnu po očištění o vliv počtu pracovních dnů reálně meziročně vzrostla o 5,9 %, bez očištění byla nižší o 2,5 %.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  =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základní"/>
              </a:rPr>
              <a:t>Přibylo svátků = ubylo pracovních dnů + přibylo práce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Množství práce = lidé x stroje x čas x organizace … to neukecáme.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základní"/>
              </a:rPr>
              <a:t>Něco pozitivního = poměr robotizovaných a lidských činností se zvětšuje.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základní"/>
            </a:endParaRPr>
          </a:p>
        </p:txBody>
      </p:sp>
    </p:spTree>
    <p:extLst>
      <p:ext uri="{BB962C8B-B14F-4D97-AF65-F5344CB8AC3E}">
        <p14:creationId xmlns:p14="http://schemas.microsoft.com/office/powerpoint/2010/main" val="166347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>
            <a:extLst/>
          </p:cNvPr>
          <p:cNvSpPr txBox="1">
            <a:spLocks/>
          </p:cNvSpPr>
          <p:nvPr/>
        </p:nvSpPr>
        <p:spPr bwMode="auto">
          <a:xfrm>
            <a:off x="838200" y="258445"/>
            <a:ext cx="10515600" cy="93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základní"/>
              </a:rPr>
              <a:t>Jak</a:t>
            </a:r>
            <a:r>
              <a:rPr kumimoji="0" lang="cs-CZ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základní"/>
              </a:rPr>
              <a:t>á je naše situace?</a:t>
            </a:r>
          </a:p>
        </p:txBody>
      </p:sp>
      <p:sp>
        <p:nvSpPr>
          <p:cNvPr id="10" name="Zástupný symbol pro obsah 2">
            <a:extLst/>
          </p:cNvPr>
          <p:cNvSpPr txBox="1">
            <a:spLocks/>
          </p:cNvSpPr>
          <p:nvPr/>
        </p:nvSpPr>
        <p:spPr bwMode="auto">
          <a:xfrm>
            <a:off x="838200" y="1194124"/>
            <a:ext cx="10515600" cy="485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Analyzujme klíčové faktory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Celkové množství práce : počet pracovních dnů : počet lidí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Kvalifikovaná práce : kvalifikovaný personál : vytíženost lidí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Množství zaměstnanců ochotných pracovat : celkové množství zaměstnanců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Jsme spokojení s tím, jaká je v naší společnosti míra fluktuace? 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(jako doporučená je autory uváděna fluktuace 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základní"/>
              </a:rPr>
              <a:t>5-7 % zaměstnanců za rok</a:t>
            </a:r>
            <a:r>
              <a:rPr kumimoji="0" lang="cs-CZ" sz="24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  +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Jsou sami zaměstnanci spokojení s tím…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…jaké jsou charakteristiky jejich práce?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…jaký objem práce se od nich očekává?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…do jaké míry zvládají plnit všechny úkoly, za které mají zodpovědnost?</a:t>
            </a:r>
          </a:p>
        </p:txBody>
      </p:sp>
    </p:spTree>
    <p:extLst>
      <p:ext uri="{BB962C8B-B14F-4D97-AF65-F5344CB8AC3E}">
        <p14:creationId xmlns:p14="http://schemas.microsoft.com/office/powerpoint/2010/main" val="207516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/>
          </p:cNvPr>
          <p:cNvSpPr txBox="1">
            <a:spLocks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základní"/>
              </a:rPr>
              <a:t>Co můžeme udělat, abychom ji zlepšili?</a:t>
            </a:r>
          </a:p>
        </p:txBody>
      </p:sp>
      <p:sp>
        <p:nvSpPr>
          <p:cNvPr id="8" name="Zástupný symbol pro obsah 2">
            <a:extLst/>
          </p:cNvPr>
          <p:cNvSpPr txBox="1">
            <a:spLocks/>
          </p:cNvSpPr>
          <p:nvPr/>
        </p:nvSpPr>
        <p:spPr bwMode="auto">
          <a:xfrm>
            <a:off x="838200" y="1533394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Jak pomoci manažerům zvládnout tlaky dnešní doby?</a:t>
            </a:r>
            <a:endParaRPr kumimoji="0" lang="pl-PL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Zaměřit se na odstranění nadměrného působení zásadních stresorů</a:t>
            </a: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.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Nejasné priority řešení úkolů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Nejasné zadávání úkolů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Zadávání úkolů lidem, kteří na ně nestačí a neumí říci NE z důvodů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Neumí to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Mají toho moc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Nechce se jim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Nedostatečné plánování činností – práce na poslední chvíli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Nedostatečný systém kontroly probíhajících činností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</p:txBody>
      </p:sp>
    </p:spTree>
    <p:extLst>
      <p:ext uri="{BB962C8B-B14F-4D97-AF65-F5344CB8AC3E}">
        <p14:creationId xmlns:p14="http://schemas.microsoft.com/office/powerpoint/2010/main" val="4202103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80103" y="535971"/>
            <a:ext cx="65694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základní"/>
                <a:ea typeface="+mj-ea"/>
                <a:cs typeface="+mj-cs"/>
              </a:rPr>
              <a:t>Zásadní pracovní stresory</a:t>
            </a:r>
            <a:endParaRPr kumimoji="0" lang="cs-CZ" sz="4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 základní"/>
            </a:endParaRPr>
          </a:p>
        </p:txBody>
      </p:sp>
      <p:sp>
        <p:nvSpPr>
          <p:cNvPr id="10" name="Zástupný symbol pro obsah 2">
            <a:extLst/>
          </p:cNvPr>
          <p:cNvSpPr txBox="1">
            <a:spLocks/>
          </p:cNvSpPr>
          <p:nvPr/>
        </p:nvSpPr>
        <p:spPr bwMode="auto">
          <a:xfrm>
            <a:off x="623763" y="1395228"/>
            <a:ext cx="6767869" cy="516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Organizace práce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– </a:t>
            </a: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pracovní přetížení, konfliktní role...</a:t>
            </a:r>
          </a:p>
          <a:p>
            <a:pPr marL="685800" marR="0" lvl="1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Zkázonosní lidé pro tým:</a:t>
            </a:r>
          </a:p>
          <a:p>
            <a:pPr marL="1143000" marR="0" lvl="2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Odborník nepostradatelný</a:t>
            </a:r>
          </a:p>
          <a:p>
            <a:pPr marL="1143000" marR="0" lvl="2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Obětavec nedoceněný</a:t>
            </a:r>
          </a:p>
          <a:p>
            <a:pPr marL="1143000" marR="0" lvl="2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Poslední spravedlivý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Pracovní podmínky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– </a:t>
            </a: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Prekérní situace nastává, když</a:t>
            </a:r>
          </a:p>
          <a:p>
            <a:pPr marL="1143000" marR="0" lvl="2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Chodíte do práce i z práce za tmy i v létě</a:t>
            </a:r>
          </a:p>
          <a:p>
            <a:pPr marL="1143000" marR="0" lvl="2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V kanceláři máte zařízení, o kterém nevíte, nač je</a:t>
            </a:r>
          </a:p>
          <a:p>
            <a:pPr marL="1143000" marR="0" lvl="2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V týmu máte lidi, o kterých nevíte, co zrovna dělají nebo co vůbec dělají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70000"/>
              </a:lnSpc>
              <a:spcBef>
                <a:spcPts val="1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Mezilidské vztahy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– </a:t>
            </a: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styl řízení, „nesednutí si” s týmem...</a:t>
            </a:r>
          </a:p>
          <a:p>
            <a:pPr marL="685800" marR="0" lvl="1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Třídní boj neskončil, třídní boj trvá</a:t>
            </a:r>
          </a:p>
          <a:p>
            <a:pPr marL="685800" marR="0" lvl="1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Nejčastější třídní nepřítel je personální ředitel (průzkumy se většinou schází u několika mála funkcí ve firmě, nejčastěji je HRM, pak obchodní ředitel a finanční ředitel)</a:t>
            </a:r>
          </a:p>
          <a:p>
            <a:pPr marL="685800" marR="0" lvl="1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Není neoblíbenějšího šéfa než šéfa, který chce, aby lidé pracovali.</a:t>
            </a:r>
          </a:p>
          <a:p>
            <a:pPr marL="685800" marR="0" lvl="1" indent="-228600" algn="l" defTabSz="914400" rtl="0" eaLnBrk="0" fontAlgn="base" latinLnBrk="0" hangingPunct="0">
              <a:lnSpc>
                <a:spcPct val="70000"/>
              </a:lnSpc>
              <a:spcBef>
                <a:spcPts val="5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Char char="Ø"/>
              <a:tabLst/>
              <a:defRPr/>
            </a:pPr>
            <a:endParaRPr kumimoji="0" lang="cs-CZ" sz="1600" b="0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</p:txBody>
      </p:sp>
      <p:pic>
        <p:nvPicPr>
          <p:cNvPr id="11" name="Obrázek 10" descr="Obsah obrázku zeď, interiér, osoba, muž&#10;&#10;Popis vygenerován s velmi vysokou mírou spolehlivosti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42" y="1239520"/>
            <a:ext cx="3658517" cy="36585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031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9477" y="314791"/>
            <a:ext cx="10515600" cy="88483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Obvyklý postup</a:t>
            </a:r>
          </a:p>
        </p:txBody>
      </p:sp>
      <p:graphicFrame>
        <p:nvGraphicFramePr>
          <p:cNvPr id="8" name="Zástupný symbol pro obsah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720311"/>
              </p:ext>
            </p:extLst>
          </p:nvPr>
        </p:nvGraphicFramePr>
        <p:xfrm>
          <a:off x="965042" y="384023"/>
          <a:ext cx="10515600" cy="3181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Šipka: obousměrná svislá 9">
            <a:extLst/>
          </p:cNvPr>
          <p:cNvSpPr/>
          <p:nvPr/>
        </p:nvSpPr>
        <p:spPr>
          <a:xfrm>
            <a:off x="1866508" y="3201653"/>
            <a:ext cx="933253" cy="1480008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Šipka: obousměrná svislá 10">
            <a:extLst/>
          </p:cNvPr>
          <p:cNvSpPr/>
          <p:nvPr/>
        </p:nvSpPr>
        <p:spPr>
          <a:xfrm>
            <a:off x="5553959" y="3201653"/>
            <a:ext cx="933253" cy="1480008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Šipka: obousměrná svislá 11">
            <a:extLst/>
          </p:cNvPr>
          <p:cNvSpPr/>
          <p:nvPr/>
        </p:nvSpPr>
        <p:spPr>
          <a:xfrm>
            <a:off x="9486507" y="3201653"/>
            <a:ext cx="933253" cy="1480008"/>
          </a:xfrm>
          <a:prstGeom prst="up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ovéPole 12">
            <a:extLst/>
          </p:cNvPr>
          <p:cNvSpPr txBox="1"/>
          <p:nvPr/>
        </p:nvSpPr>
        <p:spPr>
          <a:xfrm>
            <a:off x="843699" y="4757076"/>
            <a:ext cx="29788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Nepochopení zadání úkolu.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Odkládací choroba.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Nejasné priority.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Ignorace vnímaných problémů.</a:t>
            </a:r>
          </a:p>
        </p:txBody>
      </p:sp>
      <p:sp>
        <p:nvSpPr>
          <p:cNvPr id="14" name="TextovéPole 13">
            <a:extLst/>
          </p:cNvPr>
          <p:cNvSpPr txBox="1"/>
          <p:nvPr/>
        </p:nvSpPr>
        <p:spPr>
          <a:xfrm>
            <a:off x="4531150" y="4757076"/>
            <a:ext cx="297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Love </a:t>
            </a:r>
            <a:r>
              <a:rPr lang="cs-CZ" dirty="0" err="1">
                <a:solidFill>
                  <a:prstClr val="black"/>
                </a:solidFill>
                <a:latin typeface="Arial" charset="0"/>
                <a:cs typeface="Arial" charset="0"/>
              </a:rPr>
              <a:t>it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prstClr val="black"/>
                </a:solidFill>
                <a:latin typeface="Arial" charset="0"/>
                <a:cs typeface="Arial" charset="0"/>
              </a:rPr>
              <a:t>Change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charset="0"/>
                <a:cs typeface="Arial" charset="0"/>
              </a:rPr>
              <a:t>it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>
                <a:solidFill>
                  <a:prstClr val="black"/>
                </a:solidFill>
                <a:latin typeface="Arial" charset="0"/>
                <a:cs typeface="Arial" charset="0"/>
              </a:rPr>
              <a:t>Leave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cs-CZ" dirty="0" err="1">
                <a:solidFill>
                  <a:prstClr val="black"/>
                </a:solidFill>
                <a:latin typeface="Arial" charset="0"/>
                <a:cs typeface="Arial" charset="0"/>
              </a:rPr>
              <a:t>it</a:t>
            </a: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5" name="TextovéPole 14">
            <a:extLst/>
          </p:cNvPr>
          <p:cNvSpPr txBox="1"/>
          <p:nvPr/>
        </p:nvSpPr>
        <p:spPr>
          <a:xfrm>
            <a:off x="8294016" y="4681661"/>
            <a:ext cx="2978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Je asi 5 x více chyb v procesech než v lidech.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prstClr val="black"/>
                </a:solidFill>
                <a:latin typeface="Arial" charset="0"/>
                <a:cs typeface="Arial" charset="0"/>
              </a:rPr>
              <a:t>Kdo je nenahraditelný, nemůže být povýšen.</a:t>
            </a:r>
          </a:p>
        </p:txBody>
      </p:sp>
    </p:spTree>
    <p:extLst>
      <p:ext uri="{BB962C8B-B14F-4D97-AF65-F5344CB8AC3E}">
        <p14:creationId xmlns:p14="http://schemas.microsoft.com/office/powerpoint/2010/main" val="29028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>
            <a:normAutofit/>
          </a:bodyPr>
          <a:lstStyle/>
          <a:p>
            <a:r>
              <a:rPr lang="cs-CZ" altLang="cs-CZ" sz="32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Zrevidujme si časové ztráty a tři největší z nich:</a:t>
            </a:r>
            <a:endParaRPr lang="cs-CZ" sz="3200" b="1" dirty="0">
              <a:solidFill>
                <a:schemeClr val="accent1">
                  <a:lumMod val="75000"/>
                </a:schemeClr>
              </a:solidFill>
              <a:latin typeface="Arial základní"/>
            </a:endParaRPr>
          </a:p>
        </p:txBody>
      </p:sp>
      <p:sp>
        <p:nvSpPr>
          <p:cNvPr id="8" name="Rectangle 3">
            <a:extLst/>
          </p:cNvPr>
          <p:cNvSpPr txBox="1">
            <a:spLocks noChangeArrowheads="1"/>
          </p:cNvSpPr>
          <p:nvPr/>
        </p:nvSpPr>
        <p:spPr bwMode="auto">
          <a:xfrm>
            <a:off x="1076227" y="1153009"/>
            <a:ext cx="4038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vůbec neplánuji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mám špatné plány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nejasné cíle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snaha dělat víc věcí najednou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ztrácím přehled 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spontánní priorita činností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přetékající pracovní stůl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špatný odkládací systém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spousta zbytečných papírů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chci všechno vědět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nečekané telefonáty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nečekané návštěvy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soukromé „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vykecávání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“ se spolupracovníky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cs-CZ" altLang="cs-CZ" sz="1800" dirty="0">
                <a:solidFill>
                  <a:sysClr val="windowText" lastClr="000000"/>
                </a:solidFill>
                <a:latin typeface="Arial základní"/>
              </a:rPr>
              <a:t>k</a:t>
            </a:r>
            <a:r>
              <a:rPr kumimoji="0" lang="cs-CZ" alt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ritický</a:t>
            </a: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 odpor k práci = KOPR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</p:txBody>
      </p:sp>
      <p:sp>
        <p:nvSpPr>
          <p:cNvPr id="10" name="Rectangle 4">
            <a:extLst/>
          </p:cNvPr>
          <p:cNvSpPr txBox="1">
            <a:spLocks noChangeArrowheads="1"/>
          </p:cNvSpPr>
          <p:nvPr/>
        </p:nvSpPr>
        <p:spPr bwMode="auto">
          <a:xfrm>
            <a:off x="6172200" y="1167779"/>
            <a:ext cx="4495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neschopnost odmítnout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nedostatek sebekázně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nerozhodnost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"odkládací choroba"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chybějící koordinace/týmová práce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nedostatečné zadávání práce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neúplné, zpožděné informace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moje vlastní zpoždění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zpoždění jiných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čekací doby (např. u termínů)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moje vlastní prostoje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špatně nastavené procesy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spolupracovníci imitují práci</a:t>
            </a:r>
          </a:p>
          <a:p>
            <a:pPr marL="609600" marR="0" lvl="0" indent="-609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zbytečně dlouhé porady</a:t>
            </a: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</p:txBody>
      </p:sp>
    </p:spTree>
    <p:extLst>
      <p:ext uri="{BB962C8B-B14F-4D97-AF65-F5344CB8AC3E}">
        <p14:creationId xmlns:p14="http://schemas.microsoft.com/office/powerpoint/2010/main" val="53654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/>
          </p:cNvPr>
          <p:cNvSpPr txBox="1">
            <a:spLocks/>
          </p:cNvSpPr>
          <p:nvPr/>
        </p:nvSpPr>
        <p:spPr bwMode="auto">
          <a:xfrm>
            <a:off x="648929" y="629266"/>
            <a:ext cx="10214814" cy="85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základní"/>
              </a:rPr>
              <a:t>Co mohu jako manažer udělat pro sebe?</a:t>
            </a:r>
          </a:p>
        </p:txBody>
      </p:sp>
      <p:sp>
        <p:nvSpPr>
          <p:cNvPr id="8" name="Zástupný symbol pro obsah 2">
            <a:extLst/>
          </p:cNvPr>
          <p:cNvSpPr txBox="1">
            <a:spLocks/>
          </p:cNvSpPr>
          <p:nvPr/>
        </p:nvSpPr>
        <p:spPr bwMode="auto">
          <a:xfrm>
            <a:off x="648929" y="1484851"/>
            <a:ext cx="6422848" cy="378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Prevenci syndromu vyhoření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Pečovat o fyzický výkon = 2 x týdně hodinu cvičit pod odborným dohledem + denně ujít 6 km.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Pečovat o svůj vzhled = 42% pracovního úspěchu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Zvyšovat % denně splněných úkolů, </a:t>
            </a:r>
          </a:p>
          <a:p>
            <a:pPr marL="685800" marR="0" lvl="1" indent="-2286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malých úkolů splníme denně mnohem více než velkých. </a:t>
            </a:r>
          </a:p>
          <a:p>
            <a:pPr marL="685800" marR="0" lvl="1" indent="-2286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1 velký splněný úkol NEVYVÁŽÍ 5 nesplněných malých, protože zklameme více lidí.</a:t>
            </a:r>
          </a:p>
          <a:p>
            <a:pPr marL="228600" marR="0" lvl="0" indent="-228600" algn="l" defTabSz="914400" rtl="0" eaLnBrk="0" fontAlgn="base" latinLnBrk="0" hangingPunct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Zvětšovat počet lidí, na které můžeme delegovat:</a:t>
            </a:r>
          </a:p>
          <a:p>
            <a:pPr marL="685800" marR="0" lvl="1" indent="-2286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Přípravné práce</a:t>
            </a:r>
          </a:p>
          <a:p>
            <a:pPr marL="685800" marR="0" lvl="1" indent="-228600" algn="l" defTabSz="914400" rtl="0" eaLnBrk="0" fontAlgn="base" latinLnBrk="0" hangingPunct="0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Kontrolní činnosti</a:t>
            </a:r>
          </a:p>
        </p:txBody>
      </p:sp>
      <p:pic>
        <p:nvPicPr>
          <p:cNvPr id="10" name="Obrázek 9" descr="Obsah obrázku text, mapa&#10;&#10;Popis vygenerován s velmi vysokou mírou spolehlivosti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082" y="2166259"/>
            <a:ext cx="3026664" cy="23759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12769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71550" y="365125"/>
            <a:ext cx="10515600" cy="947738"/>
          </a:xfrm>
        </p:spPr>
        <p:txBody>
          <a:bodyPr>
            <a:normAutofit/>
          </a:bodyPr>
          <a:lstStyle/>
          <a:p>
            <a:r>
              <a:rPr lang="cs-CZ" alt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Prevence stresu a syndromu vyhoření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 základní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9729" y="1341438"/>
            <a:ext cx="5739351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dodržujme zdravý životní styl, odpočívejme dřív než se unavíme.</a:t>
            </a: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korigujme vysoké nároky a očekávání, stop perfekcionismu,</a:t>
            </a: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neidentifikujme se s druhými (neberme jejich odpovědnosti na sebe),</a:t>
            </a: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Učme se říct „ne“,</a:t>
            </a: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vyjadřujme své názory a pocity,</a:t>
            </a: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nebojme se požádat druhé o radu, stanovisko, např. „Souhlasil bys s…?“</a:t>
            </a:r>
          </a:p>
          <a:p>
            <a:pPr marL="457200" marR="0" lvl="0" indent="-4572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Times New Roman" panose="02020603050405020304" pitchFamily="18" charset="0"/>
              <a:buAutoNum type="arabicPeriod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nejprve dělejme obávané věci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>
            <a:extLst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16" y="1018094"/>
            <a:ext cx="4243142" cy="2336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>
            <a:extLst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04" y="3354695"/>
            <a:ext cx="4084153" cy="329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4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4">
            <a:extLst/>
          </p:cNvPr>
          <p:cNvSpPr txBox="1">
            <a:spLocks/>
          </p:cNvSpPr>
          <p:nvPr/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Dej práci lenochovi a on ti začne radit!</a:t>
            </a:r>
            <a:br>
              <a:rPr kumimoji="0" lang="cs-CZ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</a:br>
            <a:r>
              <a:rPr kumimoji="0" lang="cs-CZ" sz="54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Požádej o radu blbce a on tě začne řídit!</a:t>
            </a:r>
          </a:p>
        </p:txBody>
      </p:sp>
      <p:sp>
        <p:nvSpPr>
          <p:cNvPr id="8" name="Zástupný symbol pro text 5">
            <a:extLst/>
          </p:cNvPr>
          <p:cNvSpPr txBox="1">
            <a:spLocks/>
          </p:cNvSpPr>
          <p:nvPr/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Debatu řídí ten, kdo se ptá a vyhrává ten, kdo úkoluje.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26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71550" y="365125"/>
            <a:ext cx="10515600" cy="947738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Rekordně nízké míry nezaměstnanosti ve všech odvětvích</a:t>
            </a:r>
          </a:p>
        </p:txBody>
      </p:sp>
      <p:pic>
        <p:nvPicPr>
          <p:cNvPr id="8" name="Obrázek 7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28" y="1404594"/>
            <a:ext cx="7912390" cy="4410200"/>
          </a:xfrm>
          <a:prstGeom prst="rect">
            <a:avLst/>
          </a:prstGeom>
        </p:spPr>
      </p:pic>
      <p:sp>
        <p:nvSpPr>
          <p:cNvPr id="9" name="TextovéPole 8">
            <a:extLst/>
          </p:cNvPr>
          <p:cNvSpPr txBox="1"/>
          <p:nvPr/>
        </p:nvSpPr>
        <p:spPr>
          <a:xfrm>
            <a:off x="9106796" y="4337466"/>
            <a:ext cx="2512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2014: 7,70 %</a:t>
            </a:r>
          </a:p>
          <a:p>
            <a:r>
              <a:rPr lang="cs-CZ" dirty="0"/>
              <a:t>2015: 6,57 %</a:t>
            </a:r>
          </a:p>
          <a:p>
            <a:r>
              <a:rPr lang="cs-CZ" dirty="0"/>
              <a:t>2016: 5,55 %	</a:t>
            </a:r>
          </a:p>
          <a:p>
            <a:endParaRPr lang="cs-CZ" dirty="0"/>
          </a:p>
          <a:p>
            <a:r>
              <a:rPr lang="cs-CZ" dirty="0"/>
              <a:t>(ČSÚ, www.czso.cz)</a:t>
            </a:r>
          </a:p>
        </p:txBody>
      </p:sp>
    </p:spTree>
    <p:extLst>
      <p:ext uri="{BB962C8B-B14F-4D97-AF65-F5344CB8AC3E}">
        <p14:creationId xmlns:p14="http://schemas.microsoft.com/office/powerpoint/2010/main" val="2632108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Co nelze pustit ze zřetele</a:t>
            </a:r>
          </a:p>
        </p:txBody>
      </p:sp>
      <p:sp>
        <p:nvSpPr>
          <p:cNvPr id="6" name="Zástupný symbol pro obsah 2">
            <a:extLst/>
          </p:cNvPr>
          <p:cNvSpPr txBox="1">
            <a:spLocks/>
          </p:cNvSpPr>
          <p:nvPr/>
        </p:nvSpPr>
        <p:spPr bwMode="auto">
          <a:xfrm>
            <a:off x="838200" y="1269444"/>
            <a:ext cx="665610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Budování vlastní kariéry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Být vidět na firemních akcích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Být vidět ve výrobě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Zviditelňovat i drobné pracovní úspěchy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Zapojovat jiné lidi do hry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Úkolováním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Prezentováním JEJICH výsledků a děkováním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Budování kariéry jiných lidí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Uznání a poukazování na výsledky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Budováním úspěšnosti podřízených roste jejich šéf, kterému tím navíc ubývá ubíjející práce.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rázek 7" descr="Obsah obrázku budova&#10;&#10;Popis vygenerován s vysokou mírou spolehlivosti">
            <a:extLst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4651" r="28479" b="8158"/>
          <a:stretch/>
        </p:blipFill>
        <p:spPr>
          <a:xfrm>
            <a:off x="7786539" y="1815583"/>
            <a:ext cx="3949831" cy="4325031"/>
          </a:xfrm>
          <a:prstGeom prst="rect">
            <a:avLst/>
          </a:prstGeom>
        </p:spPr>
      </p:pic>
      <p:sp>
        <p:nvSpPr>
          <p:cNvPr id="10" name="TextovéPole 9">
            <a:extLst/>
          </p:cNvPr>
          <p:cNvSpPr txBox="1"/>
          <p:nvPr/>
        </p:nvSpPr>
        <p:spPr>
          <a:xfrm>
            <a:off x="7786539" y="1075291"/>
            <a:ext cx="3859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>
                <a:solidFill>
                  <a:srgbClr val="FF0000"/>
                </a:solidFill>
                <a:latin typeface="Arial" charset="0"/>
                <a:cs typeface="Arial" charset="0"/>
              </a:rPr>
              <a:t>Co oko vidí, je nejdůležitější informace</a:t>
            </a:r>
          </a:p>
        </p:txBody>
      </p:sp>
    </p:spTree>
    <p:extLst>
      <p:ext uri="{BB962C8B-B14F-4D97-AF65-F5344CB8AC3E}">
        <p14:creationId xmlns:p14="http://schemas.microsoft.com/office/powerpoint/2010/main" val="3392846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/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Co dodat?</a:t>
            </a:r>
          </a:p>
        </p:txBody>
      </p:sp>
      <p:pic>
        <p:nvPicPr>
          <p:cNvPr id="8" name="Zástupný symbol pro obsah 4" descr="Obsah obrázku text&#10;&#10;Popis vygenerován s velmi vysokou mírou spolehlivosti">
            <a:extLst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900" y="158992"/>
            <a:ext cx="4163357" cy="61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385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0145" y="1984200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Nikdy neříkej, že něco nejde udělat, protože téměř vždy se najde někdo, kdo neví, že to nejde udělat…a udělá to !!! </a:t>
            </a:r>
            <a:b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</a:br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chemeClr val="accent1">
                  <a:lumMod val="75000"/>
                </a:schemeClr>
              </a:solidFill>
              <a:latin typeface="Arial základní"/>
            </a:endParaRPr>
          </a:p>
        </p:txBody>
      </p:sp>
    </p:spTree>
    <p:extLst>
      <p:ext uri="{BB962C8B-B14F-4D97-AF65-F5344CB8AC3E}">
        <p14:creationId xmlns:p14="http://schemas.microsoft.com/office/powerpoint/2010/main" val="284705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662" y="3107812"/>
            <a:ext cx="4148138" cy="26463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1100" b="1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PRECHEZA a. s.</a:t>
            </a:r>
            <a:endParaRPr lang="cs-CZ" sz="1100" dirty="0">
              <a:solidFill>
                <a:srgbClr val="7D9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nábř. Dr. Edvarda Beneše 1170/24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750 02 Přerov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Republic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+420 581 252 </a:t>
            </a: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</a:t>
            </a:r>
            <a:endParaRPr lang="de-DE" sz="1100" dirty="0">
              <a:solidFill>
                <a:srgbClr val="7D9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FAX: + 420 581 253 830</a:t>
            </a:r>
            <a:endParaRPr lang="cs-CZ" sz="1100" dirty="0">
              <a:solidFill>
                <a:srgbClr val="7D9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cs-CZ" sz="1100" dirty="0">
                <a:solidFill>
                  <a:srgbClr val="7D9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tomas.svetnicky@precheza.cz</a:t>
            </a:r>
          </a:p>
          <a:p>
            <a:endParaRPr lang="cs-CZ" sz="1400" b="1" dirty="0">
              <a:solidFill>
                <a:srgbClr val="7D9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3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962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71550" y="365125"/>
            <a:ext cx="10515600" cy="947738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Lidé nejsou a bude hůř – není to výmluva</a:t>
            </a:r>
          </a:p>
        </p:txBody>
      </p:sp>
      <p:graphicFrame>
        <p:nvGraphicFramePr>
          <p:cNvPr id="6" name="Graf 5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948923"/>
              </p:ext>
            </p:extLst>
          </p:nvPr>
        </p:nvGraphicFramePr>
        <p:xfrm>
          <a:off x="838199" y="1426736"/>
          <a:ext cx="5317503" cy="483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/>
          </p:cNvPr>
          <p:cNvSpPr txBox="1"/>
          <p:nvPr/>
        </p:nvSpPr>
        <p:spPr>
          <a:xfrm>
            <a:off x="6796726" y="2382474"/>
            <a:ext cx="40535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 vývoje posledních tří let lze v tomto roce očekávat pokles na rozpětí 5,2% až 4,4 % </a:t>
            </a:r>
          </a:p>
          <a:p>
            <a:endParaRPr lang="cs-CZ" dirty="0"/>
          </a:p>
          <a:p>
            <a:r>
              <a:rPr lang="cs-CZ" dirty="0"/>
              <a:t>Poslední číslo nezaměstnanosti v dubnu je 4,4 %. Spolehlivější trend se spolehlivostí 99% je spekulovat na další pokles.</a:t>
            </a:r>
          </a:p>
          <a:p>
            <a:endParaRPr lang="cs-CZ" dirty="0"/>
          </a:p>
          <a:p>
            <a:r>
              <a:rPr lang="cs-CZ" dirty="0"/>
              <a:t>Nárůst zaměstnanosti už bychom neočekávali vzhledem k jevům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Dlouhodobě nezaměstnatelní lidé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Slabé motivace k zaměstnání</a:t>
            </a:r>
          </a:p>
        </p:txBody>
      </p:sp>
    </p:spTree>
    <p:extLst>
      <p:ext uri="{BB962C8B-B14F-4D97-AF65-F5344CB8AC3E}">
        <p14:creationId xmlns:p14="http://schemas.microsoft.com/office/powerpoint/2010/main" val="128654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71550" y="365125"/>
            <a:ext cx="10515600" cy="94773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Důsledky situace na trhu práce</a:t>
            </a:r>
          </a:p>
        </p:txBody>
      </p:sp>
      <p:sp>
        <p:nvSpPr>
          <p:cNvPr id="9" name="TextovéPole 8">
            <a:extLst/>
          </p:cNvPr>
          <p:cNvSpPr txBox="1"/>
          <p:nvPr/>
        </p:nvSpPr>
        <p:spPr>
          <a:xfrm>
            <a:off x="9106796" y="4337466"/>
            <a:ext cx="2512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2014: 7,70 %</a:t>
            </a:r>
          </a:p>
          <a:p>
            <a:r>
              <a:rPr lang="cs-CZ" dirty="0"/>
              <a:t>2015: 6,57 %</a:t>
            </a:r>
          </a:p>
          <a:p>
            <a:r>
              <a:rPr lang="cs-CZ" dirty="0"/>
              <a:t>2016: 5,55 %	</a:t>
            </a:r>
          </a:p>
          <a:p>
            <a:endParaRPr lang="cs-CZ" dirty="0"/>
          </a:p>
          <a:p>
            <a:r>
              <a:rPr lang="cs-CZ" dirty="0"/>
              <a:t>(ČSÚ, www.czso.cz)</a:t>
            </a:r>
          </a:p>
        </p:txBody>
      </p:sp>
      <p:graphicFrame>
        <p:nvGraphicFramePr>
          <p:cNvPr id="5" name="Zástupný symbol pro obsah 6">
            <a:extLst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2036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318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971550" y="365125"/>
            <a:ext cx="10515600" cy="94773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Mohlo by vás zajímat…</a:t>
            </a:r>
          </a:p>
        </p:txBody>
      </p:sp>
      <p:graphicFrame>
        <p:nvGraphicFramePr>
          <p:cNvPr id="8" name="Zástupný symbol pro obsah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1251074"/>
              </p:ext>
            </p:extLst>
          </p:nvPr>
        </p:nvGraphicFramePr>
        <p:xfrm>
          <a:off x="352927" y="1524000"/>
          <a:ext cx="11630526" cy="5213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Myšlenková bublina: obláček 9"/>
          <p:cNvSpPr/>
          <p:nvPr/>
        </p:nvSpPr>
        <p:spPr>
          <a:xfrm>
            <a:off x="7487822" y="361134"/>
            <a:ext cx="3747980" cy="1598279"/>
          </a:xfrm>
          <a:prstGeom prst="cloudCallout">
            <a:avLst>
              <a:gd name="adj1" fmla="val -165466"/>
              <a:gd name="adj2" fmla="val 12252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Nejvyšší hodnota je připisována odpovědím pozitivním pro firmu. </a:t>
            </a:r>
            <a:r>
              <a:rPr lang="cs-CZ" sz="1400" dirty="0">
                <a:solidFill>
                  <a:srgbClr val="FF0000"/>
                </a:solidFill>
              </a:rPr>
              <a:t>Pozor na nízké hodnoty!!!</a:t>
            </a:r>
            <a:r>
              <a:rPr lang="cs-CZ" sz="1400" dirty="0"/>
              <a:t> Znamenají nespokojenost a hrozbu pro firmu</a:t>
            </a:r>
          </a:p>
        </p:txBody>
      </p:sp>
    </p:spTree>
    <p:extLst>
      <p:ext uri="{BB962C8B-B14F-4D97-AF65-F5344CB8AC3E}">
        <p14:creationId xmlns:p14="http://schemas.microsoft.com/office/powerpoint/2010/main" val="249286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33" y="0"/>
            <a:ext cx="4549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7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Zvyšujme si skóre hotových věcí – je to zdravé</a:t>
            </a:r>
          </a:p>
        </p:txBody>
      </p:sp>
      <p:sp>
        <p:nvSpPr>
          <p:cNvPr id="8" name="Zástupný symbol pro obsah 2">
            <a:extLst/>
          </p:cNvPr>
          <p:cNvSpPr txBox="1">
            <a:spLocks/>
          </p:cNvSpPr>
          <p:nvPr/>
        </p:nvSpPr>
        <p:spPr bwMode="auto">
          <a:xfrm>
            <a:off x="796122" y="1425288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Když na nás shora dopadne úkol: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to práce?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Pokud ano, je to do dvou minut? Pak to udělám hned! A MÁM TO HOTOVO!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Pokud je to na více jak dvě minuty:</a:t>
            </a:r>
          </a:p>
          <a:p>
            <a:pPr marL="1600200" marR="0" lvl="3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Mám to komu zadat? Umí to udělat? Může to udělat? Stihne to? POKUD ANO, DEJME MU ÚKOL!</a:t>
            </a:r>
          </a:p>
          <a:p>
            <a:pPr marL="1600200" marR="0" lvl="3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Nemám to komu zadat?</a:t>
            </a:r>
          </a:p>
          <a:p>
            <a:pPr marL="2057400" marR="0" lvl="4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Kolik to zabere času? </a:t>
            </a:r>
          </a:p>
          <a:p>
            <a:pPr marL="2057400" marR="0" lvl="4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Kdy bude nejlepší čas to udělat?</a:t>
            </a:r>
          </a:p>
          <a:p>
            <a:pPr marL="2057400" marR="0" lvl="4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 mi s tím někdo pomoci?</a:t>
            </a:r>
          </a:p>
          <a:p>
            <a:pPr marL="2057400" marR="0" lvl="4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ZAPLÁNUJI TO, ZAPÍŠU TO DO ÚKOLŮ A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VYNDÁM TO Z HLAVY!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CO, když to není práce a musím to udělat?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to žrout času = něco mi přinese, ale bude to dlouho trvat = vydržím to.</a:t>
            </a:r>
          </a:p>
          <a:p>
            <a:pPr marL="1143000" marR="0" lvl="2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to zloděj času = sebere mi čas a nic mi nedá = zeptám se k čemu to je a komu to poslouží.</a:t>
            </a:r>
          </a:p>
        </p:txBody>
      </p:sp>
    </p:spTree>
    <p:extLst>
      <p:ext uri="{BB962C8B-B14F-4D97-AF65-F5344CB8AC3E}">
        <p14:creationId xmlns:p14="http://schemas.microsoft.com/office/powerpoint/2010/main" val="366717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Nadpis 1">
            <a:extLst/>
          </p:cNvPr>
          <p:cNvSpPr txBox="1">
            <a:spLocks/>
          </p:cNvSpPr>
          <p:nvPr/>
        </p:nvSpPr>
        <p:spPr bwMode="auto">
          <a:xfrm>
            <a:off x="302004" y="218114"/>
            <a:ext cx="11534862" cy="8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 základní"/>
              </a:rPr>
              <a:t>Nabírejme zaměstnance do fronty před továrnou</a:t>
            </a:r>
          </a:p>
        </p:txBody>
      </p:sp>
      <p:sp>
        <p:nvSpPr>
          <p:cNvPr id="10" name="Zástupný symbol pro obsah 2">
            <a:extLst/>
          </p:cNvPr>
          <p:cNvSpPr txBox="1">
            <a:spLocks/>
          </p:cNvSpPr>
          <p:nvPr/>
        </p:nvSpPr>
        <p:spPr bwMode="auto">
          <a:xfrm>
            <a:off x="302004" y="1061514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Hledejme dobré </a:t>
            </a:r>
            <a:r>
              <a:rPr kumimoji="0" lang="cs-CZ" sz="2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lidi v jiných firmách.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Zhruba 50% zaměstnaných dělníků zvažuje odchod do jiné firmy (průzkumy 2016)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Zhruba 40% THP si při zaměstnání hledá práci.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Zhruba 30% zaměstnanců (D, M, THP) nechce být ve firmě déle jak 5 let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Budujme si dorost na školách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Platit žákům stipendia je dnes už žáky a rodiči odmítáno.</a:t>
            </a: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Absolventi škol si hledají práci už na školách a sami.</a:t>
            </a:r>
          </a:p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Nejčastěji hledané jsou firmy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Velké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Dlouhodobé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Známé</a:t>
            </a:r>
          </a:p>
          <a:p>
            <a:pPr marL="914400" marR="0" lvl="1" indent="-4572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s-CZ" sz="2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S rodinnou atmosférou (pohoda, přátelské vztahy, pomalý vývoj)</a:t>
            </a:r>
          </a:p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základní"/>
            </a:endParaRPr>
          </a:p>
        </p:txBody>
      </p:sp>
    </p:spTree>
    <p:extLst>
      <p:ext uri="{BB962C8B-B14F-4D97-AF65-F5344CB8AC3E}">
        <p14:creationId xmlns:p14="http://schemas.microsoft.com/office/powerpoint/2010/main" val="4037569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43074" y="6302592"/>
            <a:ext cx="5043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SPOUSTA PRÁCE + MÁLO LIDÍ = STRES</a:t>
            </a:r>
            <a:endParaRPr lang="cs-CZ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45190" y="408856"/>
            <a:ext cx="4653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chemeClr val="accent1">
                    <a:lumMod val="75000"/>
                  </a:schemeClr>
                </a:solidFill>
                <a:latin typeface="Arial základní"/>
              </a:rPr>
              <a:t>„Spojené nádoby“</a:t>
            </a:r>
          </a:p>
        </p:txBody>
      </p:sp>
      <p:sp>
        <p:nvSpPr>
          <p:cNvPr id="8" name="Zástupný symbol pro obsah 2">
            <a:extLst/>
          </p:cNvPr>
          <p:cNvSpPr txBox="1">
            <a:spLocks/>
          </p:cNvSpPr>
          <p:nvPr/>
        </p:nvSpPr>
        <p:spPr bwMode="auto">
          <a:xfrm>
            <a:off x="838200" y="1378685"/>
            <a:ext cx="10515600" cy="213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Vysoká míra pracovního stresu ovlivňuje psychický i fyzický stav zaměstnanců. V práci jsou následně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nedostatečně spokojeni.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základní"/>
              </a:rPr>
              <a:t>Spokojenost zaměstnanců přitom ovlivňuje zásadní prvky života firmy:</a:t>
            </a:r>
          </a:p>
        </p:txBody>
      </p:sp>
      <p:graphicFrame>
        <p:nvGraphicFramePr>
          <p:cNvPr id="10" name="Diagram 9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43997897"/>
              </p:ext>
            </p:extLst>
          </p:nvPr>
        </p:nvGraphicFramePr>
        <p:xfrm>
          <a:off x="2294791" y="3082565"/>
          <a:ext cx="6998677" cy="36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24975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D215AD04-5860-4ABF-AA41-17FFB784760A}" vid="{F04A081C-4CBF-424C-9E2F-7C2E6E30FF9D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PRECHEZA ppt_vzor_2017</Template>
  <TotalTime>0</TotalTime>
  <Words>1444</Words>
  <Application>Microsoft Office PowerPoint</Application>
  <PresentationFormat>Širokoúhlá obrazovka</PresentationFormat>
  <Paragraphs>225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Arial základní</vt:lpstr>
      <vt:lpstr>Calibri</vt:lpstr>
      <vt:lpstr>Calibri Light</vt:lpstr>
      <vt:lpstr>Times New Roman</vt:lpstr>
      <vt:lpstr>Wingdings</vt:lpstr>
      <vt:lpstr>Motiv Office</vt:lpstr>
      <vt:lpstr>SPOUSTA PRÁCE + MÁLO LIDÍ = STRES</vt:lpstr>
      <vt:lpstr>Rekordně nízké míry nezaměstnanosti ve všech odvětvích</vt:lpstr>
      <vt:lpstr>Lidé nejsou a bude hůř – není to výmluva</vt:lpstr>
      <vt:lpstr>Důsledky situace na trhu práce</vt:lpstr>
      <vt:lpstr>Mohlo by vás zajímat…</vt:lpstr>
      <vt:lpstr>Prezentace aplikace PowerPoint</vt:lpstr>
      <vt:lpstr>Zvyšujme si skóre hotových věcí – je to zdravé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Obvyklý postup</vt:lpstr>
      <vt:lpstr>Zrevidujme si časové ztráty a tři největší z nich:</vt:lpstr>
      <vt:lpstr>Prezentace aplikace PowerPoint</vt:lpstr>
      <vt:lpstr>Prevence stresu a syndromu vyhoření</vt:lpstr>
      <vt:lpstr>Prezentace aplikace PowerPoint</vt:lpstr>
      <vt:lpstr>Co nelze pustit ze zřetele</vt:lpstr>
      <vt:lpstr>Co dodat?</vt:lpstr>
      <vt:lpstr>Nikdy neříkej, že něco nejde udělat, protože téměř vždy se najde někdo, kdo neví, že to nejde udělat…a udělá to !!!  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2014-09-05T10:11:09Z</cp:lastPrinted>
  <dcterms:created xsi:type="dcterms:W3CDTF">2017-06-07T12:22:32Z</dcterms:created>
  <dcterms:modified xsi:type="dcterms:W3CDTF">2018-05-14T17:29:00Z</dcterms:modified>
</cp:coreProperties>
</file>