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82" r:id="rId2"/>
    <p:sldId id="390" r:id="rId3"/>
    <p:sldId id="346" r:id="rId4"/>
    <p:sldId id="376" r:id="rId5"/>
    <p:sldId id="391" r:id="rId6"/>
    <p:sldId id="394" r:id="rId7"/>
    <p:sldId id="395" r:id="rId8"/>
    <p:sldId id="396" r:id="rId9"/>
    <p:sldId id="397" r:id="rId10"/>
    <p:sldId id="398" r:id="rId11"/>
    <p:sldId id="389" r:id="rId12"/>
    <p:sldId id="399" r:id="rId13"/>
    <p:sldId id="377" r:id="rId14"/>
    <p:sldId id="400" r:id="rId15"/>
    <p:sldId id="401" r:id="rId16"/>
    <p:sldId id="392" r:id="rId17"/>
    <p:sldId id="40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E846C5"/>
    <a:srgbClr val="CCFF99"/>
    <a:srgbClr val="3366FF"/>
    <a:srgbClr val="FFFF00"/>
    <a:srgbClr val="F088DA"/>
    <a:srgbClr val="66FF66"/>
    <a:srgbClr val="99FF99"/>
    <a:srgbClr val="F880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8351" autoAdjust="0"/>
  </p:normalViewPr>
  <p:slideViewPr>
    <p:cSldViewPr>
      <p:cViewPr varScale="1">
        <p:scale>
          <a:sx n="61" d="100"/>
          <a:sy n="61" d="100"/>
        </p:scale>
        <p:origin x="14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58"/>
    </p:cViewPr>
  </p:sorterViewPr>
  <p:notesViewPr>
    <p:cSldViewPr>
      <p:cViewPr>
        <p:scale>
          <a:sx n="75" d="100"/>
          <a:sy n="75" d="100"/>
        </p:scale>
        <p:origin x="-26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204CA13-0E0F-4CCD-9C29-4B034A1961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7C6ED-FD47-404D-9B16-5DFD66C3ED17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7C6ED-FD47-404D-9B16-5DFD66C3ED17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7C6ED-FD47-404D-9B16-5DFD66C3ED17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7C6ED-FD47-404D-9B16-5DFD66C3ED17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7C6ED-FD47-404D-9B16-5DFD66C3ED17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365F-E2A2-45A1-94B1-3F8B07224D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1220B-4D4E-40E0-B51B-64C1220D4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3DF4A-198A-4BF3-84ED-DDF4358F15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1D6E-7898-4AEF-A96D-B394E61D85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09BA2-AC1C-4256-9D20-7ADD268DD3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882AF-5A4C-464C-BDA3-8172B65D76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0E03-5539-4E49-847B-C1B9E4F678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A7E68-892C-45DF-8BC0-7D3945DC39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715B1-5619-4C2A-879C-7425AE740E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87B8E-BE1F-456B-9B77-691749075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90829-D81A-4B41-AAEF-09F1B33ABE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14CCEFA-3C9B-43F5-94FE-309958F5F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583457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rgbClr val="00B050"/>
                </a:solidFill>
              </a:rPr>
              <a:t>Základy skupinového chování, diverzita v organizacích, typy skupin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7992888" cy="4581128"/>
          </a:xfrm>
        </p:spPr>
        <p:txBody>
          <a:bodyPr/>
          <a:lstStyle/>
          <a:p>
            <a:pPr marL="514350" lvl="0" indent="-514350" algn="l">
              <a:buAutoNum type="arabicPeriod"/>
            </a:pPr>
            <a:endParaRPr lang="cs-CZ" sz="2800" b="1" dirty="0" smtClean="0"/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Skupina, pozice a role ve skupině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Skupinová dynamika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Diverzita skupiny – diverzita na pracovišti 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Rovné příležitosti žen a mužů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6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Skupinový vliv – sociální facilitace, zahálení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Vliv skupiny na jedince se také výrazně projevuje ve výkonové oblasti a to dvojím způsobem: 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sociální facilitaci </a:t>
            </a:r>
          </a:p>
          <a:p>
            <a:pPr algn="l"/>
            <a:r>
              <a:rPr lang="cs-CZ" sz="2000" i="1" dirty="0" smtClean="0">
                <a:solidFill>
                  <a:srgbClr val="00B050"/>
                </a:solidFill>
              </a:rPr>
              <a:t>( při vykonávání činností posiluje jedince přítomnost druhých lidí)</a:t>
            </a:r>
            <a:endParaRPr lang="cs-CZ" sz="2000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sociální zahálení</a:t>
            </a:r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(jedinec ví, že nebude hodnocen za vlastní individuální výkon, ale že bude hodnocena celá skupina dohromady – jeho výkon se tím snižuje)</a:t>
            </a:r>
          </a:p>
          <a:p>
            <a:r>
              <a:rPr lang="cs-CZ" sz="2400" dirty="0" smtClean="0">
                <a:solidFill>
                  <a:srgbClr val="00B050"/>
                </a:solidFill>
              </a:rPr>
              <a:t> </a:t>
            </a:r>
            <a:endParaRPr lang="cs-CZ" sz="2000" dirty="0" smtClean="0">
              <a:solidFill>
                <a:srgbClr val="00B050"/>
              </a:solidFill>
            </a:endParaRPr>
          </a:p>
          <a:p>
            <a:pPr algn="l"/>
            <a:endParaRPr lang="cs-CZ" sz="2000" dirty="0" smtClean="0">
              <a:solidFill>
                <a:srgbClr val="00B050"/>
              </a:solidFill>
            </a:endParaRP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583457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chemeClr val="tx1"/>
                </a:solidFill>
              </a:rPr>
              <a:t>Základy skupinového chování, diverzita v organizacích, typy skupin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7992888" cy="4581128"/>
          </a:xfrm>
        </p:spPr>
        <p:txBody>
          <a:bodyPr/>
          <a:lstStyle/>
          <a:p>
            <a:pPr marL="514350" lvl="0" indent="-514350" algn="l">
              <a:buAutoNum type="arabicPeriod"/>
            </a:pPr>
            <a:endParaRPr lang="cs-CZ" sz="2800" b="1" dirty="0" smtClean="0"/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Skupina, pozice a role ve skupině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Skupinová dynamika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Diverzita skupiny – diverzita na pracovišti 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Rovné příležitosti žen a mužů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6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Diverzita na pracovišti a její dimenze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Různorodost pracovní síly se projevuje v těchto dimenzích: 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organizační </a:t>
            </a:r>
          </a:p>
          <a:p>
            <a:pPr algn="l"/>
            <a:r>
              <a:rPr lang="cs-CZ" sz="2000" i="1" dirty="0" smtClean="0">
                <a:solidFill>
                  <a:srgbClr val="00B050"/>
                </a:solidFill>
              </a:rPr>
              <a:t>( místo a pracovní zařazení, popis práce, funkce, odbory …)</a:t>
            </a:r>
            <a:endParaRPr lang="cs-CZ" sz="2000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</a:t>
            </a:r>
            <a:r>
              <a:rPr lang="cs-CZ" sz="2400" b="1" dirty="0" smtClean="0"/>
              <a:t>externí a interní dimenze</a:t>
            </a:r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(vzhled, stáří, vzdělání, profesní zkušenosti, zájmy …)</a:t>
            </a:r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(</a:t>
            </a:r>
            <a:r>
              <a:rPr lang="cs-CZ" sz="2000" b="1" dirty="0" smtClean="0">
                <a:solidFill>
                  <a:srgbClr val="00B050"/>
                </a:solidFill>
              </a:rPr>
              <a:t>pohlaví, věk, rasa, etnikum, sexuální orientace, handicap</a:t>
            </a:r>
            <a:r>
              <a:rPr lang="cs-CZ" sz="2000" dirty="0" smtClean="0">
                <a:solidFill>
                  <a:srgbClr val="00B050"/>
                </a:solidFill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poslední dimenze zahrnuje osobnost člověka </a:t>
            </a:r>
          </a:p>
          <a:p>
            <a:pPr algn="l"/>
            <a:r>
              <a:rPr lang="cs-CZ" sz="2000" dirty="0" smtClean="0">
                <a:solidFill>
                  <a:srgbClr val="00863D"/>
                </a:solidFill>
              </a:rPr>
              <a:t>(temperament, schopnosti, motivace, charakter)</a:t>
            </a:r>
            <a:endParaRPr lang="cs-CZ" sz="2000" dirty="0" smtClean="0">
              <a:solidFill>
                <a:srgbClr val="00B050"/>
              </a:solidFill>
            </a:endParaRPr>
          </a:p>
          <a:p>
            <a:pPr algn="l"/>
            <a:endParaRPr lang="cs-CZ" sz="2000" dirty="0" smtClean="0">
              <a:solidFill>
                <a:srgbClr val="00B050"/>
              </a:solidFill>
            </a:endParaRP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Management diverzity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Pracovní rozmanitost</a:t>
            </a:r>
            <a:r>
              <a:rPr lang="cs-CZ" sz="2000" dirty="0" smtClean="0"/>
              <a:t> (</a:t>
            </a:r>
            <a:r>
              <a:rPr lang="cs-CZ" sz="2000" dirty="0" err="1" smtClean="0"/>
              <a:t>workforce</a:t>
            </a:r>
            <a:r>
              <a:rPr lang="cs-CZ" sz="2000" dirty="0" smtClean="0"/>
              <a:t> </a:t>
            </a:r>
            <a:r>
              <a:rPr lang="cs-CZ" sz="2000" dirty="0" err="1" smtClean="0"/>
              <a:t>diverzity</a:t>
            </a:r>
            <a:r>
              <a:rPr lang="cs-CZ" sz="2000" dirty="0" smtClean="0"/>
              <a:t>)</a:t>
            </a:r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– se týká zaměstnanců, všech demografických a geografických faktorů , změny na pracovním trhu …)</a:t>
            </a:r>
          </a:p>
          <a:p>
            <a:pPr algn="l"/>
            <a:r>
              <a:rPr lang="cs-CZ" sz="2400" dirty="0" smtClean="0"/>
              <a:t>Rozmanitost chování </a:t>
            </a:r>
            <a:r>
              <a:rPr lang="cs-CZ" sz="2000" dirty="0" smtClean="0"/>
              <a:t>(</a:t>
            </a:r>
            <a:r>
              <a:rPr lang="cs-CZ" sz="2000" dirty="0" err="1" smtClean="0"/>
              <a:t>behavioral</a:t>
            </a:r>
            <a:r>
              <a:rPr lang="cs-CZ" sz="2000" dirty="0" smtClean="0"/>
              <a:t> </a:t>
            </a:r>
            <a:r>
              <a:rPr lang="cs-CZ" sz="2000" dirty="0" err="1" smtClean="0"/>
              <a:t>diverzity</a:t>
            </a:r>
            <a:r>
              <a:rPr lang="cs-CZ" sz="2000" dirty="0" smtClean="0"/>
              <a:t>)</a:t>
            </a:r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– styl práce, učení, myšlení, aspirace, postoje, systém hodnot…)</a:t>
            </a:r>
          </a:p>
          <a:p>
            <a:pPr algn="l"/>
            <a:r>
              <a:rPr lang="cs-CZ" sz="2400" dirty="0" smtClean="0"/>
              <a:t>Rozmanitost struktury organizace </a:t>
            </a:r>
            <a:r>
              <a:rPr lang="cs-CZ" sz="2000" dirty="0" smtClean="0"/>
              <a:t>(</a:t>
            </a:r>
            <a:r>
              <a:rPr lang="cs-CZ" sz="2000" dirty="0" err="1" smtClean="0"/>
              <a:t>structural</a:t>
            </a:r>
            <a:r>
              <a:rPr lang="cs-CZ" sz="2000" dirty="0" smtClean="0"/>
              <a:t> </a:t>
            </a:r>
            <a:r>
              <a:rPr lang="cs-CZ" sz="2000" dirty="0" err="1" smtClean="0"/>
              <a:t>diverzity</a:t>
            </a:r>
            <a:r>
              <a:rPr lang="cs-CZ" sz="2000" dirty="0" smtClean="0"/>
              <a:t>)</a:t>
            </a:r>
            <a:endParaRPr lang="cs-CZ" sz="2400" dirty="0" smtClean="0"/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– </a:t>
            </a:r>
            <a:r>
              <a:rPr lang="cs-CZ" sz="2000" dirty="0" err="1" smtClean="0">
                <a:solidFill>
                  <a:srgbClr val="00B050"/>
                </a:solidFill>
              </a:rPr>
              <a:t>hyerarchie</a:t>
            </a:r>
            <a:r>
              <a:rPr lang="cs-CZ" sz="2000" dirty="0" smtClean="0">
                <a:solidFill>
                  <a:srgbClr val="00B050"/>
                </a:solidFill>
              </a:rPr>
              <a:t> jednotek          řízení, komunikace, spolupráce…)</a:t>
            </a:r>
          </a:p>
          <a:p>
            <a:pPr algn="l"/>
            <a:r>
              <a:rPr lang="cs-CZ" sz="2400" dirty="0" smtClean="0"/>
              <a:t>Obchodní/podnikatelská rozmanitost </a:t>
            </a:r>
            <a:r>
              <a:rPr lang="cs-CZ" sz="2000" dirty="0" smtClean="0"/>
              <a:t>(business </a:t>
            </a:r>
            <a:r>
              <a:rPr lang="cs-CZ" sz="2000" dirty="0" err="1" smtClean="0"/>
              <a:t>diverzity</a:t>
            </a:r>
            <a:r>
              <a:rPr lang="cs-CZ" sz="2000" dirty="0" smtClean="0"/>
              <a:t>)</a:t>
            </a:r>
            <a:endParaRPr lang="cs-CZ" sz="2400" dirty="0" smtClean="0"/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– segmentace dle zákazníků            diverzifikace služeb a produktů, MK nástroje…)</a:t>
            </a: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  <p:sp>
        <p:nvSpPr>
          <p:cNvPr id="3" name="Šipka doprava 2"/>
          <p:cNvSpPr/>
          <p:nvPr/>
        </p:nvSpPr>
        <p:spPr>
          <a:xfrm>
            <a:off x="3347864" y="4365104"/>
            <a:ext cx="474352" cy="268608"/>
          </a:xfrm>
          <a:prstGeom prst="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Šipka doprava 3"/>
          <p:cNvSpPr/>
          <p:nvPr/>
        </p:nvSpPr>
        <p:spPr>
          <a:xfrm>
            <a:off x="4139952" y="5229200"/>
            <a:ext cx="474352" cy="268608"/>
          </a:xfrm>
          <a:prstGeom prst="right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3"/>
            <a:ext cx="7488832" cy="720080"/>
          </a:xfrm>
        </p:spPr>
        <p:txBody>
          <a:bodyPr/>
          <a:lstStyle/>
          <a:p>
            <a:r>
              <a:rPr lang="cs-CZ" sz="3600" b="1" dirty="0" smtClean="0"/>
              <a:t>Analýza stavu </a:t>
            </a:r>
            <a:r>
              <a:rPr lang="cs-CZ" sz="3600" b="1" dirty="0" err="1" smtClean="0"/>
              <a:t>diverzity</a:t>
            </a:r>
            <a:endParaRPr lang="cs-CZ" sz="3600" b="1" dirty="0" smtClean="0"/>
          </a:p>
          <a:p>
            <a:pPr algn="l"/>
            <a:endParaRPr lang="cs-CZ" sz="2400" dirty="0" smtClean="0"/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50030"/>
            <a:ext cx="9144000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cs-CZ" sz="20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INDIKÁTORY Z KTERÝCH JE MOŽNO PŘI TESTOVÁNMÍ STAVU     DIVERZITY</a:t>
            </a:r>
            <a:r>
              <a:rPr kumimoji="0" lang="cs-CZ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VYCHÁZET: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věková struktura zaměstnanců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počet mužů a žen v různých úrovních organizace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zastoupení zdravotně postižených, národnostních menšin a cizinců v OJ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ochota přijímat lidi z obtížně zaměstnatelných skupin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osobnostní struktura v týmech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interní platové srovnání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hodnocení zaměstnanců otevřenosti a vnitřní spravedlnosti společnosti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3"/>
            <a:ext cx="7488832" cy="720080"/>
          </a:xfrm>
        </p:spPr>
        <p:txBody>
          <a:bodyPr/>
          <a:lstStyle/>
          <a:p>
            <a:r>
              <a:rPr lang="cs-CZ" sz="3600" b="1" dirty="0" smtClean="0"/>
              <a:t>Organizační chování občanů</a:t>
            </a:r>
          </a:p>
          <a:p>
            <a:pPr algn="l"/>
            <a:endParaRPr lang="cs-CZ" sz="2400" dirty="0" smtClean="0"/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61191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>
              <a:buFont typeface="Wingdings" pitchFamily="2" charset="2"/>
              <a:buChar char="§"/>
            </a:pPr>
            <a:r>
              <a:rPr lang="cs-CZ" sz="2000" dirty="0" smtClean="0">
                <a:latin typeface="+mn-lt"/>
                <a:cs typeface="Times New Roman" pitchFamily="18" charset="0"/>
              </a:rPr>
              <a:t>    </a:t>
            </a:r>
            <a:r>
              <a:rPr lang="cs-CZ" sz="2400" dirty="0" smtClean="0"/>
              <a:t>altruismus</a:t>
            </a:r>
          </a:p>
          <a:p>
            <a:pPr lvl="3">
              <a:buFont typeface="Wingdings" pitchFamily="2" charset="2"/>
              <a:buChar char="§"/>
            </a:pPr>
            <a:endParaRPr lang="cs-CZ" sz="2400" dirty="0" smtClean="0"/>
          </a:p>
          <a:p>
            <a:pPr lvl="3">
              <a:buFont typeface="Wingdings" pitchFamily="2" charset="2"/>
              <a:buChar char="§"/>
            </a:pPr>
            <a:r>
              <a:rPr lang="cs-CZ" sz="2400" dirty="0" smtClean="0"/>
              <a:t>    zdvořilost,</a:t>
            </a:r>
          </a:p>
          <a:p>
            <a:pPr lvl="3"/>
            <a:endParaRPr lang="cs-CZ" sz="2400" dirty="0" smtClean="0"/>
          </a:p>
          <a:p>
            <a:pPr lvl="3">
              <a:buFont typeface="Wingdings" pitchFamily="2" charset="2"/>
              <a:buChar char="§"/>
            </a:pPr>
            <a:r>
              <a:rPr lang="cs-CZ" sz="2400" dirty="0" smtClean="0"/>
              <a:t>    sportovní manévr,</a:t>
            </a:r>
          </a:p>
          <a:p>
            <a:pPr lvl="3"/>
            <a:endParaRPr lang="cs-CZ" sz="2400" dirty="0" smtClean="0"/>
          </a:p>
          <a:p>
            <a:pPr lvl="3">
              <a:buFont typeface="Wingdings" pitchFamily="2" charset="2"/>
              <a:buChar char="§"/>
            </a:pPr>
            <a:r>
              <a:rPr lang="cs-CZ" sz="2400" dirty="0" smtClean="0"/>
              <a:t>    svědomitost a </a:t>
            </a:r>
          </a:p>
          <a:p>
            <a:pPr lvl="3"/>
            <a:endParaRPr lang="cs-CZ" sz="2400" dirty="0" smtClean="0"/>
          </a:p>
          <a:p>
            <a:pPr lvl="3">
              <a:buFont typeface="Wingdings" pitchFamily="2" charset="2"/>
              <a:buChar char="§"/>
            </a:pPr>
            <a:r>
              <a:rPr lang="cs-CZ" sz="2400" dirty="0" smtClean="0"/>
              <a:t>    občanská ctnost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2000" dirty="0" smtClean="0">
              <a:latin typeface="+mn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583457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rgbClr val="00B050"/>
                </a:solidFill>
              </a:rPr>
              <a:t>Základy skupinového chování, diverzita v organizacích, typy skupin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7992888" cy="4581128"/>
          </a:xfrm>
        </p:spPr>
        <p:txBody>
          <a:bodyPr/>
          <a:lstStyle/>
          <a:p>
            <a:pPr marL="514350" lvl="0" indent="-514350" algn="l">
              <a:buAutoNum type="arabicPeriod"/>
            </a:pPr>
            <a:endParaRPr lang="cs-CZ" sz="2800" b="1" dirty="0" smtClean="0"/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Skupina, pozice a role ve skupině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Skupinová dynamika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Diverzita skupiny – diverzita na pracovišti 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Rovné příležitosti žen a mužů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6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Rovné příležitosti</a:t>
            </a:r>
          </a:p>
          <a:p>
            <a:endParaRPr lang="cs-CZ" sz="2400" dirty="0" smtClean="0"/>
          </a:p>
          <a:p>
            <a:pPr algn="l"/>
            <a:r>
              <a:rPr lang="cs-CZ" sz="2400" dirty="0" smtClean="0"/>
              <a:t>Všichni mají rovnou startovací čáru bez ohledu na pohlaví, věk, etnický původ, vyznání…zdravotní stav. 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rovné příležitosti žen a mužů </a:t>
            </a:r>
          </a:p>
          <a:p>
            <a:pPr algn="l"/>
            <a:r>
              <a:rPr lang="cs-CZ" sz="2000" i="1" dirty="0" smtClean="0">
                <a:solidFill>
                  <a:srgbClr val="00B050"/>
                </a:solidFill>
              </a:rPr>
              <a:t>( rozhodují schopnosti, zkušenosti, výsledky, ne zažité stereotypy …odlišnosti nesmí být základem/záminkou diskriminace)</a:t>
            </a:r>
            <a:endParaRPr lang="cs-CZ" sz="2000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programy rovných příležitostí mužů a žen</a:t>
            </a:r>
            <a:endParaRPr lang="cs-CZ" sz="2400" b="1" dirty="0" smtClean="0"/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(programy vzdělávání žen na M/RD, slaďování rodinného a pracovního života …)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diskriminace (přímá/nepřímá)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</a:t>
            </a:r>
            <a:r>
              <a:rPr lang="cs-CZ" sz="2400" dirty="0" err="1" smtClean="0"/>
              <a:t>antidiskriminační</a:t>
            </a:r>
            <a:r>
              <a:rPr lang="cs-CZ" sz="2400" dirty="0" smtClean="0"/>
              <a:t> zákony - pracovně právní ochrana</a:t>
            </a:r>
          </a:p>
          <a:p>
            <a:pPr algn="l"/>
            <a:endParaRPr lang="cs-CZ" sz="2000" dirty="0" smtClean="0">
              <a:solidFill>
                <a:srgbClr val="00B050"/>
              </a:solidFill>
            </a:endParaRP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583457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rgbClr val="00B050"/>
                </a:solidFill>
              </a:rPr>
              <a:t>Základy skupinového chování, diverzita v organizacích, typy skupin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7992888" cy="4581128"/>
          </a:xfrm>
        </p:spPr>
        <p:txBody>
          <a:bodyPr/>
          <a:lstStyle/>
          <a:p>
            <a:pPr marL="514350" lvl="0" indent="-514350" algn="l">
              <a:buAutoNum type="arabicPeriod"/>
            </a:pPr>
            <a:endParaRPr lang="cs-CZ" sz="2800" b="1" dirty="0" smtClean="0"/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Skupina, pozice a role ve skupině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Skupinová dynamika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Diverzita skupiny – diverzita na pracovišti 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Rovné příležitosti žen a mužů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6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Sociální skupina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Typy skupin</a:t>
            </a:r>
            <a:r>
              <a:rPr lang="cs-CZ" sz="2000" dirty="0" smtClean="0"/>
              <a:t> </a:t>
            </a:r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– formální a neformální skupiny</a:t>
            </a:r>
          </a:p>
          <a:p>
            <a:pPr algn="l">
              <a:buFontTx/>
              <a:buChar char="-"/>
            </a:pPr>
            <a:r>
              <a:rPr lang="cs-CZ" sz="2000" dirty="0" smtClean="0">
                <a:solidFill>
                  <a:srgbClr val="00B050"/>
                </a:solidFill>
              </a:rPr>
              <a:t> členské a referenční skupiny</a:t>
            </a:r>
          </a:p>
          <a:p>
            <a:pPr algn="l">
              <a:buFontTx/>
              <a:buChar char="-"/>
            </a:pPr>
            <a:r>
              <a:rPr lang="cs-CZ" sz="2000" dirty="0" smtClean="0">
                <a:solidFill>
                  <a:srgbClr val="00B050"/>
                </a:solidFill>
              </a:rPr>
              <a:t> primární a sekundární</a:t>
            </a:r>
          </a:p>
          <a:p>
            <a:pPr algn="l">
              <a:buFontTx/>
              <a:buChar char="-"/>
            </a:pPr>
            <a:endParaRPr lang="cs-CZ" sz="2000" dirty="0" smtClean="0">
              <a:solidFill>
                <a:srgbClr val="00B050"/>
              </a:solidFill>
            </a:endParaRPr>
          </a:p>
          <a:p>
            <a:pPr algn="l"/>
            <a:r>
              <a:rPr lang="cs-CZ" sz="2400" dirty="0" smtClean="0"/>
              <a:t>Charakteristické znaky skupin</a:t>
            </a:r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– stabilita a integrace skupiny</a:t>
            </a:r>
          </a:p>
          <a:p>
            <a:pPr algn="l">
              <a:buFontTx/>
              <a:buChar char="-"/>
            </a:pPr>
            <a:r>
              <a:rPr lang="cs-CZ" sz="2000" dirty="0" smtClean="0">
                <a:solidFill>
                  <a:srgbClr val="00B050"/>
                </a:solidFill>
              </a:rPr>
              <a:t>  stálost, autonomie, prostupnost skupiny</a:t>
            </a:r>
          </a:p>
          <a:p>
            <a:pPr algn="l">
              <a:buFontTx/>
              <a:buChar char="-"/>
            </a:pPr>
            <a:r>
              <a:rPr lang="cs-CZ" sz="2000" dirty="0" smtClean="0">
                <a:solidFill>
                  <a:srgbClr val="00B050"/>
                </a:solidFill>
              </a:rPr>
              <a:t>  zaměřenost, hodnoty, uspokojení skupiny</a:t>
            </a:r>
          </a:p>
          <a:p>
            <a:pPr algn="l">
              <a:buFontTx/>
              <a:buChar char="-"/>
            </a:pPr>
            <a:r>
              <a:rPr lang="cs-CZ" sz="2000" dirty="0" smtClean="0">
                <a:solidFill>
                  <a:srgbClr val="00B050"/>
                </a:solidFill>
              </a:rPr>
              <a:t>  participace, stratifikace, kontrola skupiny</a:t>
            </a: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764704"/>
            <a:ext cx="7560840" cy="5328592"/>
          </a:xfrm>
        </p:spPr>
        <p:txBody>
          <a:bodyPr/>
          <a:lstStyle/>
          <a:p>
            <a:endParaRPr lang="cs-CZ" sz="2400" dirty="0" smtClean="0"/>
          </a:p>
          <a:p>
            <a:r>
              <a:rPr lang="cs-CZ" sz="3600" b="1" dirty="0" smtClean="0">
                <a:latin typeface="Arial Nadpisy"/>
              </a:rPr>
              <a:t>Pozice a role ve skupině</a:t>
            </a:r>
            <a:r>
              <a:rPr lang="cs-CZ" sz="3600" b="1" dirty="0" smtClean="0"/>
              <a:t> </a:t>
            </a:r>
          </a:p>
          <a:p>
            <a:endParaRPr lang="cs-CZ" sz="2400" dirty="0" smtClean="0"/>
          </a:p>
          <a:p>
            <a:pPr lvl="0" algn="l"/>
            <a:r>
              <a:rPr lang="cs-CZ" sz="2400" i="1" dirty="0" smtClean="0"/>
              <a:t> </a:t>
            </a:r>
            <a:endParaRPr lang="cs-CZ" sz="2400" b="1" dirty="0" smtClean="0">
              <a:solidFill>
                <a:srgbClr val="0066FF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43608" y="1872020"/>
            <a:ext cx="68407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Pozice je: </a:t>
            </a:r>
          </a:p>
          <a:p>
            <a:r>
              <a:rPr lang="cs-CZ" sz="2000" dirty="0" smtClean="0">
                <a:solidFill>
                  <a:srgbClr val="00B050"/>
                </a:solidFill>
              </a:rPr>
              <a:t>–  souhrn práv, prestiže a povinností, které skupina jednotlivci určila</a:t>
            </a:r>
          </a:p>
          <a:p>
            <a:pPr>
              <a:buFontTx/>
              <a:buChar char="-"/>
            </a:pPr>
            <a:endParaRPr lang="cs-CZ" dirty="0" smtClean="0">
              <a:solidFill>
                <a:srgbClr val="00B050"/>
              </a:solidFill>
            </a:endParaRPr>
          </a:p>
          <a:p>
            <a:r>
              <a:rPr lang="cs-CZ" sz="2400" dirty="0" smtClean="0"/>
              <a:t>Role je: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–</a:t>
            </a:r>
            <a:r>
              <a:rPr lang="cs-CZ" sz="2000" dirty="0" smtClean="0">
                <a:solidFill>
                  <a:srgbClr val="00B050"/>
                </a:solidFill>
              </a:rPr>
              <a:t>  očekávaný způsob chování a vystupování v určité sociální pozici, který závisí na: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</a:rPr>
              <a:t> zkušenostech a vztazích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</a:rPr>
              <a:t> osobní charakteristice jedince – jeho identita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</a:rPr>
              <a:t> osobnosti vedoucího skupiny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</a:rPr>
              <a:t> charakteristice samotné skupiny</a:t>
            </a:r>
          </a:p>
          <a:p>
            <a:pPr lvl="1">
              <a:buFont typeface="Wingdings" pitchFamily="2" charset="2"/>
              <a:buChar char="§"/>
            </a:pPr>
            <a:endParaRPr lang="cs-CZ" sz="2000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cs-CZ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1583457"/>
          </a:xfrm>
        </p:spPr>
        <p:txBody>
          <a:bodyPr/>
          <a:lstStyle/>
          <a:p>
            <a:pPr eaLnBrk="1" hangingPunct="1"/>
            <a:r>
              <a:rPr lang="cs-CZ" sz="3200" b="1" u="sng" dirty="0" smtClean="0">
                <a:solidFill>
                  <a:srgbClr val="00B050"/>
                </a:solidFill>
              </a:rPr>
              <a:t>Základy skupinového chování, diverzita v organizacích, typy skupin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1916832"/>
            <a:ext cx="7992888" cy="4581128"/>
          </a:xfrm>
        </p:spPr>
        <p:txBody>
          <a:bodyPr/>
          <a:lstStyle/>
          <a:p>
            <a:pPr marL="514350" lvl="0" indent="-514350" algn="l">
              <a:buAutoNum type="arabicPeriod"/>
            </a:pPr>
            <a:endParaRPr lang="cs-CZ" sz="2800" b="1" dirty="0" smtClean="0"/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Skupina, pozice a role ve skupině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/>
              <a:t>Skupinová dynamika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Diverzita skupiny – diverzita na pracovišti </a:t>
            </a:r>
          </a:p>
          <a:p>
            <a:pPr marL="514350" lvl="0" indent="-514350" algn="l">
              <a:buAutoNum type="arabicPeriod"/>
            </a:pPr>
            <a:r>
              <a:rPr lang="cs-CZ" sz="2800" b="1" dirty="0" smtClean="0">
                <a:solidFill>
                  <a:schemeClr val="bg1">
                    <a:lumMod val="65000"/>
                  </a:schemeClr>
                </a:solidFill>
              </a:rPr>
              <a:t>Rovné příležitosti žen a mužů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6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Skupinová atmosféra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Složky, které formují skupinovou atmosféru</a:t>
            </a:r>
            <a:r>
              <a:rPr lang="cs-CZ" sz="2000" dirty="0" smtClean="0"/>
              <a:t> </a:t>
            </a:r>
            <a:r>
              <a:rPr lang="cs-CZ" sz="2400" dirty="0" smtClean="0"/>
              <a:t>- prvky skupinové dynamiky:</a:t>
            </a:r>
          </a:p>
          <a:p>
            <a:pPr algn="l"/>
            <a:endParaRPr lang="cs-CZ" sz="2400" dirty="0" smtClean="0"/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koheze </a:t>
            </a:r>
            <a:r>
              <a:rPr lang="cs-CZ" sz="2000" dirty="0" smtClean="0">
                <a:solidFill>
                  <a:srgbClr val="00B050"/>
                </a:solidFill>
              </a:rPr>
              <a:t>(soudržnost, pospolitost, vzájemnost)</a:t>
            </a:r>
          </a:p>
          <a:p>
            <a:pPr algn="l">
              <a:buFont typeface="Wingdings" pitchFamily="2" charset="2"/>
              <a:buChar char="§"/>
            </a:pPr>
            <a:endParaRPr lang="cs-CZ" sz="2000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tenze </a:t>
            </a:r>
            <a:r>
              <a:rPr lang="cs-CZ" sz="2000" dirty="0" smtClean="0">
                <a:solidFill>
                  <a:srgbClr val="00B050"/>
                </a:solidFill>
              </a:rPr>
              <a:t>(faktor napětí – příčina změny)</a:t>
            </a:r>
          </a:p>
          <a:p>
            <a:pPr algn="l">
              <a:buFont typeface="Wingdings" pitchFamily="2" charset="2"/>
              <a:buChar char="§"/>
            </a:pPr>
            <a:endParaRPr lang="cs-CZ" sz="2000" dirty="0" smtClean="0"/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vedení skupiny </a:t>
            </a:r>
            <a:r>
              <a:rPr lang="cs-CZ" sz="2000" dirty="0" smtClean="0">
                <a:solidFill>
                  <a:srgbClr val="00B050"/>
                </a:solidFill>
              </a:rPr>
              <a:t>(osobnost vedoucího a vztahy )</a:t>
            </a:r>
            <a:endParaRPr lang="cs-CZ" sz="2000" dirty="0" smtClean="0"/>
          </a:p>
          <a:p>
            <a:pPr algn="l"/>
            <a:r>
              <a:rPr lang="cs-CZ" sz="2000" dirty="0" smtClean="0">
                <a:solidFill>
                  <a:srgbClr val="00B050"/>
                </a:solidFill>
              </a:rPr>
              <a:t>–</a:t>
            </a:r>
          </a:p>
          <a:p>
            <a:pPr algn="l">
              <a:buFontTx/>
              <a:buChar char="-"/>
            </a:pPr>
            <a:r>
              <a:rPr lang="cs-CZ" sz="2000" dirty="0" smtClean="0">
                <a:solidFill>
                  <a:srgbClr val="00B050"/>
                </a:solidFill>
              </a:rPr>
              <a:t> </a:t>
            </a: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Faktory skupinové koheze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Složky, které ovlivňují vytváření skupinové soudržnosti:</a:t>
            </a:r>
          </a:p>
          <a:p>
            <a:pPr algn="l"/>
            <a:endParaRPr lang="cs-CZ" sz="2400" dirty="0" smtClean="0"/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podobnost postojů a cílů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společně strávený čas a izolace skupiny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ohrožení, velikost skupiny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vstupní požadavky skupiny, 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 odměny ve skupině</a:t>
            </a:r>
          </a:p>
          <a:p>
            <a:pPr algn="l">
              <a:buFont typeface="Wingdings" pitchFamily="2" charset="2"/>
              <a:buChar char="§"/>
            </a:pPr>
            <a:endParaRPr lang="cs-CZ" sz="2000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cs-CZ" sz="2000" dirty="0" smtClean="0">
              <a:solidFill>
                <a:srgbClr val="00B050"/>
              </a:solidFill>
            </a:endParaRPr>
          </a:p>
          <a:p>
            <a:pPr algn="l"/>
            <a:endParaRPr lang="cs-CZ" sz="2000" dirty="0" smtClean="0">
              <a:solidFill>
                <a:srgbClr val="00B050"/>
              </a:solidFill>
            </a:endParaRP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Faktory skupinové tenze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Příčiny vzniku skupinové tenze:</a:t>
            </a:r>
          </a:p>
          <a:p>
            <a:pPr algn="l"/>
            <a:endParaRPr lang="cs-CZ" sz="2400" dirty="0" smtClean="0"/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rozdíly a dále rivalita mezi členy skupiny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slabý vedoucí skupiny – chaos, nejistota, rivalita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neochota podřídit se </a:t>
            </a:r>
            <a:r>
              <a:rPr lang="cs-CZ" sz="2400" dirty="0" err="1" smtClean="0"/>
              <a:t>sk</a:t>
            </a:r>
            <a:r>
              <a:rPr lang="cs-CZ" sz="2400" dirty="0" smtClean="0"/>
              <a:t>. normám, vznik podskupin 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změny ve vedení, noví členové, nové normy </a:t>
            </a:r>
          </a:p>
          <a:p>
            <a:pPr algn="l"/>
            <a:endParaRPr lang="cs-CZ" sz="2400" dirty="0" smtClean="0"/>
          </a:p>
          <a:p>
            <a:pPr algn="l">
              <a:buFont typeface="Wingdings" pitchFamily="2" charset="2"/>
              <a:buChar char="§"/>
            </a:pPr>
            <a:endParaRPr lang="cs-CZ" sz="2000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§"/>
            </a:pPr>
            <a:endParaRPr lang="cs-CZ" sz="2000" dirty="0" smtClean="0">
              <a:solidFill>
                <a:srgbClr val="00B050"/>
              </a:solidFill>
            </a:endParaRPr>
          </a:p>
          <a:p>
            <a:pPr algn="l"/>
            <a:endParaRPr lang="cs-CZ" sz="2000" dirty="0" smtClean="0">
              <a:solidFill>
                <a:srgbClr val="00B050"/>
              </a:solidFill>
            </a:endParaRP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476672"/>
            <a:ext cx="7488832" cy="5522491"/>
          </a:xfrm>
        </p:spPr>
        <p:txBody>
          <a:bodyPr/>
          <a:lstStyle/>
          <a:p>
            <a:r>
              <a:rPr lang="cs-CZ" sz="3600" b="1" dirty="0" smtClean="0"/>
              <a:t>Vlastnosti a role vedoucího skupiny</a:t>
            </a:r>
          </a:p>
          <a:p>
            <a:pPr algn="l"/>
            <a:endParaRPr lang="cs-CZ" sz="2400" dirty="0" smtClean="0"/>
          </a:p>
          <a:p>
            <a:pPr algn="l"/>
            <a:r>
              <a:rPr lang="cs-CZ" sz="2400" dirty="0" smtClean="0"/>
              <a:t>Vedení je úzce spjato s osobností vedoucího a s rolí jakou zaujímá k ostatním členům skupiny:</a:t>
            </a: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mezi základní osobnostní </a:t>
            </a:r>
            <a:r>
              <a:rPr lang="cs-CZ" sz="2000" b="1" dirty="0" smtClean="0">
                <a:solidFill>
                  <a:srgbClr val="00B050"/>
                </a:solidFill>
              </a:rPr>
              <a:t>vlastnosti </a:t>
            </a:r>
            <a:r>
              <a:rPr lang="cs-CZ" sz="2000" dirty="0" smtClean="0">
                <a:solidFill>
                  <a:srgbClr val="00B050"/>
                </a:solidFill>
              </a:rPr>
              <a:t>patří </a:t>
            </a:r>
            <a:r>
              <a:rPr lang="cs-CZ" sz="2000" b="1" dirty="0" smtClean="0">
                <a:solidFill>
                  <a:srgbClr val="00B050"/>
                </a:solidFill>
              </a:rPr>
              <a:t>empatie, vřelost</a:t>
            </a:r>
            <a:r>
              <a:rPr lang="cs-CZ" sz="2000" dirty="0" smtClean="0">
                <a:solidFill>
                  <a:srgbClr val="00B050"/>
                </a:solidFill>
              </a:rPr>
              <a:t>, </a:t>
            </a:r>
            <a:r>
              <a:rPr lang="cs-CZ" sz="2000" b="1" dirty="0" smtClean="0">
                <a:solidFill>
                  <a:srgbClr val="00B050"/>
                </a:solidFill>
              </a:rPr>
              <a:t>opravdovost, emocionální a sociální zralost</a:t>
            </a:r>
            <a:endParaRPr lang="cs-CZ" sz="2000" dirty="0" smtClean="0">
              <a:solidFill>
                <a:srgbClr val="00B050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000" dirty="0" smtClean="0">
                <a:solidFill>
                  <a:srgbClr val="00B050"/>
                </a:solidFill>
              </a:rPr>
              <a:t>mezi </a:t>
            </a:r>
            <a:r>
              <a:rPr lang="cs-CZ" sz="2000" b="1" dirty="0" smtClean="0">
                <a:solidFill>
                  <a:srgbClr val="00B050"/>
                </a:solidFill>
              </a:rPr>
              <a:t>základní role </a:t>
            </a:r>
            <a:r>
              <a:rPr lang="cs-CZ" sz="2000" dirty="0" smtClean="0">
                <a:solidFill>
                  <a:srgbClr val="00B050"/>
                </a:solidFill>
              </a:rPr>
              <a:t>vedoucího patří:</a:t>
            </a:r>
          </a:p>
          <a:p>
            <a:pPr lvl="1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</a:rPr>
              <a:t>  interpersonální  </a:t>
            </a:r>
          </a:p>
          <a:p>
            <a:pPr lvl="1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</a:rPr>
              <a:t>  informační</a:t>
            </a:r>
          </a:p>
          <a:p>
            <a:pPr lvl="1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rgbClr val="00B050"/>
                </a:solidFill>
              </a:rPr>
              <a:t>  rozhodovací</a:t>
            </a:r>
          </a:p>
          <a:p>
            <a:pPr algn="l">
              <a:buFont typeface="Wingdings" pitchFamily="2" charset="2"/>
              <a:buChar char="§"/>
            </a:pPr>
            <a:endParaRPr lang="cs-CZ" sz="2000" dirty="0" smtClean="0">
              <a:solidFill>
                <a:srgbClr val="00B050"/>
              </a:solidFill>
            </a:endParaRPr>
          </a:p>
          <a:p>
            <a:pPr algn="l"/>
            <a:endParaRPr lang="cs-CZ" sz="2000" dirty="0" smtClean="0">
              <a:solidFill>
                <a:srgbClr val="00B050"/>
              </a:solidFill>
            </a:endParaRPr>
          </a:p>
          <a:p>
            <a:pPr marL="609600" indent="-609600" algn="l" eaLnBrk="1" hangingPunct="1">
              <a:defRPr/>
            </a:pPr>
            <a:endParaRPr lang="cs-CZ" sz="2400" b="1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7865</TotalTime>
  <Words>624</Words>
  <Application>Microsoft Office PowerPoint</Application>
  <PresentationFormat>Předvádění na obrazovce (4:3)</PresentationFormat>
  <Paragraphs>194</Paragraphs>
  <Slides>17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Arial Nadpisy</vt:lpstr>
      <vt:lpstr>Calibri</vt:lpstr>
      <vt:lpstr>Times New Roman</vt:lpstr>
      <vt:lpstr>Wingdings</vt:lpstr>
      <vt:lpstr>Výchozí návrh</vt:lpstr>
      <vt:lpstr>Základy skupinového chování, diverzita v organizacích, typy skupin</vt:lpstr>
      <vt:lpstr>Základy skupinového chování, diverzita v organizacích, typy skupin</vt:lpstr>
      <vt:lpstr>Prezentace aplikace PowerPoint</vt:lpstr>
      <vt:lpstr>Prezentace aplikace PowerPoint</vt:lpstr>
      <vt:lpstr>Základy skupinového chování, diverzita v organizacích, typy skupin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Základy skupinového chování, diverzita v organizacích, typy skupin</vt:lpstr>
      <vt:lpstr>Prezentace aplikace PowerPoint</vt:lpstr>
      <vt:lpstr>Prezentace aplikace PowerPoint</vt:lpstr>
      <vt:lpstr>Prezentace aplikace PowerPoint</vt:lpstr>
      <vt:lpstr>Prezentace aplikace PowerPoint</vt:lpstr>
      <vt:lpstr>Základy skupinového chování, diverzita v organizacích, typy skupin</vt:lpstr>
      <vt:lpstr>Prezentace aplikace PowerPoint</vt:lpstr>
    </vt:vector>
  </TitlesOfParts>
  <Company>Teplárna Otrokovice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kompetencí mistra</dc:title>
  <dc:creator>klofac</dc:creator>
  <cp:lastModifiedBy>Milena Strachova</cp:lastModifiedBy>
  <cp:revision>320</cp:revision>
  <dcterms:created xsi:type="dcterms:W3CDTF">2007-05-11T12:00:50Z</dcterms:created>
  <dcterms:modified xsi:type="dcterms:W3CDTF">2018-05-14T17:30:52Z</dcterms:modified>
</cp:coreProperties>
</file>