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305" r:id="rId3"/>
    <p:sldId id="268" r:id="rId4"/>
    <p:sldId id="270" r:id="rId5"/>
    <p:sldId id="271" r:id="rId6"/>
    <p:sldId id="303" r:id="rId7"/>
    <p:sldId id="304" r:id="rId8"/>
    <p:sldId id="272" r:id="rId9"/>
    <p:sldId id="273" r:id="rId10"/>
    <p:sldId id="274" r:id="rId11"/>
    <p:sldId id="275" r:id="rId12"/>
    <p:sldId id="277" r:id="rId13"/>
    <p:sldId id="276" r:id="rId14"/>
  </p:sldIdLst>
  <p:sldSz cx="9144000" cy="6858000" type="screen4x3"/>
  <p:notesSz cx="6858000" cy="9144000"/>
  <p:custDataLst>
    <p:tags r:id="rId15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43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4453C-6A7A-4B75-9832-53443D71DE2A}" type="datetimeFigureOut">
              <a:rPr lang="cs-CZ" smtClean="0"/>
              <a:pPr/>
              <a:t>08.05.2018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8DD3-5842-4CBE-959D-F6D83DEA57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2121694"/>
            <a:ext cx="7166610" cy="2678906"/>
          </a:xfrm>
        </p:spPr>
        <p:txBody>
          <a:bodyPr anchor="ctr">
            <a:normAutofit/>
          </a:bodyPr>
          <a:lstStyle/>
          <a:p>
            <a:r>
              <a:rPr lang="cs-CZ" b="1" dirty="0"/>
              <a:t>Aplikované psychosociální vědy</a:t>
            </a:r>
            <a:br>
              <a:rPr lang="cs-CZ" b="1" dirty="0"/>
            </a:br>
            <a:r>
              <a:rPr lang="cs-CZ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03650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Subkultura vs. kontrakultura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cs-CZ" sz="3000" dirty="0">
                <a:solidFill>
                  <a:srgbClr val="C00000"/>
                </a:solidFill>
              </a:rPr>
              <a:t>Subkultura </a:t>
            </a:r>
            <a:r>
              <a:rPr lang="cs-CZ" sz="3000" dirty="0"/>
              <a:t>– sdílení odlišných hodnot, morálních vzorů, zvyků, životních stylů (mládež, senioři, bezdomovci)</a:t>
            </a:r>
          </a:p>
          <a:p>
            <a:pPr>
              <a:lnSpc>
                <a:spcPct val="160000"/>
              </a:lnSpc>
            </a:pPr>
            <a:r>
              <a:rPr lang="cs-CZ" sz="3000" dirty="0">
                <a:solidFill>
                  <a:srgbClr val="C00000"/>
                </a:solidFill>
              </a:rPr>
              <a:t>Kontrakultura </a:t>
            </a:r>
            <a:r>
              <a:rPr lang="cs-CZ" sz="3000" dirty="0"/>
              <a:t>– programové odmítání dominantních kulturních hodnot, orientace na alternativní životní styl (oblékání, stravování, volný čas)</a:t>
            </a:r>
          </a:p>
          <a:p>
            <a:pPr>
              <a:lnSpc>
                <a:spcPct val="160000"/>
              </a:lnSpc>
            </a:pPr>
            <a:r>
              <a:rPr lang="cs-CZ" sz="3000" dirty="0">
                <a:solidFill>
                  <a:srgbClr val="C00000"/>
                </a:solidFill>
              </a:rPr>
              <a:t>Kulturní relativismus </a:t>
            </a:r>
            <a:r>
              <a:rPr lang="cs-CZ" sz="3000" dirty="0"/>
              <a:t>– důraz na potřebu vcítění se hodnotám odlišné kultury</a:t>
            </a:r>
          </a:p>
          <a:p>
            <a:pPr>
              <a:lnSpc>
                <a:spcPct val="160000"/>
              </a:lnSpc>
            </a:pPr>
            <a:r>
              <a:rPr lang="cs-CZ" sz="3000" dirty="0" err="1">
                <a:solidFill>
                  <a:srgbClr val="C00000"/>
                </a:solidFill>
              </a:rPr>
              <a:t>Etnocentrismus</a:t>
            </a:r>
            <a:r>
              <a:rPr lang="cs-CZ" sz="3000" dirty="0"/>
              <a:t> – vlastní kultura chápána jako nadřazená ostatním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Životní styl – životní způsob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cs-CZ" sz="2800" dirty="0">
                <a:solidFill>
                  <a:srgbClr val="C00000"/>
                </a:solidFill>
              </a:rPr>
              <a:t>Životní způsob </a:t>
            </a:r>
            <a:r>
              <a:rPr lang="cs-CZ" sz="2800" dirty="0"/>
              <a:t>– ustálenost životních praktik v různých sférách lidské existence (agrární, průmyslový)</a:t>
            </a:r>
          </a:p>
          <a:p>
            <a:endParaRPr lang="cs-CZ" sz="2800" dirty="0">
              <a:solidFill>
                <a:srgbClr val="C00000"/>
              </a:solidFill>
            </a:endParaRPr>
          </a:p>
          <a:p>
            <a:r>
              <a:rPr lang="cs-CZ" sz="2800" dirty="0">
                <a:solidFill>
                  <a:srgbClr val="C00000"/>
                </a:solidFill>
              </a:rPr>
              <a:t>Životní styl </a:t>
            </a:r>
            <a:r>
              <a:rPr lang="cs-CZ" sz="2800" dirty="0"/>
              <a:t>– specifický typ chování jedince nebo skupiny s trvalým zvláštním a odlišitelným jednáním, způsoby, zvyky a sklony (mládež, sportovci, vegetariáni)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Společenská pozice vs. role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600" dirty="0">
                <a:solidFill>
                  <a:srgbClr val="C00000"/>
                </a:solidFill>
              </a:rPr>
              <a:t>Společenská pozice </a:t>
            </a:r>
            <a:r>
              <a:rPr lang="cs-CZ" sz="2600" dirty="0"/>
              <a:t>(sociální status, sociální postavení) -  postavení jedince ve společenské struktuře, sociální identita jedince v dané skupině nebo společnosti</a:t>
            </a:r>
          </a:p>
          <a:p>
            <a:pPr marL="0" indent="0">
              <a:buNone/>
            </a:pPr>
            <a:r>
              <a:rPr lang="cs-CZ" sz="2600" dirty="0"/>
              <a:t>Sociální status</a:t>
            </a:r>
          </a:p>
          <a:p>
            <a:pPr lvl="1"/>
            <a:r>
              <a:rPr lang="cs-CZ" sz="2200" dirty="0"/>
              <a:t>vrozený </a:t>
            </a:r>
          </a:p>
          <a:p>
            <a:pPr lvl="1"/>
            <a:r>
              <a:rPr lang="cs-CZ" sz="2200" dirty="0" err="1"/>
              <a:t>askriptivní</a:t>
            </a:r>
            <a:endParaRPr lang="cs-CZ" sz="2200" dirty="0"/>
          </a:p>
          <a:p>
            <a:pPr lvl="1"/>
            <a:r>
              <a:rPr lang="cs-CZ" sz="2200" dirty="0"/>
              <a:t>Získaný (dosažený)</a:t>
            </a:r>
          </a:p>
          <a:p>
            <a:pPr marL="0" indent="0">
              <a:buNone/>
            </a:pPr>
            <a:endParaRPr lang="cs-CZ" sz="2600" dirty="0"/>
          </a:p>
          <a:p>
            <a:r>
              <a:rPr lang="cs-CZ" sz="2600" dirty="0">
                <a:solidFill>
                  <a:srgbClr val="C00000"/>
                </a:solidFill>
              </a:rPr>
              <a:t>Společenská role </a:t>
            </a:r>
            <a:r>
              <a:rPr lang="cs-CZ" sz="2600" dirty="0"/>
              <a:t>– je spojována s určitými vzory chování, které vyplývají z individuální příslušnosti ke konkrétním skupinám – chování, které se od nás v dané situaci očekává. Jedinci jednají jako herci na divadle v různých rolích.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Socializace-výchova-vzdělání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cs-CZ" sz="2800" dirty="0">
                <a:solidFill>
                  <a:srgbClr val="C00000"/>
                </a:solidFill>
              </a:rPr>
              <a:t>Socializace </a:t>
            </a:r>
            <a:r>
              <a:rPr lang="cs-CZ" sz="2800" dirty="0"/>
              <a:t>– osvojování si hodnot, postojů, norem, zvyků a jednání přiměřené dané kultuře. Přizpůsobení společnosti a standardizace hodnotové orientace (</a:t>
            </a:r>
            <a:r>
              <a:rPr lang="cs-CZ" sz="2800" i="1" dirty="0">
                <a:solidFill>
                  <a:srgbClr val="C00000"/>
                </a:solidFill>
              </a:rPr>
              <a:t>resocializace, zpětná socializa</a:t>
            </a:r>
            <a:r>
              <a:rPr lang="cs-CZ" sz="2800" dirty="0">
                <a:solidFill>
                  <a:srgbClr val="C00000"/>
                </a:solidFill>
              </a:rPr>
              <a:t>ce</a:t>
            </a:r>
            <a:r>
              <a:rPr lang="cs-CZ" sz="2800" dirty="0"/>
              <a:t>).</a:t>
            </a:r>
          </a:p>
          <a:p>
            <a:pPr>
              <a:lnSpc>
                <a:spcPct val="170000"/>
              </a:lnSpc>
            </a:pPr>
            <a:r>
              <a:rPr lang="cs-CZ" sz="2800" dirty="0">
                <a:solidFill>
                  <a:srgbClr val="C00000"/>
                </a:solidFill>
              </a:rPr>
              <a:t>Akulturace </a:t>
            </a:r>
            <a:r>
              <a:rPr lang="cs-CZ" sz="2800" dirty="0"/>
              <a:t>– přijímání  a prolínání různých kulturních a sociálních procesů</a:t>
            </a:r>
          </a:p>
          <a:p>
            <a:pPr>
              <a:lnSpc>
                <a:spcPct val="170000"/>
              </a:lnSpc>
            </a:pPr>
            <a:r>
              <a:rPr lang="cs-CZ" sz="2800" dirty="0">
                <a:solidFill>
                  <a:srgbClr val="C00000"/>
                </a:solidFill>
              </a:rPr>
              <a:t>Výchova </a:t>
            </a:r>
            <a:r>
              <a:rPr lang="cs-CZ" sz="2800" dirty="0"/>
              <a:t>– záměrné ovlivňování socializačních procesů v souladu se společensky přijímanými normami a hodnotami a učení se společenským rolím</a:t>
            </a:r>
          </a:p>
          <a:p>
            <a:pPr>
              <a:lnSpc>
                <a:spcPct val="170000"/>
              </a:lnSpc>
            </a:pPr>
            <a:r>
              <a:rPr lang="cs-CZ" sz="2800" dirty="0">
                <a:solidFill>
                  <a:srgbClr val="C00000"/>
                </a:solidFill>
              </a:rPr>
              <a:t>Vzdělávání </a:t>
            </a:r>
            <a:r>
              <a:rPr lang="cs-CZ" sz="2800" dirty="0"/>
              <a:t>– proces vštěpování znalostí a dovedností nezbytných pro hraní profesních, občanských a rodinných rolí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Širší a </a:t>
            </a:r>
            <a:r>
              <a:rPr lang="cs-CZ"/>
              <a:t>užší kontext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Kultura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Příroda</a:t>
            </a:r>
          </a:p>
        </p:txBody>
      </p:sp>
    </p:spTree>
    <p:extLst>
      <p:ext uri="{BB962C8B-B14F-4D97-AF65-F5344CB8AC3E}">
        <p14:creationId xmlns:p14="http://schemas.microsoft.com/office/powerpoint/2010/main" val="3074951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Pojmová neuchopitelnost kultury: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600" dirty="0"/>
              <a:t>Všechny </a:t>
            </a:r>
            <a:r>
              <a:rPr lang="cs-CZ" sz="2600" i="1" dirty="0">
                <a:solidFill>
                  <a:srgbClr val="C00000"/>
                </a:solidFill>
              </a:rPr>
              <a:t>způsoby myšlení</a:t>
            </a:r>
            <a:r>
              <a:rPr lang="cs-CZ" sz="2600" dirty="0"/>
              <a:t>, chování, vztahů, komunikací, předávaných z generace na generaci prostřednictvím jazyka a dalších způsobů komunikace, včetně gest, malování, psaní, architektury, hudby, módy, </a:t>
            </a:r>
            <a:r>
              <a:rPr lang="cs-CZ" sz="2600" i="1" dirty="0">
                <a:solidFill>
                  <a:srgbClr val="00B050"/>
                </a:solidFill>
              </a:rPr>
              <a:t>stravování</a:t>
            </a:r>
            <a:r>
              <a:rPr lang="cs-CZ" sz="2600" dirty="0">
                <a:solidFill>
                  <a:srgbClr val="00B050"/>
                </a:solidFill>
              </a:rPr>
              <a:t>,</a:t>
            </a:r>
            <a:r>
              <a:rPr lang="cs-CZ" sz="2600" dirty="0"/>
              <a:t> dopravy atd.</a:t>
            </a:r>
          </a:p>
          <a:p>
            <a:r>
              <a:rPr lang="cs-CZ" dirty="0"/>
              <a:t>Kultura – </a:t>
            </a:r>
            <a:r>
              <a:rPr lang="cs-CZ" sz="2400" dirty="0"/>
              <a:t>cesta, kterou se společnost ubírá ve jménu obvyklých způsobů řešení svých záležitostí. Je tím co nás </a:t>
            </a:r>
            <a:r>
              <a:rPr lang="cs-CZ" sz="2400" i="1" dirty="0">
                <a:solidFill>
                  <a:srgbClr val="C00000"/>
                </a:solidFill>
              </a:rPr>
              <a:t>odlišuje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od světa fauny a flóry.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Kultura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cs-CZ" sz="2600" dirty="0"/>
              <a:t>Normy, hodnoty, myšlenky a způsoby </a:t>
            </a:r>
            <a:r>
              <a:rPr lang="cs-CZ" sz="2600" i="1" dirty="0">
                <a:solidFill>
                  <a:srgbClr val="C00000"/>
                </a:solidFill>
              </a:rPr>
              <a:t>řešení </a:t>
            </a:r>
            <a:r>
              <a:rPr lang="cs-CZ" sz="2600" dirty="0"/>
              <a:t>záležitostí určité společnosti.</a:t>
            </a:r>
          </a:p>
          <a:p>
            <a:pPr>
              <a:lnSpc>
                <a:spcPct val="150000"/>
              </a:lnSpc>
            </a:pPr>
            <a:endParaRPr lang="cs-CZ" sz="2600" dirty="0"/>
          </a:p>
          <a:p>
            <a:pPr>
              <a:lnSpc>
                <a:spcPct val="150000"/>
              </a:lnSpc>
            </a:pPr>
            <a:r>
              <a:rPr lang="cs-CZ" sz="2600" dirty="0"/>
              <a:t>Všechny prostředky </a:t>
            </a:r>
            <a:r>
              <a:rPr lang="cs-CZ" sz="2600" i="1" dirty="0">
                <a:solidFill>
                  <a:srgbClr val="C00000"/>
                </a:solidFill>
              </a:rPr>
              <a:t>komunikace</a:t>
            </a:r>
            <a:r>
              <a:rPr lang="cs-CZ" sz="2600" dirty="0"/>
              <a:t>, umění, materiální věci a objekty, které společnost sdílí.</a:t>
            </a:r>
          </a:p>
          <a:p>
            <a:pPr>
              <a:lnSpc>
                <a:spcPct val="150000"/>
              </a:lnSpc>
            </a:pPr>
            <a:endParaRPr lang="cs-CZ" sz="2600" dirty="0"/>
          </a:p>
          <a:p>
            <a:pPr>
              <a:lnSpc>
                <a:spcPct val="150000"/>
              </a:lnSpc>
            </a:pPr>
            <a:r>
              <a:rPr lang="cs-CZ" sz="2600" i="1" dirty="0">
                <a:solidFill>
                  <a:srgbClr val="C00000"/>
                </a:solidFill>
              </a:rPr>
              <a:t>Kultivace </a:t>
            </a:r>
            <a:r>
              <a:rPr lang="cs-CZ" sz="2600" dirty="0"/>
              <a:t>myšlení, civilizace a vzdělávání společnosti.</a:t>
            </a:r>
          </a:p>
          <a:p>
            <a:pPr>
              <a:lnSpc>
                <a:spcPct val="150000"/>
              </a:lnSpc>
            </a:pPr>
            <a:endParaRPr lang="cs-CZ" sz="2600" dirty="0"/>
          </a:p>
          <a:p>
            <a:pPr>
              <a:lnSpc>
                <a:spcPct val="150000"/>
              </a:lnSpc>
            </a:pPr>
            <a:r>
              <a:rPr lang="cs-CZ" sz="2600" i="1" dirty="0">
                <a:solidFill>
                  <a:srgbClr val="C00000"/>
                </a:solidFill>
              </a:rPr>
              <a:t>Způsoby života </a:t>
            </a:r>
            <a:r>
              <a:rPr lang="cs-CZ" sz="2600" dirty="0"/>
              <a:t>sdílené určitou skupinou (kupř. romská kultura).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600" dirty="0"/>
          </a:p>
          <a:p>
            <a:pPr>
              <a:lnSpc>
                <a:spcPct val="150000"/>
              </a:lnSpc>
            </a:pPr>
            <a:r>
              <a:rPr lang="cs-CZ" sz="2600" dirty="0"/>
              <a:t>Postupy, vytvářející ve společnosti </a:t>
            </a:r>
            <a:r>
              <a:rPr lang="cs-CZ" sz="2600" i="1" dirty="0">
                <a:solidFill>
                  <a:srgbClr val="C00000"/>
                </a:solidFill>
              </a:rPr>
              <a:t>významy </a:t>
            </a:r>
            <a:r>
              <a:rPr lang="cs-CZ" sz="2600" dirty="0"/>
              <a:t>(komunikace, kódování apod.).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Kultura je produktem sociálního života mnoha generací: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7030A0"/>
                </a:solidFill>
              </a:rPr>
              <a:t>Materiální -</a:t>
            </a:r>
            <a:r>
              <a:rPr lang="cs-CZ" sz="2400" dirty="0"/>
              <a:t> vyšší, zejména technický stupeň společenské organizace, soubor výtvorů uspokojující materiální potřeby (pracovní nástroje, bydlení, oděv, komunikace)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7030A0"/>
                </a:solidFill>
              </a:rPr>
              <a:t>Duchovní </a:t>
            </a:r>
            <a:r>
              <a:rPr lang="cs-CZ" sz="2400" dirty="0"/>
              <a:t>– produkty snah po ideálech krásna, dobra, pravdy, spravedlnosti: zvyky, ideje, systém víry, obyčeje, symboly.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Dvanáct českých divů světa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135" y="1844824"/>
            <a:ext cx="6821729" cy="461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792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3068960"/>
            <a:ext cx="295232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UNESCO památky nehmotné</a:t>
            </a:r>
            <a:br>
              <a:rPr lang="cs-CZ" b="1" dirty="0"/>
            </a:b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74638"/>
            <a:ext cx="5616624" cy="6445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685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Kultura - civilizace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solidFill>
                  <a:srgbClr val="C00000"/>
                </a:solidFill>
              </a:rPr>
              <a:t>Kulturní dědictví </a:t>
            </a:r>
            <a:r>
              <a:rPr lang="cs-CZ" dirty="0"/>
              <a:t>– ta část kultury, která byla předána jako osvědčená dalším pokolením</a:t>
            </a:r>
          </a:p>
          <a:p>
            <a:r>
              <a:rPr lang="cs-CZ" dirty="0">
                <a:solidFill>
                  <a:srgbClr val="C00000"/>
                </a:solidFill>
              </a:rPr>
              <a:t>Civilizace </a:t>
            </a:r>
            <a:r>
              <a:rPr lang="cs-CZ" dirty="0"/>
              <a:t>– racionalizace a intelektualizace lidského života zejména v oblasti technologií.</a:t>
            </a:r>
          </a:p>
          <a:p>
            <a:r>
              <a:rPr lang="cs-CZ" dirty="0">
                <a:solidFill>
                  <a:srgbClr val="C00000"/>
                </a:solidFill>
              </a:rPr>
              <a:t>Civilizovaný</a:t>
            </a:r>
            <a:r>
              <a:rPr lang="cs-CZ" dirty="0"/>
              <a:t> znamená být formovaný společností</a:t>
            </a:r>
          </a:p>
          <a:p>
            <a:r>
              <a:rPr lang="cs-CZ" dirty="0">
                <a:solidFill>
                  <a:srgbClr val="C00000"/>
                </a:solidFill>
              </a:rPr>
              <a:t>Kulturní univerzálie </a:t>
            </a:r>
            <a:r>
              <a:rPr lang="cs-CZ" dirty="0"/>
              <a:t>– uctívání tělesné krásy, kalendář, systém výživy, stravovací zvyklosti, pohřby, mýty, rodiny, vlastnická práva, náboženství,sexuální regulativa, obchod, návštěvy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Kulturní komponenty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Tradice </a:t>
            </a:r>
            <a:r>
              <a:rPr lang="cs-CZ" dirty="0"/>
              <a:t>– výrazem toho, co přetrvává, nemění se, co je spojeno s minulostí, funguje jako výraz toho, na čem lidé lpí. Báze </a:t>
            </a:r>
            <a:r>
              <a:rPr lang="cs-CZ" i="1" dirty="0"/>
              <a:t>tradiční společnosti zemědělské civilizace.</a:t>
            </a:r>
            <a:endParaRPr lang="cs-CZ" dirty="0"/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Inovace </a:t>
            </a:r>
            <a:r>
              <a:rPr lang="cs-CZ" dirty="0"/>
              <a:t>– proces uvádění nových kulturních idejí či objektů, vytváření nové formy existence (kopí, auto, PC, internet,demokracie) </a:t>
            </a:r>
            <a:r>
              <a:rPr lang="cs-CZ" i="1" dirty="0"/>
              <a:t>Báze moderní a postmoderní společnosti vědění a informačních technologií.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Kulturní element </a:t>
            </a:r>
            <a:r>
              <a:rPr lang="cs-CZ" dirty="0"/>
              <a:t>– předmět či ideje symbolizující klíčovou úlohu v určitých oblastech života (šíp, motyka, parní stroj, mobil)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Kulturní komplex </a:t>
            </a:r>
            <a:r>
              <a:rPr lang="cs-CZ" dirty="0"/>
              <a:t>– širší systém předmětů či idejí seskupených kolem kulturního elementu 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Kulturní integrace – </a:t>
            </a:r>
            <a:r>
              <a:rPr lang="cs-CZ" dirty="0"/>
              <a:t>proces přibližování různých kultur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Kulturní variace - </a:t>
            </a:r>
            <a:r>
              <a:rPr lang="cs-CZ" dirty="0"/>
              <a:t>důraz na svébytnost každé  kultury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f4006b04-f37e-4830-be58-a1ba0aad9e63.mdb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658</Words>
  <Application>Microsoft Office PowerPoint</Application>
  <PresentationFormat>Předvádění na obrazovce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Aplikované psychosociální vědy 5</vt:lpstr>
      <vt:lpstr>Kultura</vt:lpstr>
      <vt:lpstr>Kultura</vt:lpstr>
      <vt:lpstr>Kultura </vt:lpstr>
      <vt:lpstr>Kultura</vt:lpstr>
      <vt:lpstr>Dvanáct českých divů světa</vt:lpstr>
      <vt:lpstr>UNESCO památky nehmotné </vt:lpstr>
      <vt:lpstr>Kultura - civilizace</vt:lpstr>
      <vt:lpstr>Kulturní komponenty</vt:lpstr>
      <vt:lpstr>Subkultura vs. kontrakultura</vt:lpstr>
      <vt:lpstr>Životní styl – životní způsob</vt:lpstr>
      <vt:lpstr>Společenská pozice vs. role</vt:lpstr>
      <vt:lpstr>Socializace-výchova-vzdělání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společenské vědy</dc:title>
  <dc:creator>Your User Name</dc:creator>
  <cp:lastModifiedBy>Emanuel Hurych</cp:lastModifiedBy>
  <cp:revision>38</cp:revision>
  <dcterms:created xsi:type="dcterms:W3CDTF">2014-01-14T09:44:16Z</dcterms:created>
  <dcterms:modified xsi:type="dcterms:W3CDTF">2018-05-08T14:08:28Z</dcterms:modified>
</cp:coreProperties>
</file>