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12192000" cy="6858000"/>
  <p:notesSz cx="6858000" cy="9144000"/>
  <p:custDataLst>
    <p:tags r:id="rId24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l Jilka" initials="MJ" lastIdx="1" clrIdx="0">
    <p:extLst>
      <p:ext uri="{19B8F6BF-5375-455C-9EA6-DF929625EA0E}">
        <p15:presenceInfo xmlns:p15="http://schemas.microsoft.com/office/powerpoint/2012/main" userId="0f78a1541a07344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5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E231A-8850-40F2-B04A-AB0954F8CBC5}" type="datetimeFigureOut">
              <a:rPr lang="cs-CZ" smtClean="0"/>
              <a:t>26.02.2018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9C7A4-5D9C-4C2A-B8F8-CCDD985A6B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817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Soubor nástrojů, které organizaci umožňují upravit nabídku podle přání zákazníků na cílovém trhu.“ (Kotler &amp; Armstrong, 2006)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9C7A4-5D9C-4C2A-B8F8-CCDD985A6BAA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4116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5CAF02-11F9-40DD-95EF-FB003C3299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470BF60-37F4-42EC-9DC6-3BD24C1EFF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A45968D-B18C-48B4-AABA-02C1AC341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26.2.2018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583709B-8618-4448-9BB5-D31FBCF63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Michal Jilka - Marketing sportu (bp2447)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C2A6688-DDD8-4911-9F3F-5E56FF71F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4824C-BA04-4D2C-9288-DED783F4BE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0886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121A60-7C6B-4327-8550-0B941C7AF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AE6FE5B-3B8F-427D-876B-8330EFA0C4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3AA3F36-5F21-4641-93DA-708DE3063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26.2.2018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0E6FA49-FC17-4687-8F3E-A630335E2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Michal Jilka - Marketing sportu (bp2447)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CDF714D-801C-42EE-BA15-0EABDF887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4824C-BA04-4D2C-9288-DED783F4BE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2562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E620C34-D19F-4C84-86E7-F6CF43C2B7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B17B4A0-B039-4F6D-B922-16F6DDB71B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64579D5-2421-496E-ADCF-617FCC8F4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26.2.2018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436D16-B980-4823-990B-8136CB543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Michal Jilka - Marketing sportu (bp2447)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9C536E1-9BEA-4B68-B44C-C60C6D6D4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4824C-BA04-4D2C-9288-DED783F4BE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071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D8ADD0-39CB-4135-8755-8D38DE890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092FEA5-CCAB-48E2-A6D6-78394CB608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A02E71-5135-435C-BAC1-1228B45E3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26.2.2018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3664E20-219F-4837-ADCC-2D5AE0F72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Michal Jilka - Marketing sportu (bp2447)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B4560F9-12DD-476A-9C44-4B5F66398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4824C-BA04-4D2C-9288-DED783F4BE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2748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D873D7-7D10-42F9-9AFB-9C805E083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05C8B3C-3B49-4F30-A521-478A1A7B0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BD9E0AD-9E63-424A-AF85-2E6EDB155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26.2.2018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C8BCF0B-90AD-49D3-ACC2-63B120096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Michal Jilka - Marketing sportu (bp2447)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B6EFDE0-4313-4EDE-B7C5-7B26580F6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4824C-BA04-4D2C-9288-DED783F4BE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3840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159B77-ED1B-4588-A753-92324BFF8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E7EAF92-9055-4A6C-A9C4-BBB767E665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4D9E4676-3060-4BF3-8F23-2A8B17DA89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2F926A1-9850-4A6D-B755-66B17F5CD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26.2.2018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2A549BB-08F9-49BD-895E-BE4A6F2C6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Michal Jilka - Marketing sportu (bp2447)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75A3E3C-9495-490B-9072-192D0ED65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4824C-BA04-4D2C-9288-DED783F4BE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2473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9CF02F-65D2-4D93-883D-2DABD52D5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6F2E3B9-2C05-41C1-9B5D-1FB3B9F50D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BB50AD7-6B32-45F7-9DA1-16F1CF8E71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FCC0EF34-4636-40FF-8D43-75B067C14E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A76F864E-58A4-4024-B7B1-41EDEAA00D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DEF39A2-200B-41B9-A664-6787D7C72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26.2.2018</a:t>
            </a: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BD660A9-841C-48B8-9267-2AA61CF4D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Michal Jilka - Marketing sportu (bp2447)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FE9FF06-5B77-4CCE-9551-3C4F68A6B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4824C-BA04-4D2C-9288-DED783F4BE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6433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22CA21-A40F-4C9D-85C4-4041EF3AC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A5CF8A3-DA80-483F-A510-E476B8A90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26.2.2018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2B5606C-233A-44C3-8B23-878196118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Michal Jilka - Marketing sportu (bp2447)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31941D4-19C3-4C33-99DF-D98D8E485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4824C-BA04-4D2C-9288-DED783F4BE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9032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F87B909-6BB6-4A4E-8CA2-4FA3A8E48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26.2.2018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34A1EBC-51E8-445E-88D1-01D921516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Michal Jilka - Marketing sportu (bp2447)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F74BDC3-E7E4-4F73-ACBC-0FAD5AE19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4824C-BA04-4D2C-9288-DED783F4BE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8567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8A0468-26F3-46C0-ABE8-964F2BB02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D780748-DAC6-4088-A541-39651368A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D9DB85BF-7883-4914-8ED0-4BD43AF23C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2E06F35-21FA-4F57-9566-0B585DED9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26.2.2018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3163BE3-13D8-43FA-B14E-A2F87BE7E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Michal Jilka - Marketing sportu (bp2447)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F651EBE-3011-4C01-9F9D-90A68AE09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4824C-BA04-4D2C-9288-DED783F4BE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5643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40E516-419D-4971-AD36-7B2E9946A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2D1DABE-C790-4450-BF30-D285F947D2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F9C73FB6-D79B-42AC-8173-7EC8BB1069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33EE3E3-10F8-4DAB-911B-47968983A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26.2.2018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FC6C2EC-F9FC-4409-9693-DF952D202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Michal Jilka - Marketing sportu (bp2447)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D419658-2ABB-4693-B4A4-50D745E8E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4824C-BA04-4D2C-9288-DED783F4BE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7531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3C60309-21B1-4405-A806-4888C8876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61C6237-4B27-46BB-9D2F-91CD69B519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59FDAAF-5EF1-4334-96E5-747BF5BF2E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26.2.2018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3D089ED-7DA6-4E91-996F-1BA757F9BE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Michal Jilka - Marketing sportu (bp2447)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21C32D3-20D0-4E96-A356-CA5B66D083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4824C-BA04-4D2C-9288-DED783F4BE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6833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https://www.youtube.com/embed/s26jlK8bUSY" TargetMode="External"/><Relationship Id="rId1" Type="http://schemas.openxmlformats.org/officeDocument/2006/relationships/tags" Target="../tags/tag11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oherCU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6.tm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oal/videos/10156254671098598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tm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A57C31-46E8-4922-89CC-7B3B2B197D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Marketing sportu (bp2447)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D9A6159-0DF4-422A-833C-E7F587D70C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Michal Jilka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866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26jlK8bUSY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2"/>
          </p:nvPr>
        </p:nvPicPr>
        <p:blipFill>
          <a:blip r:embed="rId4"/>
          <a:stretch>
            <a:fillRect/>
          </a:stretch>
        </p:blipFill>
        <p:spPr>
          <a:xfrm>
            <a:off x="902855" y="55416"/>
            <a:ext cx="10116127" cy="6763958"/>
          </a:xfrm>
          <a:prstGeom prst="rect">
            <a:avLst/>
          </a:prstGeom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26.2.2018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Marketing sportu (bp2447)</a:t>
            </a:r>
            <a:endParaRPr lang="cs-CZ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11C84BBB-F12A-443F-873F-36020FE41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4824C-BA04-4D2C-9288-DED783F4BED8}" type="slidenum">
              <a:rPr lang="cs-CZ" smtClean="0"/>
              <a:t>10</a:t>
            </a:fld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239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26.2.2018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Marketing sportu (bp2447)</a:t>
            </a:r>
            <a:endParaRPr lang="cs-CZ"/>
          </a:p>
        </p:txBody>
      </p:sp>
      <p:pic>
        <p:nvPicPr>
          <p:cNvPr id="2050" name="Picture 2" descr="banner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76" y="3814759"/>
            <a:ext cx="3667095" cy="244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anner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86" y="431595"/>
            <a:ext cx="4186276" cy="235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anner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604" y="3911466"/>
            <a:ext cx="4001552" cy="224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banner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604" y="275421"/>
            <a:ext cx="4001552" cy="266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www.thesun.co.uk/wp-content/uploads/2017/06/nintchdbpict000329735038.jpg?strip=all&amp;w=960">
            <a:extLst>
              <a:ext uri="{FF2B5EF4-FFF2-40B4-BE49-F238E27FC236}">
                <a16:creationId xmlns:a16="http://schemas.microsoft.com/office/drawing/2014/main" id="{02D7E17D-AFD5-4170-9EB5-CD05C56E2F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3" r="11716"/>
          <a:stretch/>
        </p:blipFill>
        <p:spPr bwMode="auto">
          <a:xfrm>
            <a:off x="4795557" y="1714500"/>
            <a:ext cx="259815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DF9A4D69-A6B3-4833-8780-74315D7A3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4824C-BA04-4D2C-9288-DED783F4BED8}" type="slidenum">
              <a:rPr lang="cs-CZ" smtClean="0"/>
              <a:t>11</a:t>
            </a:fld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48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0222D6-FC7F-48BC-916F-051CEFF39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Cena (Čáslavová, 2009)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6F851F4-34C6-44DC-9F46-894587B2C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Může výrazně ovlivnit chování zákazníka</a:t>
            </a:r>
          </a:p>
          <a:p>
            <a:r>
              <a:rPr lang="cs-CZ" dirty="0"/>
              <a:t>Cena sportovních služeb i výrobků</a:t>
            </a:r>
          </a:p>
          <a:p>
            <a:r>
              <a:rPr lang="cs-CZ" dirty="0"/>
              <a:t>Cena za transfery hráčů</a:t>
            </a:r>
          </a:p>
          <a:p>
            <a:r>
              <a:rPr lang="cs-CZ" dirty="0"/>
              <a:t>Startovné, členské příspěvky, vstupy na utkání, náklady na dopravu, náklady na sportovní vybavení…</a:t>
            </a:r>
          </a:p>
          <a:p>
            <a:r>
              <a:rPr lang="cs-CZ" dirty="0"/>
              <a:t>Cenotvorba za pomoci marketingových nástrojů – balení, značka, distribuce, propagace…</a:t>
            </a:r>
          </a:p>
          <a:p>
            <a:r>
              <a:rPr lang="cs-CZ" dirty="0"/>
              <a:t>Role sponzoringu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D83E3DF-6564-4610-A36C-1ACBA6288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26.2.2018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238DB71-E4FB-4A9E-869C-A6C99FBB1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Michal Jilka - Marketing sportu (bp2447)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76D99AF-A2C0-4240-BFD6-6F2278393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4824C-BA04-4D2C-9288-DED783F4BED8}" type="slidenum">
              <a:rPr lang="cs-CZ" smtClean="0"/>
              <a:t>12</a:t>
            </a:fld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43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CE01E7-77E3-430E-8707-710BDEE5A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Umístění/Distribuce (Čáslavová, 2009)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70A36A1-099F-41A9-801A-320625F3D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Aneb jak dostat produkt/službu ke klientovi/zákazníkovi</a:t>
            </a:r>
          </a:p>
          <a:p>
            <a:r>
              <a:rPr lang="cs-CZ" dirty="0"/>
              <a:t>Výběr vhodného distribučního kanálu vč. nákladů na to spojených</a:t>
            </a:r>
          </a:p>
          <a:p>
            <a:r>
              <a:rPr lang="cs-CZ" dirty="0"/>
              <a:t>Hmotný produkt vs. Nehmotný produkt (služba)</a:t>
            </a:r>
          </a:p>
          <a:p>
            <a:r>
              <a:rPr lang="cs-CZ" dirty="0"/>
              <a:t>Sportovní konkurence v daném městě nebo v oblasti</a:t>
            </a:r>
          </a:p>
          <a:p>
            <a:r>
              <a:rPr lang="cs-CZ" dirty="0"/>
              <a:t>Tradice konkrétních sportů v daném místě</a:t>
            </a:r>
          </a:p>
          <a:p>
            <a:r>
              <a:rPr lang="cs-CZ" dirty="0"/>
              <a:t>Úzká návaznost na marketingovou komunikaci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0D47A57-4831-4259-91BC-008770916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26.2.2018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F94A903-632F-4190-9089-5C0B560D4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Michal Jilka - Marketing sportu (bp2447)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6014890-6E4C-4146-B430-EA1D6DA6D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4824C-BA04-4D2C-9288-DED783F4BED8}" type="slidenum">
              <a:rPr lang="cs-CZ" smtClean="0"/>
              <a:t>13</a:t>
            </a:fld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232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Propagace /marketingová komunikace/ (Přikrylová &amp; Jahodová, 2010)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005012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Poskytnout informaci</a:t>
            </a:r>
          </a:p>
          <a:p>
            <a:r>
              <a:rPr lang="cs-CZ" dirty="0"/>
              <a:t>Vytvořit a stimulovat poptávku</a:t>
            </a:r>
          </a:p>
          <a:p>
            <a:r>
              <a:rPr lang="cs-CZ" dirty="0"/>
              <a:t>Odlišit produkt</a:t>
            </a:r>
          </a:p>
          <a:p>
            <a:r>
              <a:rPr lang="cs-CZ" dirty="0"/>
              <a:t>Zdůraznit užitek a hodnotu produktu</a:t>
            </a:r>
          </a:p>
          <a:p>
            <a:r>
              <a:rPr lang="cs-CZ" dirty="0"/>
              <a:t>Stabilizovat obrat</a:t>
            </a:r>
          </a:p>
          <a:p>
            <a:r>
              <a:rPr lang="cs-CZ" dirty="0"/>
              <a:t>Vybudovat a pěstovat značku</a:t>
            </a:r>
          </a:p>
          <a:p>
            <a:r>
              <a:rPr lang="cs-CZ" dirty="0"/>
              <a:t>Posílit firemní image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>
                <a:hlinkClick r:id="rId3"/>
              </a:rPr>
              <a:t>http://bit.ly/2oherCU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26.2.2018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Marketing sportu (bp2447)</a:t>
            </a:r>
            <a:endParaRPr lang="cs-CZ" dirty="0"/>
          </a:p>
        </p:txBody>
      </p:sp>
      <p:pic>
        <p:nvPicPr>
          <p:cNvPr id="6" name="Obrázek 5" descr="Biathlon NMNM - Google Chrome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4" t="24652" r="46997" b="23429"/>
          <a:stretch/>
        </p:blipFill>
        <p:spPr>
          <a:xfrm>
            <a:off x="6890994" y="1651901"/>
            <a:ext cx="5108787" cy="4704449"/>
          </a:xfrm>
          <a:prstGeom prst="rect">
            <a:avLst/>
          </a:prstGeom>
        </p:spPr>
      </p:pic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1A8408D-940E-440C-9F0F-A15A59199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4824C-BA04-4D2C-9288-DED783F4BED8}" type="slidenum">
              <a:rPr lang="cs-CZ" smtClean="0"/>
              <a:t>14</a:t>
            </a:fld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356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Komunikační mix (</a:t>
            </a:r>
            <a:r>
              <a:rPr lang="cs-CZ" dirty="0" err="1"/>
              <a:t>Vaštíková</a:t>
            </a:r>
            <a:r>
              <a:rPr lang="cs-CZ" dirty="0"/>
              <a:t>, 2008)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825625"/>
            <a:ext cx="10864273" cy="4351338"/>
          </a:xfrm>
        </p:spPr>
        <p:txBody>
          <a:bodyPr>
            <a:normAutofit/>
          </a:bodyPr>
          <a:lstStyle/>
          <a:p>
            <a:r>
              <a:rPr lang="cs-CZ" dirty="0"/>
              <a:t>Reklama (dresy, oděvy, start. čísla, mantinely, nářadí, náčiní, tabule, panely)</a:t>
            </a:r>
          </a:p>
          <a:p>
            <a:r>
              <a:rPr lang="cs-CZ" dirty="0"/>
              <a:t>Podpora prodeje (snížení cen, programy pro věrné zákazníky, kupóny)</a:t>
            </a:r>
          </a:p>
          <a:p>
            <a:r>
              <a:rPr lang="cs-CZ" dirty="0"/>
              <a:t>Osobní prodej</a:t>
            </a:r>
          </a:p>
          <a:p>
            <a:r>
              <a:rPr lang="cs-CZ" dirty="0"/>
              <a:t>Direct marketing (e-mailing, telemarketing, SMS marketing, katalogy)</a:t>
            </a:r>
          </a:p>
          <a:p>
            <a:r>
              <a:rPr lang="cs-CZ" dirty="0"/>
              <a:t>Event marketing (program pro zákazníky – sport, umění, gastro, dětské)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26.2.2018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Marketing sportu (bp2447)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3DF0FC8-FB9A-4766-95AC-093E9D91A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4824C-BA04-4D2C-9288-DED783F4BED8}" type="slidenum">
              <a:rPr lang="cs-CZ" smtClean="0"/>
              <a:t>15</a:t>
            </a:fld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946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Komunikační mix (</a:t>
            </a:r>
            <a:r>
              <a:rPr lang="cs-CZ" dirty="0" err="1"/>
              <a:t>Vaštíková</a:t>
            </a:r>
            <a:r>
              <a:rPr lang="cs-CZ" dirty="0"/>
              <a:t>, 2008)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Guerilla marketing (netradiční využívání </a:t>
            </a:r>
            <a:r>
              <a:rPr lang="cs-CZ" dirty="0" err="1"/>
              <a:t>mark</a:t>
            </a:r>
            <a:r>
              <a:rPr lang="cs-CZ" dirty="0"/>
              <a:t>. prostředků, maximální efekt za minimum nákladů)</a:t>
            </a:r>
          </a:p>
          <a:p>
            <a:r>
              <a:rPr lang="cs-CZ" dirty="0"/>
              <a:t>Virální marketing (sociální sítě, pošta, mobilní telefon)</a:t>
            </a:r>
          </a:p>
          <a:p>
            <a:r>
              <a:rPr lang="cs-CZ" dirty="0" err="1"/>
              <a:t>Product</a:t>
            </a:r>
            <a:r>
              <a:rPr lang="cs-CZ" dirty="0"/>
              <a:t> </a:t>
            </a:r>
            <a:r>
              <a:rPr lang="cs-CZ" dirty="0" err="1"/>
              <a:t>placement</a:t>
            </a:r>
            <a:endParaRPr lang="cs-CZ" dirty="0"/>
          </a:p>
          <a:p>
            <a:r>
              <a:rPr lang="cs-CZ" dirty="0"/>
              <a:t>Public relations </a:t>
            </a:r>
          </a:p>
          <a:p>
            <a:r>
              <a:rPr lang="cs-CZ" dirty="0"/>
              <a:t>Internetová komunikace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26.2.2018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Marketing sportu (bp2447)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1F6C82E-470A-41C8-A14E-EB63EFEFE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4824C-BA04-4D2C-9288-DED783F4BED8}" type="slidenum">
              <a:rPr lang="cs-CZ" smtClean="0"/>
              <a:t>16</a:t>
            </a:fld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8480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D7F13F-2DB2-4494-BF1D-3B888EECB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Lidé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B773BE4-35EB-4C0F-B0D3-F95E9E4A2B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Všechny úrovně – předseda, místopředseda, pokladník, správce…</a:t>
            </a:r>
          </a:p>
          <a:p>
            <a:r>
              <a:rPr lang="cs-CZ" dirty="0"/>
              <a:t>HR a </a:t>
            </a:r>
            <a:r>
              <a:rPr lang="cs-CZ" dirty="0" err="1"/>
              <a:t>recruitment</a:t>
            </a:r>
            <a:endParaRPr lang="cs-CZ" dirty="0"/>
          </a:p>
          <a:p>
            <a:r>
              <a:rPr lang="cs-CZ" dirty="0"/>
              <a:t>Firemní kultura, hodnoty, postoje, názory</a:t>
            </a:r>
          </a:p>
          <a:p>
            <a:r>
              <a:rPr lang="cs-CZ" dirty="0"/>
              <a:t>Dobrovolníci – v malých klubech často funkcionáři i trenéři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6F16EBE-EC6B-4008-839B-2C5F8A554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26.2.2018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44520CE-C0D3-4288-AB8D-973754F37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Michal Jilka - Marketing sportu (bp2447)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469A0A2-06C4-4E9D-AA6C-4DB0DD75D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4824C-BA04-4D2C-9288-DED783F4BED8}" type="slidenum">
              <a:rPr lang="cs-CZ" smtClean="0"/>
              <a:t>17</a:t>
            </a:fld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49980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2E2758-5F8A-4A04-BB9A-79EAC47ED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322813E-E8A1-4736-89E9-7667FCB81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Nastavení komunikace uvnitř klubu napříč managementem</a:t>
            </a:r>
          </a:p>
          <a:p>
            <a:r>
              <a:rPr lang="cs-CZ" dirty="0"/>
              <a:t>Nastavení komunikace vůči partnerům a sponzorům (</a:t>
            </a:r>
            <a:r>
              <a:rPr lang="cs-CZ" dirty="0">
                <a:hlinkClick r:id="rId3"/>
              </a:rPr>
              <a:t>https://www.facebook.com/goal/videos/10156254671098598/</a:t>
            </a:r>
            <a:r>
              <a:rPr lang="cs-CZ" dirty="0"/>
              <a:t>)</a:t>
            </a:r>
          </a:p>
          <a:p>
            <a:r>
              <a:rPr lang="cs-CZ" dirty="0"/>
              <a:t>Nastavení externí komunikace k fanouškům</a:t>
            </a:r>
          </a:p>
          <a:p>
            <a:r>
              <a:rPr lang="cs-CZ" dirty="0"/>
              <a:t>CRM procesy (</a:t>
            </a:r>
            <a:r>
              <a:rPr lang="cs-CZ" dirty="0" err="1"/>
              <a:t>customer</a:t>
            </a:r>
            <a:r>
              <a:rPr lang="cs-CZ" dirty="0"/>
              <a:t> </a:t>
            </a:r>
            <a:r>
              <a:rPr lang="cs-CZ" dirty="0" err="1"/>
              <a:t>relationship</a:t>
            </a:r>
            <a:r>
              <a:rPr lang="cs-CZ" dirty="0"/>
              <a:t> management) – aktivní tvorba udržování dlouhodobě významných vztahů se zákazníky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40A188D-405C-43C2-B462-896370032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26.2.2018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2C8ED7C-A2C3-4309-B607-E11F6886E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Michal Jilka - Marketing sportu (bp2447)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824D9F0-DF7A-4182-A857-984E24137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4824C-BA04-4D2C-9288-DED783F4BED8}" type="slidenum">
              <a:rPr lang="cs-CZ" smtClean="0"/>
              <a:t>18</a:t>
            </a:fld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66731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F0805B5-EB14-45CF-9E91-15D38D8F2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26.2.2018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D9CE17D-98F6-4497-BE3A-740BFC6A6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Michal Jilka - Marketing sportu (bp2447)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D8B4803-88F7-4443-93D7-FD7B133BE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4824C-BA04-4D2C-9288-DED783F4BED8}" type="slidenum">
              <a:rPr lang="cs-CZ" smtClean="0"/>
              <a:t>19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31B98BB-A3DA-43AF-AFCF-3DB7D28043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5"/>
          <a:stretch/>
        </p:blipFill>
        <p:spPr>
          <a:xfrm>
            <a:off x="753978" y="96475"/>
            <a:ext cx="5085348" cy="6665047"/>
          </a:xfrm>
          <a:prstGeom prst="rect">
            <a:avLst/>
          </a:prstGeom>
        </p:spPr>
      </p:pic>
      <p:pic>
        <p:nvPicPr>
          <p:cNvPr id="3074" name="Picture 2" descr="Fotka uživatele SportBiz.">
            <a:extLst>
              <a:ext uri="{FF2B5EF4-FFF2-40B4-BE49-F238E27FC236}">
                <a16:creationId xmlns:a16="http://schemas.microsoft.com/office/drawing/2014/main" id="{5C31EB5B-510C-4341-97ED-AD166BB7E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727" y="1006258"/>
            <a:ext cx="3785073" cy="4845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8975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3D7186-236A-4314-ADC7-A9242CF00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Náplň seminářů</a:t>
            </a:r>
          </a:p>
        </p:txBody>
      </p:sp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id="{D3A690AD-F56F-41DB-98A8-5548B2964B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7697528"/>
              </p:ext>
            </p:extLst>
          </p:nvPr>
        </p:nvGraphicFramePr>
        <p:xfrm>
          <a:off x="838200" y="1461641"/>
          <a:ext cx="1051560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233">
                  <a:extLst>
                    <a:ext uri="{9D8B030D-6E8A-4147-A177-3AD203B41FA5}">
                      <a16:colId xmlns:a16="http://schemas.microsoft.com/office/drawing/2014/main" val="3856396906"/>
                    </a:ext>
                  </a:extLst>
                </a:gridCol>
                <a:gridCol w="9498367">
                  <a:extLst>
                    <a:ext uri="{9D8B030D-6E8A-4147-A177-3AD203B41FA5}">
                      <a16:colId xmlns:a16="http://schemas.microsoft.com/office/drawing/2014/main" val="42840579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Datum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Náplň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2751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19.2.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Úvod do předmětu, sdělení požadavků ke splnění předmětu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5392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26.2.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Marketingový mix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509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5.3.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Marketingový mix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8760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12.3.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SWOT analýza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1072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19.3.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SWOT analýza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6271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26.3.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Příprava kvalitativního výzkumu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9725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9.4.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Výzkum a zpracování prací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4711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16.4.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Výzkum a zpracování prací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095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23.4.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Výzkum a zpracování prací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80254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30.4.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Prezentace seminárních prací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7754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7.5.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Prezentace seminárních prací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9035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14.5.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Prezentace seminárních prací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8707478"/>
                  </a:ext>
                </a:extLst>
              </a:tr>
            </a:tbl>
          </a:graphicData>
        </a:graphic>
      </p:graphicFrame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A4910F4-6553-4045-80F3-AF60FE1E7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26.2.2018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0818C46-9A06-4C93-9ACB-EA4E284C9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Michal Jilka - Marketing sportu (bp2447)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B99D97E-68A6-4B9F-A4D3-4BEE76964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4824C-BA04-4D2C-9288-DED783F4BED8}" type="slidenum">
              <a:rPr lang="cs-CZ" smtClean="0"/>
              <a:t>2</a:t>
            </a:fld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694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0C62C4-3E56-4897-8A26-0F36273F1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Materiálové prostředí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E4F40AE-0B7D-48F5-89EE-560C826A1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cs-CZ" dirty="0"/>
              <a:t>Veškeré vybavení klubu pro sportovní účely</a:t>
            </a:r>
          </a:p>
          <a:p>
            <a:r>
              <a:rPr lang="cs-CZ" dirty="0"/>
              <a:t>Vybavení klubu, které využívá zákazník/fanoušek</a:t>
            </a:r>
          </a:p>
          <a:p>
            <a:pPr lvl="1"/>
            <a:r>
              <a:rPr lang="cs-CZ" dirty="0"/>
              <a:t>Pohodlí</a:t>
            </a:r>
          </a:p>
          <a:p>
            <a:pPr lvl="1"/>
            <a:r>
              <a:rPr lang="cs-CZ" dirty="0"/>
              <a:t>Bezpečnost na stadionu</a:t>
            </a:r>
          </a:p>
          <a:p>
            <a:pPr lvl="1"/>
            <a:r>
              <a:rPr lang="cs-CZ" dirty="0"/>
              <a:t>Umístění výtahů</a:t>
            </a:r>
          </a:p>
          <a:p>
            <a:pPr lvl="1"/>
            <a:r>
              <a:rPr lang="cs-CZ" dirty="0"/>
              <a:t>WC</a:t>
            </a:r>
          </a:p>
          <a:p>
            <a:pPr lvl="1"/>
            <a:r>
              <a:rPr lang="cs-CZ" dirty="0"/>
              <a:t>Výběr občerstvení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1D4B1C3-61C9-40C5-954B-650F1236F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26.2.2018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E9CA525-9B69-4F79-B351-C15A5B786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Michal Jilka - Marketing sportu (bp2447)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8A91260-A8CF-4EBA-9DB2-C56713D3F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4824C-BA04-4D2C-9288-DED783F4BED8}" type="slidenum">
              <a:rPr lang="cs-CZ" smtClean="0"/>
              <a:t>20</a:t>
            </a:fld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37633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54F8F4D-6FA7-4266-93D3-228B51480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26.2.2018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7E70732-173D-4095-A314-70CB62C1C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Michal Jilka - Marketing sportu (bp2447)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4E689E2-50C7-4563-95F3-8447B9B5C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4824C-BA04-4D2C-9288-DED783F4BED8}" type="slidenum">
              <a:rPr lang="cs-CZ" smtClean="0"/>
              <a:t>21</a:t>
            </a:fld>
            <a:endParaRPr lang="cs-CZ"/>
          </a:p>
        </p:txBody>
      </p:sp>
      <p:pic>
        <p:nvPicPr>
          <p:cNvPr id="7" name="Picture 2" descr="Fotka uživatele SportBiz.">
            <a:extLst>
              <a:ext uri="{FF2B5EF4-FFF2-40B4-BE49-F238E27FC236}">
                <a16:creationId xmlns:a16="http://schemas.microsoft.com/office/drawing/2014/main" id="{6D0B4B7A-AA1F-4566-84E0-6289D010D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12192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2507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Marketing sportu (bp2447)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26.2.2018</a:t>
            </a:r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57" r="42644"/>
          <a:stretch/>
        </p:blipFill>
        <p:spPr>
          <a:xfrm>
            <a:off x="1464673" y="1580605"/>
            <a:ext cx="5312645" cy="362244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50" b="68089"/>
          <a:stretch/>
        </p:blipFill>
        <p:spPr>
          <a:xfrm>
            <a:off x="1454253" y="666205"/>
            <a:ext cx="9286058" cy="91440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97" t="31757" r="452"/>
          <a:stretch/>
        </p:blipFill>
        <p:spPr>
          <a:xfrm>
            <a:off x="6766432" y="1580605"/>
            <a:ext cx="3895036" cy="3622440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1464673" y="5595031"/>
            <a:ext cx="2782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Kar (2010)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AD7BB89-0BAA-49C6-AA3E-FFAF8499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4824C-BA04-4D2C-9288-DED783F4BED8}" type="slidenum">
              <a:rPr lang="cs-CZ" smtClean="0"/>
              <a:t>3</a:t>
            </a:fld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504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5618" y="262158"/>
            <a:ext cx="10515600" cy="1325563"/>
          </a:xfrm>
        </p:spPr>
        <p:txBody>
          <a:bodyPr/>
          <a:lstStyle/>
          <a:p>
            <a:r>
              <a:rPr lang="cs-CZ" dirty="0"/>
              <a:t>Sportovní produkt (Čáslavová, 2009)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26.2.2018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Marketing sportu (bp2447)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385618" y="1650914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Sportovní hra</a:t>
            </a:r>
          </a:p>
          <a:p>
            <a:r>
              <a:rPr lang="cs-CZ" dirty="0"/>
              <a:t>Přitažlivost sportovních hvězd</a:t>
            </a:r>
          </a:p>
          <a:p>
            <a:r>
              <a:rPr lang="cs-CZ" dirty="0"/>
              <a:t>Výbava a výstroj, </a:t>
            </a:r>
            <a:r>
              <a:rPr lang="cs-CZ" dirty="0" err="1"/>
              <a:t>merchandising</a:t>
            </a:r>
            <a:endParaRPr lang="cs-CZ" dirty="0"/>
          </a:p>
          <a:p>
            <a:r>
              <a:rPr lang="cs-CZ" dirty="0"/>
              <a:t>Novinky a nápady</a:t>
            </a:r>
          </a:p>
          <a:p>
            <a:r>
              <a:rPr lang="cs-CZ" dirty="0"/>
              <a:t>Místo</a:t>
            </a:r>
          </a:p>
          <a:p>
            <a:r>
              <a:rPr lang="cs-CZ" dirty="0"/>
              <a:t>Personál a proces</a:t>
            </a:r>
          </a:p>
          <a:p>
            <a:r>
              <a:rPr lang="cs-CZ" dirty="0"/>
              <a:t>Vstupenky a tiskové materiály</a:t>
            </a:r>
          </a:p>
          <a:p>
            <a:r>
              <a:rPr lang="cs-CZ" dirty="0"/>
              <a:t>Elektronické produkty</a:t>
            </a:r>
          </a:p>
          <a:p>
            <a:r>
              <a:rPr lang="cs-CZ" dirty="0"/>
              <a:t>Organizace</a:t>
            </a:r>
          </a:p>
        </p:txBody>
      </p:sp>
      <p:pic>
        <p:nvPicPr>
          <p:cNvPr id="1026" name="Picture 2" descr="http://www.francetvsport.fr/sites/default/files/styles/header_image_style/public/images/photos/2015/11/15/308365/fed-cup-2015-republique-tcheque-tennis-fed-cup_952ed8cdc7868609e3a67eed84a957de.jpg?itok=ewaPl_W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4449">
            <a:off x="5445262" y="1928416"/>
            <a:ext cx="4351338" cy="217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fanshop.fczbrno.cz/foto/male/na.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2770">
            <a:off x="9922838" y="611175"/>
            <a:ext cx="2159026" cy="215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6.hyperinzerce.cz/x-cz/inz/12079/12079406-prodam-dve-pekne-3-denni-permanentky-na-davis-cup-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571" b="36762"/>
          <a:stretch/>
        </p:blipFill>
        <p:spPr bwMode="auto">
          <a:xfrm rot="179691">
            <a:off x="4311970" y="5056613"/>
            <a:ext cx="3809203" cy="133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 descr="BiathlonNMNM.cz - Google Chrome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" t="14936" r="10614" b="5389"/>
          <a:stretch/>
        </p:blipFill>
        <p:spPr>
          <a:xfrm>
            <a:off x="8208490" y="4435977"/>
            <a:ext cx="3813693" cy="2272435"/>
          </a:xfrm>
          <a:prstGeom prst="rect">
            <a:avLst/>
          </a:prstGeo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C8B3B60-A1E6-4051-A3F2-CA5E49F1B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4824C-BA04-4D2C-9288-DED783F4BED8}" type="slidenum">
              <a:rPr lang="cs-CZ" smtClean="0"/>
              <a:t>4</a:t>
            </a:fld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846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09366" cy="1325563"/>
          </a:xfrm>
        </p:spPr>
        <p:txBody>
          <a:bodyPr/>
          <a:lstStyle/>
          <a:p>
            <a:r>
              <a:rPr lang="cs-CZ" dirty="0" err="1"/>
              <a:t>Corporate</a:t>
            </a:r>
            <a:r>
              <a:rPr lang="cs-CZ" dirty="0"/>
              <a:t> identity (Vysekalová &amp; Mikeš, 2009)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206" y="1455849"/>
            <a:ext cx="5770691" cy="4508605"/>
          </a:xfrm>
          <a:prstGeom prst="rect">
            <a:avLst/>
          </a:prstGeom>
        </p:spPr>
      </p:pic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26.2.2018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Marketing sportu (bp2447)</a:t>
            </a: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2FA68D5-FB05-49A0-B5A9-1371CA04B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4824C-BA04-4D2C-9288-DED783F4BED8}" type="slidenum">
              <a:rPr lang="cs-CZ" smtClean="0"/>
              <a:t>5</a:t>
            </a:fld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155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 fontScale="90000"/>
          </a:bodyPr>
          <a:lstStyle/>
          <a:p>
            <a:r>
              <a:rPr lang="cs-CZ" sz="3600" dirty="0" err="1"/>
              <a:t>Corporate</a:t>
            </a:r>
            <a:r>
              <a:rPr lang="cs-CZ" sz="3600" dirty="0"/>
              <a:t> design (Black, 1994; </a:t>
            </a:r>
            <a:r>
              <a:rPr lang="cs-CZ" sz="3600" dirty="0" err="1"/>
              <a:t>Clow</a:t>
            </a:r>
            <a:r>
              <a:rPr lang="cs-CZ" sz="3600" dirty="0"/>
              <a:t> &amp; </a:t>
            </a:r>
            <a:r>
              <a:rPr lang="cs-CZ" sz="3600" dirty="0" err="1"/>
              <a:t>Baack</a:t>
            </a:r>
            <a:r>
              <a:rPr lang="cs-CZ" sz="3600" dirty="0"/>
              <a:t>, 2008; Svoboda, 2009; Voráček, 2012; Vysekalová &amp; Mikeš, 2009)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Název organizace</a:t>
            </a:r>
          </a:p>
          <a:p>
            <a:r>
              <a:rPr lang="cs-CZ" dirty="0"/>
              <a:t>Logo a jeho zkratka (písmo + typografie)</a:t>
            </a:r>
          </a:p>
          <a:p>
            <a:r>
              <a:rPr lang="cs-CZ" dirty="0"/>
              <a:t>Emblém nebo symbol</a:t>
            </a:r>
          </a:p>
          <a:p>
            <a:r>
              <a:rPr lang="cs-CZ" dirty="0"/>
              <a:t>Uniformy a oblečení</a:t>
            </a:r>
          </a:p>
          <a:p>
            <a:r>
              <a:rPr lang="cs-CZ" dirty="0"/>
              <a:t>Firemní produkty a jejich grafika</a:t>
            </a:r>
          </a:p>
          <a:p>
            <a:r>
              <a:rPr lang="cs-CZ" dirty="0"/>
              <a:t>Interiér, označení budov, </a:t>
            </a:r>
            <a:r>
              <a:rPr lang="cs-CZ" dirty="0" err="1"/>
              <a:t>fanshopů</a:t>
            </a:r>
            <a:endParaRPr lang="cs-CZ" dirty="0"/>
          </a:p>
          <a:p>
            <a:r>
              <a:rPr lang="cs-CZ" dirty="0"/>
              <a:t>Tiskoviny</a:t>
            </a:r>
          </a:p>
          <a:p>
            <a:r>
              <a:rPr lang="cs-CZ" dirty="0"/>
              <a:t>Fotografie, videa</a:t>
            </a:r>
          </a:p>
          <a:p>
            <a:r>
              <a:rPr lang="cs-CZ" dirty="0"/>
              <a:t>Webové stránky, online prezentace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26.2.2018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Marketing sportu (bp2447)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AAAE87B-51A3-4674-A1A6-5660487DE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4824C-BA04-4D2C-9288-DED783F4BED8}" type="slidenum">
              <a:rPr lang="cs-CZ" smtClean="0"/>
              <a:t>6</a:t>
            </a:fld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746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33696"/>
            <a:ext cx="10515600" cy="1124041"/>
          </a:xfrm>
        </p:spPr>
        <p:txBody>
          <a:bodyPr>
            <a:normAutofit/>
          </a:bodyPr>
          <a:lstStyle/>
          <a:p>
            <a:r>
              <a:rPr lang="cs-CZ" sz="3200" dirty="0" err="1"/>
              <a:t>Corporate</a:t>
            </a:r>
            <a:r>
              <a:rPr lang="cs-CZ" sz="3200" dirty="0"/>
              <a:t> </a:t>
            </a:r>
            <a:r>
              <a:rPr lang="cs-CZ" sz="3200" dirty="0" err="1"/>
              <a:t>communications</a:t>
            </a:r>
            <a:r>
              <a:rPr lang="cs-CZ" sz="3200" dirty="0"/>
              <a:t> (Vysekalová &amp; Mikeš, 2009)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70364"/>
            <a:ext cx="10515600" cy="2181497"/>
          </a:xfrm>
        </p:spPr>
        <p:txBody>
          <a:bodyPr/>
          <a:lstStyle/>
          <a:p>
            <a:r>
              <a:rPr lang="cs-CZ" dirty="0"/>
              <a:t>Všechny komunikační prostředky jakožto komplex chování, kterými firma o sobě něco sděluje – komunikace s vnitřním i vnějším prostředím</a:t>
            </a:r>
          </a:p>
          <a:p>
            <a:r>
              <a:rPr lang="cs-CZ" dirty="0"/>
              <a:t>Hlavním cílem je budování pozitivních dlouhodobých postojů k organizaci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26.2.2018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Marketing sportu (bp2447)</a:t>
            </a:r>
            <a:endParaRPr lang="cs-CZ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838200" y="3659277"/>
            <a:ext cx="10515600" cy="11240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dirty="0" err="1"/>
              <a:t>Corporate</a:t>
            </a:r>
            <a:r>
              <a:rPr lang="cs-CZ" sz="3200" dirty="0"/>
              <a:t> </a:t>
            </a:r>
            <a:r>
              <a:rPr lang="cs-CZ" sz="3200" dirty="0" err="1"/>
              <a:t>culture</a:t>
            </a:r>
            <a:r>
              <a:rPr lang="cs-CZ" sz="3200" dirty="0"/>
              <a:t> (Vysekalová &amp; Mikeš, 2009)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838200" y="4616085"/>
            <a:ext cx="10515600" cy="1103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Vyjadřuje charakter organizace, celkovou atmosféru, chování pracovníků, vzorce chování, myšlení, sdílené hodnoty atd.</a:t>
            </a:r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3A1674D6-79F4-4709-A3DE-6A9A68800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4824C-BA04-4D2C-9288-DED783F4BED8}" type="slidenum">
              <a:rPr lang="cs-CZ" smtClean="0"/>
              <a:t>7</a:t>
            </a:fld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539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Značka vs. </a:t>
            </a:r>
            <a:r>
              <a:rPr lang="cs-CZ" dirty="0" err="1"/>
              <a:t>brand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ZNAČKA </a:t>
            </a:r>
            <a:r>
              <a:rPr lang="cs-CZ" dirty="0"/>
              <a:t>= jméno, symbol, barva, design a jejich kombinace pro takovou identifikaci výrobků nebo služeb, která je bude odlišovat od zboží a služeb konkurentů.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b="1" dirty="0"/>
              <a:t>BRAND</a:t>
            </a:r>
            <a:r>
              <a:rPr lang="cs-CZ" dirty="0"/>
              <a:t> = nese v sobě schopnost odlišit „své“ výrobky od ostatních. Je s výrobkem/službou pevně spjatý, je jedinečný, zapamatovatelný a srozumitelný. Zákazníci jsou za „logo“ ochotni více zaplatit.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26.2.2018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Marketing sportu (bp2447)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08420AE-ECB9-49AF-BF07-DAC9C88B2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4824C-BA04-4D2C-9288-DED783F4BED8}" type="slidenum">
              <a:rPr lang="cs-CZ" smtClean="0"/>
              <a:t>8</a:t>
            </a:fld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770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26.2.2018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Marketing sportu (bp2447)</a:t>
            </a:r>
            <a:endParaRPr lang="cs-CZ"/>
          </a:p>
        </p:txBody>
      </p:sp>
      <p:pic>
        <p:nvPicPr>
          <p:cNvPr id="1028" name="Picture 4" descr="Banner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063" y="234057"/>
            <a:ext cx="5584372" cy="612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Juventus Logo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11" y="271040"/>
            <a:ext cx="5576054" cy="371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anner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5" b="28522"/>
          <a:stretch/>
        </p:blipFill>
        <p:spPr bwMode="auto">
          <a:xfrm>
            <a:off x="210911" y="4397180"/>
            <a:ext cx="5541031" cy="154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EE1FC333-94F4-417F-84C1-525E047AB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4824C-BA04-4D2C-9288-DED783F4BED8}" type="slidenum">
              <a:rPr lang="cs-CZ" smtClean="0"/>
              <a:t>9</a:t>
            </a:fld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268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39131ffe-16c3-422e-9937-867207370d45.mdb"/>
  <p:tag name="ARS_RESPONSE_PERSONNUM" val="1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886</Words>
  <Application>Microsoft Office PowerPoint</Application>
  <PresentationFormat>Širokoúhlá obrazovka</PresentationFormat>
  <Paragraphs>176</Paragraphs>
  <Slides>21</Slides>
  <Notes>1</Notes>
  <HiddenSlides>0</HiddenSlides>
  <MMClips>1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Motiv Office</vt:lpstr>
      <vt:lpstr>Marketing sportu (bp2447)</vt:lpstr>
      <vt:lpstr>Náplň seminářů</vt:lpstr>
      <vt:lpstr>Prezentace aplikace PowerPoint</vt:lpstr>
      <vt:lpstr>Sportovní produkt (Čáslavová, 2009)</vt:lpstr>
      <vt:lpstr>Corporate identity (Vysekalová &amp; Mikeš, 2009)</vt:lpstr>
      <vt:lpstr>Corporate design (Black, 1994; Clow &amp; Baack, 2008; Svoboda, 2009; Voráček, 2012; Vysekalová &amp; Mikeš, 2009)</vt:lpstr>
      <vt:lpstr>Corporate communications (Vysekalová &amp; Mikeš, 2009)</vt:lpstr>
      <vt:lpstr>Značka vs. brand</vt:lpstr>
      <vt:lpstr>Prezentace aplikace PowerPoint</vt:lpstr>
      <vt:lpstr>Prezentace aplikace PowerPoint</vt:lpstr>
      <vt:lpstr>Prezentace aplikace PowerPoint</vt:lpstr>
      <vt:lpstr>Cena (Čáslavová, 2009)</vt:lpstr>
      <vt:lpstr>Umístění/Distribuce (Čáslavová, 2009)</vt:lpstr>
      <vt:lpstr>Propagace /marketingová komunikace/ (Přikrylová &amp; Jahodová, 2010)</vt:lpstr>
      <vt:lpstr>Komunikační mix (Vaštíková, 2008)</vt:lpstr>
      <vt:lpstr>Komunikační mix (Vaštíková, 2008)</vt:lpstr>
      <vt:lpstr>Lidé</vt:lpstr>
      <vt:lpstr>Procesy</vt:lpstr>
      <vt:lpstr>Prezentace aplikace PowerPoint</vt:lpstr>
      <vt:lpstr>Materiálové prostředí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sportu (bp2447)</dc:title>
  <dc:creator>Michal Jilka</dc:creator>
  <cp:lastModifiedBy>ucitel</cp:lastModifiedBy>
  <cp:revision>28</cp:revision>
  <dcterms:created xsi:type="dcterms:W3CDTF">2018-02-10T10:35:16Z</dcterms:created>
  <dcterms:modified xsi:type="dcterms:W3CDTF">2018-02-26T11:27:14Z</dcterms:modified>
</cp:coreProperties>
</file>