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-39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3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3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33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9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48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48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83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3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17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12CE-745C-4761-82BF-D6CE0B13414E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C946F-8D3B-481D-A213-23CE8278B3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49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Tabulky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Ing. Jiří Novotný, CSc.</a:t>
            </a:r>
          </a:p>
          <a:p>
            <a:r>
              <a:rPr lang="cs-CZ" dirty="0" smtClean="0"/>
              <a:t>KSVSM,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12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 poptávky v roce…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702215"/>
              </p:ext>
            </p:extLst>
          </p:nvPr>
        </p:nvGraphicFramePr>
        <p:xfrm>
          <a:off x="838200" y="1825625"/>
          <a:ext cx="10515600" cy="4991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Produkt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Klienti, diváci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Zájmové regiony - oblasti</a:t>
                      </a:r>
                      <a:endParaRPr lang="cs-CZ" dirty="0"/>
                    </a:p>
                  </a:txBody>
                  <a:tcPr/>
                </a:tc>
              </a:tr>
              <a:tr h="209278">
                <a:tc rowSpan="5">
                  <a:txBody>
                    <a:bodyPr/>
                    <a:lstStyle/>
                    <a:p>
                      <a:r>
                        <a:rPr lang="cs-CZ" dirty="0" smtClean="0"/>
                        <a:t>A1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K1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R1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R2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3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K2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R3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K3</a:t>
                      </a:r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53885">
                <a:tc>
                  <a:txBody>
                    <a:bodyPr/>
                    <a:lstStyle/>
                    <a:p>
                      <a:r>
                        <a:rPr lang="cs-CZ" dirty="0" smtClean="0"/>
                        <a:t>A2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86543">
                <a:tc>
                  <a:txBody>
                    <a:bodyPr/>
                    <a:lstStyle/>
                    <a:p>
                      <a:r>
                        <a:rPr lang="cs-CZ" dirty="0" smtClean="0"/>
                        <a:t>A3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4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Faktory ovlivňující cílenou poptávku produktu A1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54863"/>
              </p:ext>
            </p:extLst>
          </p:nvPr>
        </p:nvGraphicFramePr>
        <p:xfrm>
          <a:off x="838200" y="1535109"/>
          <a:ext cx="10515600" cy="4792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9771"/>
                <a:gridCol w="7445829"/>
              </a:tblGrid>
              <a:tr h="2323988">
                <a:tc>
                  <a:txBody>
                    <a:bodyPr/>
                    <a:lstStyle/>
                    <a:p>
                      <a:r>
                        <a:rPr lang="cs-CZ" sz="2800" b="1" dirty="0" smtClean="0"/>
                        <a:t>Faktor</a:t>
                      </a:r>
                    </a:p>
                    <a:p>
                      <a:r>
                        <a:rPr lang="cs-CZ" sz="2400" b="0" dirty="0" smtClean="0"/>
                        <a:t>Neovlivnitelné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Demografická struktura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Důchodová</a:t>
                      </a:r>
                      <a:r>
                        <a:rPr lang="cs-CZ" sz="2000" b="0" baseline="0" dirty="0" smtClean="0"/>
                        <a:t> situace</a:t>
                      </a:r>
                      <a:endParaRPr lang="cs-CZ" sz="2000" b="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dirty="0" smtClean="0"/>
                        <a:t>Přírodní</a:t>
                      </a:r>
                      <a:r>
                        <a:rPr lang="cs-CZ" sz="2000" b="0" baseline="0" dirty="0" smtClean="0"/>
                        <a:t> podmínky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b="0" baseline="0" dirty="0" smtClean="0"/>
                        <a:t>Atp.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              Vývoj</a:t>
                      </a:r>
                      <a:r>
                        <a:rPr lang="cs-CZ" baseline="0" dirty="0" smtClean="0"/>
                        <a:t> v letech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Váha    </a:t>
                      </a:r>
                      <a:endParaRPr lang="cs-CZ" dirty="0"/>
                    </a:p>
                  </a:txBody>
                  <a:tcPr/>
                </a:tc>
              </a:tr>
              <a:tr h="232398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Ovlivnitelné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 smtClean="0"/>
                        <a:t>Kvalita výkonu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cs-CZ" sz="2000" dirty="0" smtClean="0"/>
                        <a:t>Atp.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4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Prognóza cílené poptávky po produktu A1 na léta …………………………</a:t>
            </a:r>
            <a:br>
              <a:rPr lang="cs-CZ" sz="3200" b="1" dirty="0" smtClean="0"/>
            </a:br>
            <a:r>
              <a:rPr lang="cs-CZ" sz="2200" b="1" dirty="0" smtClean="0"/>
              <a:t>( tis. Kč – stálé ceny)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733071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2486"/>
                <a:gridCol w="1246414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Roky / varianta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Pesimistická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Realistická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Optimistická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5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9389"/>
          </a:xfrm>
        </p:spPr>
        <p:txBody>
          <a:bodyPr/>
          <a:lstStyle/>
          <a:p>
            <a:r>
              <a:rPr lang="cs-CZ" dirty="0" smtClean="0"/>
              <a:t>Hodnocení konkurentů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808836"/>
              </p:ext>
            </p:extLst>
          </p:nvPr>
        </p:nvGraphicFramePr>
        <p:xfrm>
          <a:off x="1219200" y="1284514"/>
          <a:ext cx="5747657" cy="5969635"/>
        </p:xfrm>
        <a:graphic>
          <a:graphicData uri="http://schemas.openxmlformats.org/drawingml/2006/table">
            <a:tbl>
              <a:tblPr/>
              <a:tblGrid>
                <a:gridCol w="2605198"/>
                <a:gridCol w="652145"/>
                <a:gridCol w="607086"/>
                <a:gridCol w="566057"/>
                <a:gridCol w="566057"/>
                <a:gridCol w="751114"/>
              </a:tblGrid>
              <a:tr h="832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Konkurent XY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Lepší        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naše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  </a:t>
                      </a:r>
                      <a:r>
                        <a:rPr lang="cs-CZ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horší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         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      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0            -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cs-CZ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r>
                        <a:rPr lang="cs-C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889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Objem tržeb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výkonu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služeb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informovanosti veřejnosti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Náklady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Technologie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Lokalizace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Účinnost vlastního nebo nákup výzkumu a vývoje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Likvidita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Zisk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 pracovníků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Systém řízení kvality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Motivace pracovníků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Efektivnost strategie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Evidence klientů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 trenérům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ke klientům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Vztahy k ostatním obdobným sportovištím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řízení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Úroveň organizace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Image sportoviště – akce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Přístup k riziku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Vytížení kapacit:</a:t>
                      </a:r>
                    </a:p>
                    <a:p>
                      <a:pPr marL="449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Další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36" marR="341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3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2097"/>
            <a:ext cx="10515600" cy="375103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Analýza regionu z hlediska energetiky, ekologie a pracovních sil</a:t>
            </a:r>
            <a:endParaRPr lang="cs-CZ" sz="28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107494"/>
              </p:ext>
            </p:extLst>
          </p:nvPr>
        </p:nvGraphicFramePr>
        <p:xfrm>
          <a:off x="838200" y="426720"/>
          <a:ext cx="10515600" cy="643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/>
                <a:gridCol w="3505200"/>
                <a:gridCol w="3505200"/>
              </a:tblGrid>
              <a:tr h="34884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Skutečnost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Prognóza na léta (periody)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Energie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Přivedené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6209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Voda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Přivedené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Potřebné množství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Teplo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Přivedené množství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Potřebné množství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Exhalace,</a:t>
                      </a:r>
                      <a:r>
                        <a:rPr lang="cs-CZ" sz="1600" baseline="0" dirty="0" smtClean="0"/>
                        <a:t> emise, odpadky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Přípustné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Skutečné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baseline="0" dirty="0" smtClean="0"/>
                        <a:t>saldo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Pracovníci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Potřeba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Disponibilní </a:t>
                      </a:r>
                      <a:r>
                        <a:rPr lang="cs-CZ" sz="1600" dirty="0" smtClean="0"/>
                        <a:t>zdroje</a:t>
                      </a:r>
                      <a:endParaRPr lang="cs-CZ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 smtClean="0"/>
                        <a:t>Saldo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3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183</Words>
  <Application>Microsoft Office PowerPoint</Application>
  <PresentationFormat>Vlastní</PresentationFormat>
  <Paragraphs>94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Tabulky strategie</vt:lpstr>
      <vt:lpstr>Segmentace poptávky v roce…</vt:lpstr>
      <vt:lpstr>Faktory ovlivňující cílenou poptávku produktu A1</vt:lpstr>
      <vt:lpstr>Prognóza cílené poptávky po produktu A1 na léta ………………………… ( tis. Kč – stálé ceny)</vt:lpstr>
      <vt:lpstr>Hodnocení konkurentů</vt:lpstr>
      <vt:lpstr>Analýza regionu z hlediska energetiky, ekologie a pracovních sil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Tabulky strategie</dc:title>
  <dc:creator>fsps</dc:creator>
  <cp:lastModifiedBy>LF Lektor</cp:lastModifiedBy>
  <cp:revision>10</cp:revision>
  <dcterms:created xsi:type="dcterms:W3CDTF">2017-03-06T18:22:46Z</dcterms:created>
  <dcterms:modified xsi:type="dcterms:W3CDTF">2017-03-07T14:50:53Z</dcterms:modified>
</cp:coreProperties>
</file>