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1" d="100"/>
          <a:sy n="71" d="100"/>
        </p:scale>
        <p:origin x="-39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C12CE-745C-4761-82BF-D6CE0B13414E}" type="datetimeFigureOut">
              <a:rPr lang="cs-CZ" smtClean="0"/>
              <a:t>7.3.2017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946F-8D3B-481D-A213-23CE8278B3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3636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C12CE-745C-4761-82BF-D6CE0B13414E}" type="datetimeFigureOut">
              <a:rPr lang="cs-CZ" smtClean="0"/>
              <a:t>7.3.2017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946F-8D3B-481D-A213-23CE8278B3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1830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C12CE-745C-4761-82BF-D6CE0B13414E}" type="datetimeFigureOut">
              <a:rPr lang="cs-CZ" smtClean="0"/>
              <a:t>7.3.2017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946F-8D3B-481D-A213-23CE8278B3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5194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C12CE-745C-4761-82BF-D6CE0B13414E}" type="datetimeFigureOut">
              <a:rPr lang="cs-CZ" smtClean="0"/>
              <a:t>7.3.2017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946F-8D3B-481D-A213-23CE8278B3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0336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C12CE-745C-4761-82BF-D6CE0B13414E}" type="datetimeFigureOut">
              <a:rPr lang="cs-CZ" smtClean="0"/>
              <a:t>7.3.2017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946F-8D3B-481D-A213-23CE8278B3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0943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C12CE-745C-4761-82BF-D6CE0B13414E}" type="datetimeFigureOut">
              <a:rPr lang="cs-CZ" smtClean="0"/>
              <a:t>7.3.2017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946F-8D3B-481D-A213-23CE8278B3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2488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C12CE-745C-4761-82BF-D6CE0B13414E}" type="datetimeFigureOut">
              <a:rPr lang="cs-CZ" smtClean="0"/>
              <a:t>7.3.2017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946F-8D3B-481D-A213-23CE8278B3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1483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C12CE-745C-4761-82BF-D6CE0B13414E}" type="datetimeFigureOut">
              <a:rPr lang="cs-CZ" smtClean="0"/>
              <a:t>7.3.2017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946F-8D3B-481D-A213-23CE8278B3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4836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C12CE-745C-4761-82BF-D6CE0B13414E}" type="datetimeFigureOut">
              <a:rPr lang="cs-CZ" smtClean="0"/>
              <a:t>7.3.2017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946F-8D3B-481D-A213-23CE8278B3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1539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C12CE-745C-4761-82BF-D6CE0B13414E}" type="datetimeFigureOut">
              <a:rPr lang="cs-CZ" smtClean="0"/>
              <a:t>7.3.2017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946F-8D3B-481D-A213-23CE8278B3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3452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C12CE-745C-4761-82BF-D6CE0B13414E}" type="datetimeFigureOut">
              <a:rPr lang="cs-CZ" smtClean="0"/>
              <a:t>7.3.2017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946F-8D3B-481D-A213-23CE8278B3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2178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C12CE-745C-4761-82BF-D6CE0B13414E}" type="datetimeFigureOut">
              <a:rPr lang="cs-CZ" smtClean="0"/>
              <a:t>7.3.2017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C946F-8D3B-481D-A213-23CE8278B3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0494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Tabulky strategie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Doc. Ing. Jiří Novotný, CSc.</a:t>
            </a:r>
          </a:p>
          <a:p>
            <a:r>
              <a:rPr lang="cs-CZ" dirty="0" smtClean="0"/>
              <a:t>KSVSM, </a:t>
            </a:r>
            <a:r>
              <a:rPr lang="cs-CZ" dirty="0" err="1" smtClean="0"/>
              <a:t>FSpS</a:t>
            </a:r>
            <a:r>
              <a:rPr lang="cs-CZ" dirty="0" smtClean="0"/>
              <a:t> MU, Brno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1127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Segmentace poptávky v roce…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8702215"/>
              </p:ext>
            </p:extLst>
          </p:nvPr>
        </p:nvGraphicFramePr>
        <p:xfrm>
          <a:off x="838200" y="1825625"/>
          <a:ext cx="10515600" cy="49914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05200"/>
                <a:gridCol w="3505200"/>
                <a:gridCol w="3505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Produkt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Klienti, diváci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Zájmové regiony - oblasti</a:t>
                      </a:r>
                      <a:endParaRPr lang="cs-CZ" dirty="0"/>
                    </a:p>
                  </a:txBody>
                  <a:tcPr/>
                </a:tc>
              </a:tr>
              <a:tr h="209278">
                <a:tc rowSpan="5">
                  <a:txBody>
                    <a:bodyPr/>
                    <a:lstStyle/>
                    <a:p>
                      <a:r>
                        <a:rPr lang="cs-CZ" dirty="0" smtClean="0"/>
                        <a:t>A1</a:t>
                      </a:r>
                      <a:endParaRPr lang="cs-CZ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cs-CZ" dirty="0" smtClean="0"/>
                        <a:t>K1</a:t>
                      </a:r>
                      <a:endParaRPr lang="cs-CZ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R1</a:t>
                      </a:r>
                      <a:endParaRPr lang="cs-CZ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05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R2</a:t>
                      </a:r>
                      <a:endParaRPr lang="cs-CZ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31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K2</a:t>
                      </a:r>
                      <a:endParaRPr lang="cs-CZ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R3</a:t>
                      </a:r>
                      <a:endParaRPr lang="cs-CZ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cs-CZ" dirty="0" smtClean="0"/>
                        <a:t>K3</a:t>
                      </a:r>
                      <a:endParaRPr lang="cs-CZ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R4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R5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153885">
                <a:tc>
                  <a:txBody>
                    <a:bodyPr/>
                    <a:lstStyle/>
                    <a:p>
                      <a:r>
                        <a:rPr lang="cs-CZ" dirty="0" smtClean="0"/>
                        <a:t>A2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186543">
                <a:tc>
                  <a:txBody>
                    <a:bodyPr/>
                    <a:lstStyle/>
                    <a:p>
                      <a:r>
                        <a:rPr lang="cs-CZ" dirty="0" smtClean="0"/>
                        <a:t>A3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An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541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Faktory ovlivňující cílenou poptávku produktu A1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3654863"/>
              </p:ext>
            </p:extLst>
          </p:nvPr>
        </p:nvGraphicFramePr>
        <p:xfrm>
          <a:off x="838200" y="1535109"/>
          <a:ext cx="10515600" cy="47928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69771"/>
                <a:gridCol w="7445829"/>
              </a:tblGrid>
              <a:tr h="2323988">
                <a:tc>
                  <a:txBody>
                    <a:bodyPr/>
                    <a:lstStyle/>
                    <a:p>
                      <a:r>
                        <a:rPr lang="cs-CZ" sz="2800" b="1" dirty="0" smtClean="0"/>
                        <a:t>Faktor</a:t>
                      </a:r>
                    </a:p>
                    <a:p>
                      <a:r>
                        <a:rPr lang="cs-CZ" sz="2400" b="0" dirty="0" smtClean="0"/>
                        <a:t>Neovlivnitelné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cs-CZ" sz="2000" b="0" dirty="0" smtClean="0"/>
                        <a:t>Demografická struktura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cs-CZ" sz="2000" b="0" dirty="0" smtClean="0"/>
                        <a:t>Důchodová</a:t>
                      </a:r>
                      <a:r>
                        <a:rPr lang="cs-CZ" sz="2000" b="0" baseline="0" dirty="0" smtClean="0"/>
                        <a:t> situace</a:t>
                      </a:r>
                      <a:endParaRPr lang="cs-CZ" sz="2000" b="0" dirty="0" smtClean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cs-CZ" sz="2000" b="0" dirty="0" smtClean="0"/>
                        <a:t>Přírodní</a:t>
                      </a:r>
                      <a:r>
                        <a:rPr lang="cs-CZ" sz="2000" b="0" baseline="0" dirty="0" smtClean="0"/>
                        <a:t> podmínky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cs-CZ" sz="2000" b="0" baseline="0" dirty="0" smtClean="0"/>
                        <a:t>Atp.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                       Vývoj</a:t>
                      </a:r>
                      <a:r>
                        <a:rPr lang="cs-CZ" baseline="0" dirty="0" smtClean="0"/>
                        <a:t> v letech</a:t>
                      </a:r>
                      <a:endParaRPr lang="cs-CZ" dirty="0" smtClean="0"/>
                    </a:p>
                    <a:p>
                      <a:r>
                        <a:rPr lang="cs-CZ" dirty="0" smtClean="0"/>
                        <a:t>Váha    </a:t>
                      </a:r>
                      <a:endParaRPr lang="cs-CZ" dirty="0"/>
                    </a:p>
                  </a:txBody>
                  <a:tcPr/>
                </a:tc>
              </a:tr>
              <a:tr h="2323988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Ovlivnitelné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cs-CZ" sz="2000" dirty="0" smtClean="0"/>
                        <a:t>Kvalita výkonu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cs-CZ" sz="2000" dirty="0" smtClean="0"/>
                        <a:t>Atp.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049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Prognóza cílené poptávky po produktu A1 na léta …………………………</a:t>
            </a:r>
            <a:br>
              <a:rPr lang="cs-CZ" sz="3200" b="1" dirty="0" smtClean="0"/>
            </a:br>
            <a:r>
              <a:rPr lang="cs-CZ" sz="2200" b="1" dirty="0" smtClean="0"/>
              <a:t>( tis. Kč – stálé ceny)</a:t>
            </a:r>
            <a:endParaRPr lang="cs-CZ" sz="3200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5733071"/>
              </p:ext>
            </p:extLst>
          </p:nvPr>
        </p:nvGraphicFramePr>
        <p:xfrm>
          <a:off x="838200" y="1825625"/>
          <a:ext cx="10515600" cy="1752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2486"/>
                <a:gridCol w="1246414"/>
                <a:gridCol w="1314450"/>
                <a:gridCol w="1314450"/>
                <a:gridCol w="1314450"/>
                <a:gridCol w="1314450"/>
                <a:gridCol w="1314450"/>
                <a:gridCol w="131445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Roky / varianta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Pesimistická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Realistická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Optimistická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055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9389"/>
          </a:xfrm>
        </p:spPr>
        <p:txBody>
          <a:bodyPr/>
          <a:lstStyle/>
          <a:p>
            <a:r>
              <a:rPr lang="cs-CZ" dirty="0" smtClean="0"/>
              <a:t>Hodnocení konkurentů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7808836"/>
              </p:ext>
            </p:extLst>
          </p:nvPr>
        </p:nvGraphicFramePr>
        <p:xfrm>
          <a:off x="1219200" y="1284514"/>
          <a:ext cx="5747657" cy="5969635"/>
        </p:xfrm>
        <a:graphic>
          <a:graphicData uri="http://schemas.openxmlformats.org/drawingml/2006/table">
            <a:tbl>
              <a:tblPr/>
              <a:tblGrid>
                <a:gridCol w="2605198"/>
                <a:gridCol w="652145"/>
                <a:gridCol w="607086"/>
                <a:gridCol w="566057"/>
                <a:gridCol w="566057"/>
                <a:gridCol w="751114"/>
              </a:tblGrid>
              <a:tr h="8323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4136" marR="34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Konkurent XY</a:t>
                      </a:r>
                      <a:endParaRPr lang="cs-CZ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Lepší        </a:t>
                      </a:r>
                      <a:r>
                        <a:rPr lang="cs-CZ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naše </a:t>
                      </a: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úroveň   </a:t>
                      </a:r>
                      <a:r>
                        <a:rPr lang="cs-CZ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</a:t>
                      </a: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horší</a:t>
                      </a:r>
                      <a:endParaRPr lang="cs-CZ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cs-CZ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+2          </a:t>
                      </a:r>
                      <a:r>
                        <a:rPr lang="cs-CZ" sz="1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lang="cs-CZ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+1       </a:t>
                      </a:r>
                      <a:r>
                        <a:rPr lang="cs-CZ" sz="1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0            -</a:t>
                      </a:r>
                      <a:r>
                        <a:rPr lang="cs-CZ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cs-CZ" sz="1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</a:t>
                      </a:r>
                      <a:r>
                        <a:rPr lang="cs-CZ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</a:t>
                      </a:r>
                      <a:endParaRPr lang="cs-CZ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36" marR="34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28894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Objem tržeb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Kvalita výkonu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Kvalita služeb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Kvalita informovanosti veřejnosti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Náklady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Technologie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Lokalizace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Účinnost vlastního nebo nákup výzkumu a vývoje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Likvidita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Zisk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Kvalita pracovníků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Systém řízení kvality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Motivace pracovníků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Efektivnost strategie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Evidence klientů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Vztahy k trenérům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Vztahy ke klientům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Vztahy k ostatním obdobným sportovištím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Úroveň řízení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Úroveň organizace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Image sportoviště – akce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Přístup k riziku 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Vytížení kapacit:</a:t>
                      </a:r>
                    </a:p>
                    <a:p>
                      <a:pPr marL="44958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cs-CZ" sz="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Další</a:t>
                      </a:r>
                      <a:endParaRPr lang="cs-CZ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4136" marR="34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36" marR="34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36" marR="34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36" marR="34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36" marR="34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36" marR="34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934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82097"/>
            <a:ext cx="10515600" cy="375103"/>
          </a:xfrm>
        </p:spPr>
        <p:txBody>
          <a:bodyPr>
            <a:noAutofit/>
          </a:bodyPr>
          <a:lstStyle/>
          <a:p>
            <a:r>
              <a:rPr lang="cs-CZ" sz="2800" b="1" dirty="0" smtClean="0"/>
              <a:t>Analýza regionu z hlediska energetiky, ekologie a pracovních sil</a:t>
            </a:r>
            <a:endParaRPr lang="cs-CZ" sz="2800" b="1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2107494"/>
              </p:ext>
            </p:extLst>
          </p:nvPr>
        </p:nvGraphicFramePr>
        <p:xfrm>
          <a:off x="838200" y="426720"/>
          <a:ext cx="10515600" cy="6431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05200"/>
                <a:gridCol w="3505200"/>
                <a:gridCol w="3505200"/>
              </a:tblGrid>
              <a:tr h="348843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Skutečnost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Prognóza na léta (periody)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Energie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 smtClean="0"/>
                        <a:t>Přivedené množství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 smtClean="0"/>
                        <a:t>Potřebné množství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 smtClean="0"/>
                        <a:t>Saldo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162095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Voda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 smtClean="0"/>
                        <a:t>Přivedené množství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 smtClean="0"/>
                        <a:t>Potřebné množství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 smtClean="0"/>
                        <a:t>Saldo</a:t>
                      </a:r>
                    </a:p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Teplo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cs-CZ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Přivedené množství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cs-CZ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Potřebné množství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cs-CZ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Saldo</a:t>
                      </a:r>
                    </a:p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Exhalace,</a:t>
                      </a:r>
                      <a:r>
                        <a:rPr lang="cs-CZ" sz="1600" baseline="0" dirty="0" smtClean="0"/>
                        <a:t> emise, odpadky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600" baseline="0" dirty="0" smtClean="0"/>
                        <a:t>Přípustné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600" baseline="0" dirty="0" smtClean="0"/>
                        <a:t>Skutečné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600" baseline="0" dirty="0" smtClean="0"/>
                        <a:t>saldo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 smtClean="0"/>
                        <a:t>Pracovníci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 smtClean="0"/>
                        <a:t>Potřeba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 smtClean="0"/>
                        <a:t>Disponibilní </a:t>
                      </a:r>
                      <a:r>
                        <a:rPr lang="cs-CZ" sz="1600" dirty="0" smtClean="0"/>
                        <a:t>zdroje</a:t>
                      </a:r>
                      <a:endParaRPr lang="cs-CZ" sz="16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 smtClean="0"/>
                        <a:t>Saldo</a:t>
                      </a:r>
                    </a:p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93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183</Words>
  <Application>Microsoft Office PowerPoint</Application>
  <PresentationFormat>Vlastní</PresentationFormat>
  <Paragraphs>94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Office</vt:lpstr>
      <vt:lpstr>Tabulky strategie</vt:lpstr>
      <vt:lpstr>Segmentace poptávky v roce…</vt:lpstr>
      <vt:lpstr>Faktory ovlivňující cílenou poptávku produktu A1</vt:lpstr>
      <vt:lpstr>Prognóza cílené poptávky po produktu A1 na léta ………………………… ( tis. Kč – stálé ceny)</vt:lpstr>
      <vt:lpstr>Hodnocení konkurentů</vt:lpstr>
      <vt:lpstr>Analýza regionu z hlediska energetiky, ekologie a pracovních sil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Tabulky strategie</dc:title>
  <dc:creator>fsps</dc:creator>
  <cp:lastModifiedBy>LF Lektor</cp:lastModifiedBy>
  <cp:revision>10</cp:revision>
  <dcterms:created xsi:type="dcterms:W3CDTF">2017-03-06T18:22:46Z</dcterms:created>
  <dcterms:modified xsi:type="dcterms:W3CDTF">2017-03-07T14:50:53Z</dcterms:modified>
</cp:coreProperties>
</file>