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2"/>
  </p:notesMasterIdLst>
  <p:sldIdLst>
    <p:sldId id="256" r:id="rId2"/>
    <p:sldId id="257" r:id="rId3"/>
    <p:sldId id="278" r:id="rId4"/>
    <p:sldId id="274" r:id="rId5"/>
    <p:sldId id="331" r:id="rId6"/>
    <p:sldId id="296" r:id="rId7"/>
    <p:sldId id="297" r:id="rId8"/>
    <p:sldId id="298" r:id="rId9"/>
    <p:sldId id="299" r:id="rId10"/>
    <p:sldId id="300" r:id="rId11"/>
    <p:sldId id="301" r:id="rId12"/>
    <p:sldId id="302" r:id="rId13"/>
    <p:sldId id="303" r:id="rId14"/>
    <p:sldId id="304" r:id="rId15"/>
    <p:sldId id="305" r:id="rId16"/>
    <p:sldId id="316" r:id="rId17"/>
    <p:sldId id="306" r:id="rId18"/>
    <p:sldId id="307" r:id="rId19"/>
    <p:sldId id="285" r:id="rId20"/>
    <p:sldId id="283" r:id="rId21"/>
    <p:sldId id="292" r:id="rId22"/>
    <p:sldId id="282" r:id="rId23"/>
    <p:sldId id="315" r:id="rId24"/>
    <p:sldId id="287" r:id="rId25"/>
    <p:sldId id="293" r:id="rId26"/>
    <p:sldId id="294" r:id="rId27"/>
    <p:sldId id="272" r:id="rId28"/>
    <p:sldId id="273" r:id="rId29"/>
    <p:sldId id="259" r:id="rId30"/>
    <p:sldId id="310" r:id="rId31"/>
    <p:sldId id="312" r:id="rId32"/>
    <p:sldId id="317" r:id="rId33"/>
    <p:sldId id="313" r:id="rId34"/>
    <p:sldId id="261" r:id="rId35"/>
    <p:sldId id="311" r:id="rId36"/>
    <p:sldId id="295" r:id="rId37"/>
    <p:sldId id="266" r:id="rId38"/>
    <p:sldId id="269" r:id="rId39"/>
    <p:sldId id="268" r:id="rId40"/>
    <p:sldId id="314"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33"/>
    <p:restoredTop sz="83472" autoAdjust="0"/>
  </p:normalViewPr>
  <p:slideViewPr>
    <p:cSldViewPr snapToGrid="0" snapToObjects="1">
      <p:cViewPr varScale="1">
        <p:scale>
          <a:sx n="60" d="100"/>
          <a:sy n="60" d="100"/>
        </p:scale>
        <p:origin x="8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4382893773966"/>
          <c:y val="4.0941658137154502E-2"/>
        </c:manualLayout>
      </c:layout>
      <c:overlay val="0"/>
      <c:spPr>
        <a:noFill/>
        <a:ln>
          <a:noFill/>
        </a:ln>
        <a:effectLst/>
      </c:spPr>
      <c:txPr>
        <a:bodyPr rot="0" spcFirstLastPara="1" vertOverflow="ellipsis" vert="horz" wrap="square" anchor="ctr" anchorCtr="1"/>
        <a:lstStyle/>
        <a:p>
          <a:pPr>
            <a:defRPr sz="2200" b="1" i="0" u="none" strike="noStrike" kern="1200" cap="all" baseline="0">
              <a:solidFill>
                <a:schemeClr val="tx1">
                  <a:lumMod val="65000"/>
                  <a:lumOff val="35000"/>
                </a:schemeClr>
              </a:solidFill>
              <a:latin typeface="+mn-lt"/>
              <a:ea typeface="+mn-ea"/>
              <a:cs typeface="+mn-cs"/>
            </a:defRPr>
          </a:pPr>
          <a:endParaRPr lang="cs-CZ"/>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HW Coaches</c:v>
                </c:pt>
              </c:strCache>
            </c:strRef>
          </c:tx>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8153-4BAC-953A-2D53FEDFD380}"/>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8153-4BAC-953A-2D53FEDFD380}"/>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5-8153-4BAC-953A-2D53FEDFD380}"/>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7-8153-4BAC-953A-2D53FEDFD380}"/>
              </c:ext>
            </c:extLst>
          </c:dPt>
          <c:dLbls>
            <c:dLbl>
              <c:idx val="0"/>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endParaRPr lang="cs-CZ"/>
                </a:p>
              </c:txPr>
              <c:dLblPos val="inEnd"/>
              <c:showLegendKey val="0"/>
              <c:showVal val="0"/>
              <c:showCatName val="1"/>
              <c:showSerName val="0"/>
              <c:showPercent val="1"/>
              <c:showBubbleSize val="0"/>
              <c:extLst>
                <c:ext xmlns:c16="http://schemas.microsoft.com/office/drawing/2014/chart" uri="{C3380CC4-5D6E-409C-BE32-E72D297353CC}">
                  <c16:uniqueId val="{00000001-8153-4BAC-953A-2D53FEDFD380}"/>
                </c:ext>
              </c:extLst>
            </c:dLbl>
            <c:dLbl>
              <c:idx val="1"/>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2"/>
                      </a:solidFill>
                      <a:effectLst/>
                      <a:latin typeface="+mn-lt"/>
                      <a:ea typeface="+mn-ea"/>
                      <a:cs typeface="+mn-cs"/>
                    </a:defRPr>
                  </a:pPr>
                  <a:endParaRPr lang="cs-CZ"/>
                </a:p>
              </c:txPr>
              <c:dLblPos val="inEnd"/>
              <c:showLegendKey val="0"/>
              <c:showVal val="0"/>
              <c:showCatName val="1"/>
              <c:showSerName val="0"/>
              <c:showPercent val="1"/>
              <c:showBubbleSize val="0"/>
              <c:extLst>
                <c:ext xmlns:c16="http://schemas.microsoft.com/office/drawing/2014/chart" uri="{C3380CC4-5D6E-409C-BE32-E72D297353CC}">
                  <c16:uniqueId val="{00000003-8153-4BAC-953A-2D53FEDFD380}"/>
                </c:ext>
              </c:extLst>
            </c:dLbl>
            <c:dLbl>
              <c:idx val="2"/>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3"/>
                      </a:solidFill>
                      <a:effectLst/>
                      <a:latin typeface="+mn-lt"/>
                      <a:ea typeface="+mn-ea"/>
                      <a:cs typeface="+mn-cs"/>
                    </a:defRPr>
                  </a:pPr>
                  <a:endParaRPr lang="cs-CZ"/>
                </a:p>
              </c:txPr>
              <c:dLblPos val="inEnd"/>
              <c:showLegendKey val="0"/>
              <c:showVal val="0"/>
              <c:showCatName val="1"/>
              <c:showSerName val="0"/>
              <c:showPercent val="1"/>
              <c:showBubbleSize val="0"/>
              <c:extLst>
                <c:ext xmlns:c16="http://schemas.microsoft.com/office/drawing/2014/chart" uri="{C3380CC4-5D6E-409C-BE32-E72D297353CC}">
                  <c16:uniqueId val="{00000005-8153-4BAC-953A-2D53FEDFD380}"/>
                </c:ext>
              </c:extLst>
            </c:dLbl>
            <c:dLbl>
              <c:idx val="3"/>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4"/>
                      </a:solidFill>
                      <a:effectLst/>
                      <a:latin typeface="+mn-lt"/>
                      <a:ea typeface="+mn-ea"/>
                      <a:cs typeface="+mn-cs"/>
                    </a:defRPr>
                  </a:pPr>
                  <a:endParaRPr lang="cs-CZ"/>
                </a:p>
              </c:txPr>
              <c:dLblPos val="inEnd"/>
              <c:showLegendKey val="0"/>
              <c:showVal val="0"/>
              <c:showCatName val="1"/>
              <c:showSerName val="0"/>
              <c:showPercent val="1"/>
              <c:showBubbleSize val="0"/>
              <c:extLst>
                <c:ext xmlns:c16="http://schemas.microsoft.com/office/drawing/2014/chart" uri="{C3380CC4-5D6E-409C-BE32-E72D297353CC}">
                  <c16:uniqueId val="{00000007-8153-4BAC-953A-2D53FEDFD380}"/>
                </c:ext>
              </c:extLst>
            </c:dLbl>
            <c:spPr>
              <a:solidFill>
                <a:srgbClr val="FFFFFF">
                  <a:alpha val="90000"/>
                </a:srgbClr>
              </a:solidFill>
              <a:ln w="12700" cap="flat" cmpd="sng" algn="ctr">
                <a:solidFill>
                  <a:srgbClr val="F6A21D"/>
                </a:solidFill>
                <a:round/>
              </a:ln>
              <a:effectLst>
                <a:outerShdw blurRad="50800" dist="38100" dir="2700000" algn="tl" rotWithShape="0">
                  <a:srgbClr val="F6A21D">
                    <a:lumMod val="75000"/>
                    <a:alpha val="40000"/>
                  </a:srgbClr>
                </a:outerShdw>
              </a:effectLst>
            </c:spPr>
            <c:dLblPos val="in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Sheet1!$A$2:$A$5</c:f>
              <c:strCache>
                <c:ptCount val="4"/>
                <c:pt idx="0">
                  <c:v>Trained</c:v>
                </c:pt>
                <c:pt idx="1">
                  <c:v>Degreed</c:v>
                </c:pt>
                <c:pt idx="2">
                  <c:v>Self-taught</c:v>
                </c:pt>
                <c:pt idx="3">
                  <c:v>Mislabeled</c:v>
                </c:pt>
              </c:strCache>
            </c:strRef>
          </c:cat>
          <c:val>
            <c:numRef>
              <c:f>Sheet1!$B$2:$B$5</c:f>
              <c:numCache>
                <c:formatCode>General</c:formatCode>
                <c:ptCount val="4"/>
                <c:pt idx="0" formatCode="#,##0">
                  <c:v>16000</c:v>
                </c:pt>
                <c:pt idx="1">
                  <c:v>5000</c:v>
                </c:pt>
                <c:pt idx="2" formatCode="#,##0">
                  <c:v>20000</c:v>
                </c:pt>
                <c:pt idx="3" formatCode="#,##0">
                  <c:v>100000</c:v>
                </c:pt>
              </c:numCache>
            </c:numRef>
          </c:val>
          <c:extLst>
            <c:ext xmlns:c16="http://schemas.microsoft.com/office/drawing/2014/chart" uri="{C3380CC4-5D6E-409C-BE32-E72D297353CC}">
              <c16:uniqueId val="{00000008-8153-4BAC-953A-2D53FEDFD380}"/>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4382893773966"/>
          <c:y val="4.0941658137154502E-2"/>
        </c:manualLayout>
      </c:layout>
      <c:overlay val="0"/>
      <c:spPr>
        <a:noFill/>
        <a:ln>
          <a:noFill/>
        </a:ln>
        <a:effectLst/>
      </c:spPr>
      <c:txPr>
        <a:bodyPr rot="0" spcFirstLastPara="1" vertOverflow="ellipsis" vert="horz" wrap="square" anchor="ctr" anchorCtr="1"/>
        <a:lstStyle/>
        <a:p>
          <a:pPr>
            <a:defRPr sz="2200" b="1" i="0" u="none" strike="noStrike" kern="1200" cap="all" baseline="0">
              <a:solidFill>
                <a:schemeClr val="tx1">
                  <a:lumMod val="65000"/>
                  <a:lumOff val="35000"/>
                </a:schemeClr>
              </a:solidFill>
              <a:latin typeface="+mn-lt"/>
              <a:ea typeface="+mn-ea"/>
              <a:cs typeface="+mn-cs"/>
            </a:defRPr>
          </a:pPr>
          <a:endParaRPr lang="cs-CZ"/>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HW Coaches</c:v>
                </c:pt>
              </c:strCache>
            </c:strRef>
          </c:tx>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6681-415E-83DD-519C58025376}"/>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6681-415E-83DD-519C58025376}"/>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5-6681-415E-83DD-519C58025376}"/>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7-6681-415E-83DD-519C58025376}"/>
              </c:ext>
            </c:extLst>
          </c:dPt>
          <c:dLbls>
            <c:dLbl>
              <c:idx val="0"/>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endParaRPr lang="cs-CZ"/>
                </a:p>
              </c:txPr>
              <c:dLblPos val="inEnd"/>
              <c:showLegendKey val="0"/>
              <c:showVal val="0"/>
              <c:showCatName val="1"/>
              <c:showSerName val="0"/>
              <c:showPercent val="1"/>
              <c:showBubbleSize val="0"/>
              <c:extLst>
                <c:ext xmlns:c16="http://schemas.microsoft.com/office/drawing/2014/chart" uri="{C3380CC4-5D6E-409C-BE32-E72D297353CC}">
                  <c16:uniqueId val="{00000001-6681-415E-83DD-519C58025376}"/>
                </c:ext>
              </c:extLst>
            </c:dLbl>
            <c:dLbl>
              <c:idx val="1"/>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2"/>
                      </a:solidFill>
                      <a:effectLst/>
                      <a:latin typeface="+mn-lt"/>
                      <a:ea typeface="+mn-ea"/>
                      <a:cs typeface="+mn-cs"/>
                    </a:defRPr>
                  </a:pPr>
                  <a:endParaRPr lang="cs-CZ"/>
                </a:p>
              </c:txPr>
              <c:dLblPos val="inEnd"/>
              <c:showLegendKey val="0"/>
              <c:showVal val="0"/>
              <c:showCatName val="1"/>
              <c:showSerName val="0"/>
              <c:showPercent val="1"/>
              <c:showBubbleSize val="0"/>
              <c:extLst>
                <c:ext xmlns:c16="http://schemas.microsoft.com/office/drawing/2014/chart" uri="{C3380CC4-5D6E-409C-BE32-E72D297353CC}">
                  <c16:uniqueId val="{00000003-6681-415E-83DD-519C58025376}"/>
                </c:ext>
              </c:extLst>
            </c:dLbl>
            <c:dLbl>
              <c:idx val="2"/>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3"/>
                      </a:solidFill>
                      <a:effectLst/>
                      <a:latin typeface="+mn-lt"/>
                      <a:ea typeface="+mn-ea"/>
                      <a:cs typeface="+mn-cs"/>
                    </a:defRPr>
                  </a:pPr>
                  <a:endParaRPr lang="cs-CZ"/>
                </a:p>
              </c:txPr>
              <c:dLblPos val="inEnd"/>
              <c:showLegendKey val="0"/>
              <c:showVal val="0"/>
              <c:showCatName val="1"/>
              <c:showSerName val="0"/>
              <c:showPercent val="1"/>
              <c:showBubbleSize val="0"/>
              <c:extLst>
                <c:ext xmlns:c16="http://schemas.microsoft.com/office/drawing/2014/chart" uri="{C3380CC4-5D6E-409C-BE32-E72D297353CC}">
                  <c16:uniqueId val="{00000005-6681-415E-83DD-519C58025376}"/>
                </c:ext>
              </c:extLst>
            </c:dLbl>
            <c:dLbl>
              <c:idx val="3"/>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4"/>
                      </a:solidFill>
                      <a:effectLst/>
                      <a:latin typeface="+mn-lt"/>
                      <a:ea typeface="+mn-ea"/>
                      <a:cs typeface="+mn-cs"/>
                    </a:defRPr>
                  </a:pPr>
                  <a:endParaRPr lang="cs-CZ"/>
                </a:p>
              </c:txPr>
              <c:dLblPos val="inEnd"/>
              <c:showLegendKey val="0"/>
              <c:showVal val="0"/>
              <c:showCatName val="1"/>
              <c:showSerName val="0"/>
              <c:showPercent val="1"/>
              <c:showBubbleSize val="0"/>
              <c:extLst>
                <c:ext xmlns:c16="http://schemas.microsoft.com/office/drawing/2014/chart" uri="{C3380CC4-5D6E-409C-BE32-E72D297353CC}">
                  <c16:uniqueId val="{00000007-6681-415E-83DD-519C58025376}"/>
                </c:ext>
              </c:extLst>
            </c:dLbl>
            <c:spPr>
              <a:solidFill>
                <a:srgbClr val="FFFFFF">
                  <a:alpha val="90000"/>
                </a:srgbClr>
              </a:solidFill>
              <a:ln w="12700" cap="flat" cmpd="sng" algn="ctr">
                <a:solidFill>
                  <a:srgbClr val="F6A21D"/>
                </a:solidFill>
                <a:round/>
              </a:ln>
              <a:effectLst>
                <a:outerShdw blurRad="50800" dist="38100" dir="2700000" algn="tl" rotWithShape="0">
                  <a:srgbClr val="F6A21D">
                    <a:lumMod val="75000"/>
                    <a:alpha val="40000"/>
                  </a:srgbClr>
                </a:outerShdw>
              </a:effectLst>
            </c:spPr>
            <c:dLblPos val="in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Sheet1!$A$2:$A$5</c:f>
              <c:strCache>
                <c:ptCount val="4"/>
                <c:pt idx="0">
                  <c:v>Trained</c:v>
                </c:pt>
                <c:pt idx="1">
                  <c:v>Degreed</c:v>
                </c:pt>
                <c:pt idx="2">
                  <c:v>Self-taught</c:v>
                </c:pt>
                <c:pt idx="3">
                  <c:v>Mislabeled</c:v>
                </c:pt>
              </c:strCache>
            </c:strRef>
          </c:cat>
          <c:val>
            <c:numRef>
              <c:f>Sheet1!$B$2:$B$5</c:f>
              <c:numCache>
                <c:formatCode>General</c:formatCode>
                <c:ptCount val="4"/>
                <c:pt idx="0" formatCode="#,##0">
                  <c:v>16000</c:v>
                </c:pt>
                <c:pt idx="1">
                  <c:v>5000</c:v>
                </c:pt>
                <c:pt idx="2" formatCode="#,##0">
                  <c:v>20000</c:v>
                </c:pt>
                <c:pt idx="3" formatCode="#,##0">
                  <c:v>100000</c:v>
                </c:pt>
              </c:numCache>
            </c:numRef>
          </c:val>
          <c:extLst>
            <c:ext xmlns:c16="http://schemas.microsoft.com/office/drawing/2014/chart" uri="{C3380CC4-5D6E-409C-BE32-E72D297353CC}">
              <c16:uniqueId val="{00000008-6681-415E-83DD-519C58025376}"/>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cs-CZ"/>
        </a:p>
      </c:txPr>
    </c:title>
    <c:autoTitleDeleted val="0"/>
    <c:plotArea>
      <c:layout/>
      <c:pieChart>
        <c:varyColors val="1"/>
        <c:ser>
          <c:idx val="0"/>
          <c:order val="0"/>
          <c:tx>
            <c:strRef>
              <c:f>Sheet1!$B$1</c:f>
              <c:strCache>
                <c:ptCount val="1"/>
                <c:pt idx="0">
                  <c:v>Total</c:v>
                </c:pt>
              </c:strCache>
            </c:strRef>
          </c:tx>
          <c:explosion val="3"/>
          <c:dPt>
            <c:idx val="0"/>
            <c:bubble3D val="0"/>
            <c:spPr>
              <a:gradFill rotWithShape="1">
                <a:gsLst>
                  <a:gs pos="0">
                    <a:schemeClr val="accent1">
                      <a:tint val="80000"/>
                      <a:satMod val="107000"/>
                      <a:lumMod val="103000"/>
                    </a:schemeClr>
                  </a:gs>
                  <a:gs pos="100000">
                    <a:schemeClr val="accent1">
                      <a:tint val="82000"/>
                      <a:satMod val="109000"/>
                      <a:lumMod val="103000"/>
                    </a:schemeClr>
                  </a:gs>
                </a:gsLst>
                <a:lin ang="5400000" scaled="0"/>
              </a:gradFill>
              <a:ln w="9525" cap="flat" cmpd="sng" algn="ctr">
                <a:solidFill>
                  <a:schemeClr val="accent1">
                    <a:shade val="95000"/>
                  </a:schemeClr>
                </a:solidFill>
                <a:round/>
              </a:ln>
              <a:effectLst/>
            </c:spPr>
            <c:extLst>
              <c:ext xmlns:c16="http://schemas.microsoft.com/office/drawing/2014/chart" uri="{C3380CC4-5D6E-409C-BE32-E72D297353CC}">
                <c16:uniqueId val="{00000001-77F3-47B4-A1E0-1FBEDB88406F}"/>
              </c:ext>
            </c:extLst>
          </c:dPt>
          <c:dPt>
            <c:idx val="1"/>
            <c:bubble3D val="0"/>
            <c:spPr>
              <a:gradFill rotWithShape="1">
                <a:gsLst>
                  <a:gs pos="0">
                    <a:schemeClr val="accent2">
                      <a:tint val="80000"/>
                      <a:satMod val="107000"/>
                      <a:lumMod val="103000"/>
                    </a:schemeClr>
                  </a:gs>
                  <a:gs pos="100000">
                    <a:schemeClr val="accent2">
                      <a:tint val="82000"/>
                      <a:satMod val="109000"/>
                      <a:lumMod val="103000"/>
                    </a:schemeClr>
                  </a:gs>
                </a:gsLst>
                <a:lin ang="5400000" scaled="0"/>
              </a:gradFill>
              <a:ln w="9525" cap="flat" cmpd="sng" algn="ctr">
                <a:solidFill>
                  <a:schemeClr val="accent2">
                    <a:shade val="95000"/>
                  </a:schemeClr>
                </a:solidFill>
                <a:round/>
              </a:ln>
              <a:effectLst/>
            </c:spPr>
            <c:extLst>
              <c:ext xmlns:c16="http://schemas.microsoft.com/office/drawing/2014/chart" uri="{C3380CC4-5D6E-409C-BE32-E72D297353CC}">
                <c16:uniqueId val="{00000003-77F3-47B4-A1E0-1FBEDB88406F}"/>
              </c:ext>
            </c:extLst>
          </c:dPt>
          <c:dPt>
            <c:idx val="2"/>
            <c:bubble3D val="0"/>
            <c:spPr>
              <a:gradFill rotWithShape="1">
                <a:gsLst>
                  <a:gs pos="0">
                    <a:schemeClr val="accent3">
                      <a:tint val="80000"/>
                      <a:satMod val="107000"/>
                      <a:lumMod val="103000"/>
                    </a:schemeClr>
                  </a:gs>
                  <a:gs pos="100000">
                    <a:schemeClr val="accent3">
                      <a:tint val="82000"/>
                      <a:satMod val="109000"/>
                      <a:lumMod val="103000"/>
                    </a:schemeClr>
                  </a:gs>
                </a:gsLst>
                <a:lin ang="5400000" scaled="0"/>
              </a:gradFill>
              <a:ln w="9525" cap="flat" cmpd="sng" algn="ctr">
                <a:solidFill>
                  <a:schemeClr val="accent3">
                    <a:shade val="95000"/>
                  </a:schemeClr>
                </a:solidFill>
                <a:round/>
              </a:ln>
              <a:effectLst/>
            </c:spPr>
            <c:extLst>
              <c:ext xmlns:c16="http://schemas.microsoft.com/office/drawing/2014/chart" uri="{C3380CC4-5D6E-409C-BE32-E72D297353CC}">
                <c16:uniqueId val="{00000005-77F3-47B4-A1E0-1FBEDB88406F}"/>
              </c:ext>
            </c:extLst>
          </c:dPt>
          <c:dPt>
            <c:idx val="3"/>
            <c:bubble3D val="0"/>
            <c:spPr>
              <a:gradFill rotWithShape="1">
                <a:gsLst>
                  <a:gs pos="0">
                    <a:schemeClr val="accent4">
                      <a:tint val="80000"/>
                      <a:satMod val="107000"/>
                      <a:lumMod val="103000"/>
                    </a:schemeClr>
                  </a:gs>
                  <a:gs pos="100000">
                    <a:schemeClr val="accent4">
                      <a:tint val="82000"/>
                      <a:satMod val="109000"/>
                      <a:lumMod val="103000"/>
                    </a:schemeClr>
                  </a:gs>
                </a:gsLst>
                <a:lin ang="5400000" scaled="0"/>
              </a:gradFill>
              <a:ln w="9525" cap="flat" cmpd="sng" algn="ctr">
                <a:solidFill>
                  <a:schemeClr val="accent4">
                    <a:shade val="95000"/>
                  </a:schemeClr>
                </a:solidFill>
                <a:round/>
              </a:ln>
              <a:effectLst/>
            </c:spPr>
            <c:extLst>
              <c:ext xmlns:c16="http://schemas.microsoft.com/office/drawing/2014/chart" uri="{C3380CC4-5D6E-409C-BE32-E72D297353CC}">
                <c16:uniqueId val="{00000007-77F3-47B4-A1E0-1FBEDB88406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cs-CZ"/>
              </a:p>
            </c:txPr>
            <c:dLblPos val="ct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Sheet1!$A$2:$A$5</c:f>
              <c:strCache>
                <c:ptCount val="4"/>
                <c:pt idx="0">
                  <c:v>Priv Practice</c:v>
                </c:pt>
                <c:pt idx="1">
                  <c:v>Wellness</c:v>
                </c:pt>
                <c:pt idx="2">
                  <c:v>Benefits</c:v>
                </c:pt>
                <c:pt idx="3">
                  <c:v>Health Care</c:v>
                </c:pt>
              </c:strCache>
            </c:strRef>
          </c:cat>
          <c:val>
            <c:numRef>
              <c:f>Sheet1!$B$2:$B$5</c:f>
              <c:numCache>
                <c:formatCode>General</c:formatCode>
                <c:ptCount val="4"/>
                <c:pt idx="0">
                  <c:v>75</c:v>
                </c:pt>
                <c:pt idx="1">
                  <c:v>5</c:v>
                </c:pt>
                <c:pt idx="2">
                  <c:v>10</c:v>
                </c:pt>
                <c:pt idx="3">
                  <c:v>10</c:v>
                </c:pt>
              </c:numCache>
            </c:numRef>
          </c:val>
          <c:extLst>
            <c:ext xmlns:c16="http://schemas.microsoft.com/office/drawing/2014/chart" uri="{C3380CC4-5D6E-409C-BE32-E72D297353CC}">
              <c16:uniqueId val="{00000008-77F3-47B4-A1E0-1FBEDB88406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image" Target="../media/image18.jpg"/></Relationships>
</file>

<file path=ppt/diagrams/_rels/drawing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image" Target="../media/image1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CE6C36-4C57-9945-B181-04BBFE4641D4}" type="doc">
      <dgm:prSet loTypeId="urn:microsoft.com/office/officeart/2005/8/layout/hProcess10" loCatId="" qsTypeId="urn:microsoft.com/office/officeart/2005/8/quickstyle/simple4" qsCatId="simple" csTypeId="urn:microsoft.com/office/officeart/2005/8/colors/accent1_2" csCatId="accent1" phldr="1"/>
      <dgm:spPr/>
      <dgm:t>
        <a:bodyPr/>
        <a:lstStyle/>
        <a:p>
          <a:endParaRPr lang="en-US"/>
        </a:p>
      </dgm:t>
    </dgm:pt>
    <dgm:pt modelId="{2EB60C16-D1F2-1D47-8ECA-7A940A43CCF1}">
      <dgm:prSet phldrT="[Text]"/>
      <dgm:spPr/>
      <dgm:t>
        <a:bodyPr/>
        <a:lstStyle/>
        <a:p>
          <a:r>
            <a:rPr lang="en-US" dirty="0"/>
            <a:t>Explore &amp; Build</a:t>
          </a:r>
        </a:p>
      </dgm:t>
    </dgm:pt>
    <dgm:pt modelId="{9184C638-ADA2-534B-B081-3A7A69FC4251}" type="parTrans" cxnId="{716396B2-1443-F74C-831F-AC66E57A328F}">
      <dgm:prSet/>
      <dgm:spPr/>
      <dgm:t>
        <a:bodyPr/>
        <a:lstStyle/>
        <a:p>
          <a:endParaRPr lang="en-US"/>
        </a:p>
      </dgm:t>
    </dgm:pt>
    <dgm:pt modelId="{C0E7AF8E-963F-5440-B524-3CEE95FD6AA5}" type="sibTrans" cxnId="{716396B2-1443-F74C-831F-AC66E57A328F}">
      <dgm:prSet/>
      <dgm:spPr/>
      <dgm:t>
        <a:bodyPr/>
        <a:lstStyle/>
        <a:p>
          <a:endParaRPr lang="en-US"/>
        </a:p>
      </dgm:t>
    </dgm:pt>
    <dgm:pt modelId="{A57C6EE9-92BD-BA4A-8C4E-B436ACB1CE9A}">
      <dgm:prSet phldrT="[Text]"/>
      <dgm:spPr/>
      <dgm:t>
        <a:bodyPr/>
        <a:lstStyle/>
        <a:p>
          <a:r>
            <a:rPr lang="en-US" dirty="0"/>
            <a:t>Self-Awareness, Strengths</a:t>
          </a:r>
        </a:p>
      </dgm:t>
    </dgm:pt>
    <dgm:pt modelId="{1A22F501-3C1B-B04F-A16C-51B6B6CFF292}" type="parTrans" cxnId="{F25AA7CD-842D-594F-8EF0-069A0A866A9F}">
      <dgm:prSet/>
      <dgm:spPr/>
      <dgm:t>
        <a:bodyPr/>
        <a:lstStyle/>
        <a:p>
          <a:endParaRPr lang="en-US"/>
        </a:p>
      </dgm:t>
    </dgm:pt>
    <dgm:pt modelId="{B9F95796-A029-5147-A762-74138492F76A}" type="sibTrans" cxnId="{F25AA7CD-842D-594F-8EF0-069A0A866A9F}">
      <dgm:prSet/>
      <dgm:spPr/>
      <dgm:t>
        <a:bodyPr/>
        <a:lstStyle/>
        <a:p>
          <a:endParaRPr lang="en-US"/>
        </a:p>
      </dgm:t>
    </dgm:pt>
    <dgm:pt modelId="{701E52DA-4936-1E48-A24E-E4E1E2367371}">
      <dgm:prSet phldrT="[Text]"/>
      <dgm:spPr/>
      <dgm:t>
        <a:bodyPr/>
        <a:lstStyle/>
        <a:p>
          <a:r>
            <a:rPr lang="en-US" dirty="0"/>
            <a:t>Hopes, dreams, tied to health goals</a:t>
          </a:r>
        </a:p>
      </dgm:t>
    </dgm:pt>
    <dgm:pt modelId="{7374A29E-0587-F041-9DB5-38C2AC2D4EC6}" type="parTrans" cxnId="{7C6A63E0-819B-2949-AD2D-5151B50272A5}">
      <dgm:prSet/>
      <dgm:spPr/>
      <dgm:t>
        <a:bodyPr/>
        <a:lstStyle/>
        <a:p>
          <a:endParaRPr lang="en-US"/>
        </a:p>
      </dgm:t>
    </dgm:pt>
    <dgm:pt modelId="{1773A8B6-0D60-F144-9E4A-5FF4C319D93F}" type="sibTrans" cxnId="{7C6A63E0-819B-2949-AD2D-5151B50272A5}">
      <dgm:prSet/>
      <dgm:spPr/>
      <dgm:t>
        <a:bodyPr/>
        <a:lstStyle/>
        <a:p>
          <a:endParaRPr lang="en-US"/>
        </a:p>
      </dgm:t>
    </dgm:pt>
    <dgm:pt modelId="{CDA39D07-673E-5A4D-A8A5-178E9D990CBC}">
      <dgm:prSet phldrT="[Text]"/>
      <dgm:spPr/>
      <dgm:t>
        <a:bodyPr/>
        <a:lstStyle/>
        <a:p>
          <a:r>
            <a:rPr lang="en-US" dirty="0"/>
            <a:t>Action Steps &amp; Goals</a:t>
          </a:r>
        </a:p>
      </dgm:t>
    </dgm:pt>
    <dgm:pt modelId="{3171ABA4-4054-3946-807F-D8488520A09C}" type="parTrans" cxnId="{4D750BAA-5321-1348-AA54-6978E72C9839}">
      <dgm:prSet/>
      <dgm:spPr/>
      <dgm:t>
        <a:bodyPr/>
        <a:lstStyle/>
        <a:p>
          <a:endParaRPr lang="en-US"/>
        </a:p>
      </dgm:t>
    </dgm:pt>
    <dgm:pt modelId="{ED7F0711-E352-9940-98B7-C677597E16D4}" type="sibTrans" cxnId="{4D750BAA-5321-1348-AA54-6978E72C9839}">
      <dgm:prSet/>
      <dgm:spPr/>
      <dgm:t>
        <a:bodyPr/>
        <a:lstStyle/>
        <a:p>
          <a:endParaRPr lang="en-US"/>
        </a:p>
      </dgm:t>
    </dgm:pt>
    <dgm:pt modelId="{1F049C27-BB98-1045-B63F-8E113C57E753}">
      <dgm:prSet phldrT="[Text]"/>
      <dgm:spPr/>
      <dgm:t>
        <a:bodyPr/>
        <a:lstStyle/>
        <a:p>
          <a:r>
            <a:rPr lang="en-US" dirty="0"/>
            <a:t>Motivational</a:t>
          </a:r>
        </a:p>
      </dgm:t>
    </dgm:pt>
    <dgm:pt modelId="{B2BAE39B-170D-D844-862E-BF20F715AF8C}" type="parTrans" cxnId="{66C5ECFF-6D10-B34E-8D49-45346C05CB94}">
      <dgm:prSet/>
      <dgm:spPr/>
      <dgm:t>
        <a:bodyPr/>
        <a:lstStyle/>
        <a:p>
          <a:endParaRPr lang="en-US"/>
        </a:p>
      </dgm:t>
    </dgm:pt>
    <dgm:pt modelId="{3D5FC209-69CF-6D46-B98A-39942E51E9F0}" type="sibTrans" cxnId="{66C5ECFF-6D10-B34E-8D49-45346C05CB94}">
      <dgm:prSet/>
      <dgm:spPr/>
      <dgm:t>
        <a:bodyPr/>
        <a:lstStyle/>
        <a:p>
          <a:endParaRPr lang="en-US"/>
        </a:p>
      </dgm:t>
    </dgm:pt>
    <dgm:pt modelId="{F66EEDD5-B1B4-2A42-8454-54C111597B72}">
      <dgm:prSet phldrT="[Text]"/>
      <dgm:spPr/>
      <dgm:t>
        <a:bodyPr/>
        <a:lstStyle/>
        <a:p>
          <a:r>
            <a:rPr lang="en-US" dirty="0"/>
            <a:t>Overcome Obstacles</a:t>
          </a:r>
        </a:p>
      </dgm:t>
    </dgm:pt>
    <dgm:pt modelId="{0E6421AB-2221-DC47-AA6D-05E15B53CE28}" type="parTrans" cxnId="{6692FC26-F011-FA45-A044-C9DF140D9E41}">
      <dgm:prSet/>
      <dgm:spPr/>
      <dgm:t>
        <a:bodyPr/>
        <a:lstStyle/>
        <a:p>
          <a:endParaRPr lang="en-US"/>
        </a:p>
      </dgm:t>
    </dgm:pt>
    <dgm:pt modelId="{1A56F032-00CC-E141-9145-C062574A1556}" type="sibTrans" cxnId="{6692FC26-F011-FA45-A044-C9DF140D9E41}">
      <dgm:prSet/>
      <dgm:spPr/>
      <dgm:t>
        <a:bodyPr/>
        <a:lstStyle/>
        <a:p>
          <a:endParaRPr lang="en-US"/>
        </a:p>
      </dgm:t>
    </dgm:pt>
    <dgm:pt modelId="{0C7F2AF2-FAE2-3B4B-95EA-5E3CAD090EE1}">
      <dgm:prSet phldrT="[Text]"/>
      <dgm:spPr/>
      <dgm:t>
        <a:bodyPr/>
        <a:lstStyle/>
        <a:p>
          <a:r>
            <a:rPr lang="en-US" dirty="0"/>
            <a:t>Monitor &amp; Evaluate</a:t>
          </a:r>
        </a:p>
      </dgm:t>
    </dgm:pt>
    <dgm:pt modelId="{52134DE9-20DE-BB49-A3C0-6B3F45ACC302}" type="parTrans" cxnId="{7DAF2F0F-836A-654C-8450-0E02FCA4AD70}">
      <dgm:prSet/>
      <dgm:spPr/>
      <dgm:t>
        <a:bodyPr/>
        <a:lstStyle/>
        <a:p>
          <a:endParaRPr lang="en-US"/>
        </a:p>
      </dgm:t>
    </dgm:pt>
    <dgm:pt modelId="{6148AE75-1377-404E-8EB8-D96DC3586C0C}" type="sibTrans" cxnId="{7DAF2F0F-836A-654C-8450-0E02FCA4AD70}">
      <dgm:prSet/>
      <dgm:spPr/>
      <dgm:t>
        <a:bodyPr/>
        <a:lstStyle/>
        <a:p>
          <a:endParaRPr lang="en-US"/>
        </a:p>
      </dgm:t>
    </dgm:pt>
    <dgm:pt modelId="{B35BE1B7-70BC-1949-9C74-336171C53E6B}">
      <dgm:prSet phldrT="[Text]"/>
      <dgm:spPr/>
      <dgm:t>
        <a:bodyPr/>
        <a:lstStyle/>
        <a:p>
          <a:r>
            <a:rPr lang="en-US" dirty="0"/>
            <a:t>Plans for Setbacks</a:t>
          </a:r>
        </a:p>
      </dgm:t>
    </dgm:pt>
    <dgm:pt modelId="{DC333E83-D553-D840-AF8E-2BCF36C9B294}" type="parTrans" cxnId="{B7ED3B2B-DA62-B64D-905C-F04FF833CF14}">
      <dgm:prSet/>
      <dgm:spPr/>
      <dgm:t>
        <a:bodyPr/>
        <a:lstStyle/>
        <a:p>
          <a:endParaRPr lang="en-US"/>
        </a:p>
      </dgm:t>
    </dgm:pt>
    <dgm:pt modelId="{AA8F4487-77BB-8941-BF68-455E2BE90D58}" type="sibTrans" cxnId="{B7ED3B2B-DA62-B64D-905C-F04FF833CF14}">
      <dgm:prSet/>
      <dgm:spPr/>
      <dgm:t>
        <a:bodyPr/>
        <a:lstStyle/>
        <a:p>
          <a:endParaRPr lang="en-US"/>
        </a:p>
      </dgm:t>
    </dgm:pt>
    <dgm:pt modelId="{C65164C3-5EFA-5441-9EB9-771CAF1C081B}">
      <dgm:prSet phldrT="[Text]"/>
      <dgm:spPr/>
      <dgm:t>
        <a:bodyPr/>
        <a:lstStyle/>
        <a:p>
          <a:r>
            <a:rPr lang="en-US" dirty="0"/>
            <a:t>Maintenance</a:t>
          </a:r>
        </a:p>
      </dgm:t>
    </dgm:pt>
    <dgm:pt modelId="{47328285-4209-1745-A401-67F7A3DCF53E}" type="parTrans" cxnId="{90795556-9D51-5A46-B288-10D4E358D0C6}">
      <dgm:prSet/>
      <dgm:spPr/>
      <dgm:t>
        <a:bodyPr/>
        <a:lstStyle/>
        <a:p>
          <a:endParaRPr lang="en-US"/>
        </a:p>
      </dgm:t>
    </dgm:pt>
    <dgm:pt modelId="{77EE42C8-1766-8240-AB64-DE8CD77CD81E}" type="sibTrans" cxnId="{90795556-9D51-5A46-B288-10D4E358D0C6}">
      <dgm:prSet/>
      <dgm:spPr/>
      <dgm:t>
        <a:bodyPr/>
        <a:lstStyle/>
        <a:p>
          <a:endParaRPr lang="en-US"/>
        </a:p>
      </dgm:t>
    </dgm:pt>
    <dgm:pt modelId="{5C4FD9EC-EDAB-5341-8599-F7364D565198}" type="pres">
      <dgm:prSet presAssocID="{E2CE6C36-4C57-9945-B181-04BBFE4641D4}" presName="Name0" presStyleCnt="0">
        <dgm:presLayoutVars>
          <dgm:dir/>
          <dgm:resizeHandles val="exact"/>
        </dgm:presLayoutVars>
      </dgm:prSet>
      <dgm:spPr/>
    </dgm:pt>
    <dgm:pt modelId="{B72D4767-A477-4949-870A-62F17B5BA67A}" type="pres">
      <dgm:prSet presAssocID="{2EB60C16-D1F2-1D47-8ECA-7A940A43CCF1}" presName="composite" presStyleCnt="0"/>
      <dgm:spPr/>
    </dgm:pt>
    <dgm:pt modelId="{39F0211C-7050-334C-8F6F-AFC0CE4F9B05}" type="pres">
      <dgm:prSet presAssocID="{2EB60C16-D1F2-1D47-8ECA-7A940A43CCF1}" presName="imagSh" presStyleLbl="bgImgPlace1" presStyleIdx="0" presStyleCnt="3" custLinFactNeighborX="8787" custLinFactNeighborY="-57791"/>
      <dgm:spPr>
        <a:blipFill>
          <a:blip xmlns:r="http://schemas.openxmlformats.org/officeDocument/2006/relationships" r:embed="rId1">
            <a:extLst>
              <a:ext uri="{28A0092B-C50C-407E-A947-70E740481C1C}">
                <a14:useLocalDpi xmlns:a14="http://schemas.microsoft.com/office/drawing/2010/main" val="0"/>
              </a:ext>
            </a:extLst>
          </a:blip>
          <a:srcRect/>
          <a:stretch>
            <a:fillRect t="-28000" b="-28000"/>
          </a:stretch>
        </a:blipFill>
      </dgm:spPr>
    </dgm:pt>
    <dgm:pt modelId="{41401C7A-9CD4-8047-83EA-CD611249A931}" type="pres">
      <dgm:prSet presAssocID="{2EB60C16-D1F2-1D47-8ECA-7A940A43CCF1}" presName="txNode" presStyleLbl="node1" presStyleIdx="0" presStyleCnt="3">
        <dgm:presLayoutVars>
          <dgm:bulletEnabled val="1"/>
        </dgm:presLayoutVars>
      </dgm:prSet>
      <dgm:spPr/>
    </dgm:pt>
    <dgm:pt modelId="{0B485D61-0FC1-7D4D-9B9D-23AD43DD37D3}" type="pres">
      <dgm:prSet presAssocID="{C0E7AF8E-963F-5440-B524-3CEE95FD6AA5}" presName="sibTrans" presStyleLbl="sibTrans2D1" presStyleIdx="0" presStyleCnt="2"/>
      <dgm:spPr/>
    </dgm:pt>
    <dgm:pt modelId="{D79E0B0F-CD26-4143-B518-6FC0AA60EDC5}" type="pres">
      <dgm:prSet presAssocID="{C0E7AF8E-963F-5440-B524-3CEE95FD6AA5}" presName="connTx" presStyleLbl="sibTrans2D1" presStyleIdx="0" presStyleCnt="2"/>
      <dgm:spPr/>
    </dgm:pt>
    <dgm:pt modelId="{8B06D6FD-184E-8D48-A00F-064CA13B96E8}" type="pres">
      <dgm:prSet presAssocID="{CDA39D07-673E-5A4D-A8A5-178E9D990CBC}" presName="composite" presStyleCnt="0"/>
      <dgm:spPr/>
    </dgm:pt>
    <dgm:pt modelId="{87429C66-E15D-B746-80AE-96A3C82EC2EC}" type="pres">
      <dgm:prSet presAssocID="{CDA39D07-673E-5A4D-A8A5-178E9D990CBC}" presName="imagSh" presStyleLbl="bgImgPlace1" presStyleIdx="1" presStyleCnt="3" custLinFactX="64302" custLinFactNeighborX="100000" custLinFactNeighborY="-52649"/>
      <dgm:spPr>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pt>
    <dgm:pt modelId="{4BC04A10-2F0A-8C4D-86D9-5A6299D0F83B}" type="pres">
      <dgm:prSet presAssocID="{CDA39D07-673E-5A4D-A8A5-178E9D990CBC}" presName="txNode" presStyleLbl="node1" presStyleIdx="1" presStyleCnt="3">
        <dgm:presLayoutVars>
          <dgm:bulletEnabled val="1"/>
        </dgm:presLayoutVars>
      </dgm:prSet>
      <dgm:spPr/>
    </dgm:pt>
    <dgm:pt modelId="{70702BED-8FDC-0046-95EE-8A9A896696B2}" type="pres">
      <dgm:prSet presAssocID="{ED7F0711-E352-9940-98B7-C677597E16D4}" presName="sibTrans" presStyleLbl="sibTrans2D1" presStyleIdx="1" presStyleCnt="2"/>
      <dgm:spPr/>
    </dgm:pt>
    <dgm:pt modelId="{18D13EF6-DD8B-BE47-A4A3-C65BE3C130D7}" type="pres">
      <dgm:prSet presAssocID="{ED7F0711-E352-9940-98B7-C677597E16D4}" presName="connTx" presStyleLbl="sibTrans2D1" presStyleIdx="1" presStyleCnt="2"/>
      <dgm:spPr/>
    </dgm:pt>
    <dgm:pt modelId="{805A40B4-DEAE-8245-AFB2-807683AFDB5E}" type="pres">
      <dgm:prSet presAssocID="{0C7F2AF2-FAE2-3B4B-95EA-5E3CAD090EE1}" presName="composite" presStyleCnt="0"/>
      <dgm:spPr/>
    </dgm:pt>
    <dgm:pt modelId="{91545B43-4DFF-0D4A-A7D0-A53AA3E700E5}" type="pres">
      <dgm:prSet presAssocID="{0C7F2AF2-FAE2-3B4B-95EA-5E3CAD090EE1}" presName="imagSh" presStyleLbl="bgImgPlace1" presStyleIdx="2" presStyleCnt="3" custLinFactX="-43168" custLinFactNeighborX="-100000" custLinFactNeighborY="-54180"/>
      <dgm:spPr>
        <a:blipFill>
          <a:blip xmlns:r="http://schemas.openxmlformats.org/officeDocument/2006/relationships" r:embed="rId3">
            <a:extLst>
              <a:ext uri="{28A0092B-C50C-407E-A947-70E740481C1C}">
                <a14:useLocalDpi xmlns:a14="http://schemas.microsoft.com/office/drawing/2010/main" val="0"/>
              </a:ext>
            </a:extLst>
          </a:blip>
          <a:srcRect/>
          <a:stretch>
            <a:fillRect t="-18000" b="-18000"/>
          </a:stretch>
        </a:blipFill>
      </dgm:spPr>
    </dgm:pt>
    <dgm:pt modelId="{6DB66D3E-E581-7646-BB10-6FAFA09ACFD7}" type="pres">
      <dgm:prSet presAssocID="{0C7F2AF2-FAE2-3B4B-95EA-5E3CAD090EE1}" presName="txNode" presStyleLbl="node1" presStyleIdx="2" presStyleCnt="3">
        <dgm:presLayoutVars>
          <dgm:bulletEnabled val="1"/>
        </dgm:presLayoutVars>
      </dgm:prSet>
      <dgm:spPr/>
    </dgm:pt>
  </dgm:ptLst>
  <dgm:cxnLst>
    <dgm:cxn modelId="{D0364805-C45C-DE44-A946-4CEB54F75675}" type="presOf" srcId="{B35BE1B7-70BC-1949-9C74-336171C53E6B}" destId="{6DB66D3E-E581-7646-BB10-6FAFA09ACFD7}" srcOrd="0" destOrd="1" presId="urn:microsoft.com/office/officeart/2005/8/layout/hProcess10"/>
    <dgm:cxn modelId="{7DAF2F0F-836A-654C-8450-0E02FCA4AD70}" srcId="{E2CE6C36-4C57-9945-B181-04BBFE4641D4}" destId="{0C7F2AF2-FAE2-3B4B-95EA-5E3CAD090EE1}" srcOrd="2" destOrd="0" parTransId="{52134DE9-20DE-BB49-A3C0-6B3F45ACC302}" sibTransId="{6148AE75-1377-404E-8EB8-D96DC3586C0C}"/>
    <dgm:cxn modelId="{791EE31C-8B68-1143-87D9-D8339E87DAB4}" type="presOf" srcId="{701E52DA-4936-1E48-A24E-E4E1E2367371}" destId="{41401C7A-9CD4-8047-83EA-CD611249A931}" srcOrd="0" destOrd="2" presId="urn:microsoft.com/office/officeart/2005/8/layout/hProcess10"/>
    <dgm:cxn modelId="{2571231F-BE5B-284F-BEB5-4BD88B4B9D66}" type="presOf" srcId="{0C7F2AF2-FAE2-3B4B-95EA-5E3CAD090EE1}" destId="{6DB66D3E-E581-7646-BB10-6FAFA09ACFD7}" srcOrd="0" destOrd="0" presId="urn:microsoft.com/office/officeart/2005/8/layout/hProcess10"/>
    <dgm:cxn modelId="{6692FC26-F011-FA45-A044-C9DF140D9E41}" srcId="{CDA39D07-673E-5A4D-A8A5-178E9D990CBC}" destId="{F66EEDD5-B1B4-2A42-8454-54C111597B72}" srcOrd="1" destOrd="0" parTransId="{0E6421AB-2221-DC47-AA6D-05E15B53CE28}" sibTransId="{1A56F032-00CC-E141-9145-C062574A1556}"/>
    <dgm:cxn modelId="{B7ED3B2B-DA62-B64D-905C-F04FF833CF14}" srcId="{0C7F2AF2-FAE2-3B4B-95EA-5E3CAD090EE1}" destId="{B35BE1B7-70BC-1949-9C74-336171C53E6B}" srcOrd="0" destOrd="0" parTransId="{DC333E83-D553-D840-AF8E-2BCF36C9B294}" sibTransId="{AA8F4487-77BB-8941-BF68-455E2BE90D58}"/>
    <dgm:cxn modelId="{DEC63F66-A4C8-DB48-A631-E2120F2A3A9D}" type="presOf" srcId="{ED7F0711-E352-9940-98B7-C677597E16D4}" destId="{18D13EF6-DD8B-BE47-A4A3-C65BE3C130D7}" srcOrd="1" destOrd="0" presId="urn:microsoft.com/office/officeart/2005/8/layout/hProcess10"/>
    <dgm:cxn modelId="{AD8EE471-AF5F-2C4D-9CC4-0ED36C2C0039}" type="presOf" srcId="{ED7F0711-E352-9940-98B7-C677597E16D4}" destId="{70702BED-8FDC-0046-95EE-8A9A896696B2}" srcOrd="0" destOrd="0" presId="urn:microsoft.com/office/officeart/2005/8/layout/hProcess10"/>
    <dgm:cxn modelId="{D9CFE073-BD1B-D247-BA43-907ABAECB5BE}" type="presOf" srcId="{2EB60C16-D1F2-1D47-8ECA-7A940A43CCF1}" destId="{41401C7A-9CD4-8047-83EA-CD611249A931}" srcOrd="0" destOrd="0" presId="urn:microsoft.com/office/officeart/2005/8/layout/hProcess10"/>
    <dgm:cxn modelId="{90795556-9D51-5A46-B288-10D4E358D0C6}" srcId="{0C7F2AF2-FAE2-3B4B-95EA-5E3CAD090EE1}" destId="{C65164C3-5EFA-5441-9EB9-771CAF1C081B}" srcOrd="1" destOrd="0" parTransId="{47328285-4209-1745-A401-67F7A3DCF53E}" sibTransId="{77EE42C8-1766-8240-AB64-DE8CD77CD81E}"/>
    <dgm:cxn modelId="{FF3C2F95-BC69-F549-BE10-EBFBC019433E}" type="presOf" srcId="{C65164C3-5EFA-5441-9EB9-771CAF1C081B}" destId="{6DB66D3E-E581-7646-BB10-6FAFA09ACFD7}" srcOrd="0" destOrd="2" presId="urn:microsoft.com/office/officeart/2005/8/layout/hProcess10"/>
    <dgm:cxn modelId="{D949E799-D64F-3648-BD71-FEDD27667C89}" type="presOf" srcId="{A57C6EE9-92BD-BA4A-8C4E-B436ACB1CE9A}" destId="{41401C7A-9CD4-8047-83EA-CD611249A931}" srcOrd="0" destOrd="1" presId="urn:microsoft.com/office/officeart/2005/8/layout/hProcess10"/>
    <dgm:cxn modelId="{D9DC249B-A17F-5D4B-814F-9B4AF7E867DA}" type="presOf" srcId="{C0E7AF8E-963F-5440-B524-3CEE95FD6AA5}" destId="{0B485D61-0FC1-7D4D-9B9D-23AD43DD37D3}" srcOrd="0" destOrd="0" presId="urn:microsoft.com/office/officeart/2005/8/layout/hProcess10"/>
    <dgm:cxn modelId="{695B61A2-CE9B-A54F-8B2C-3E73D15E45EF}" type="presOf" srcId="{E2CE6C36-4C57-9945-B181-04BBFE4641D4}" destId="{5C4FD9EC-EDAB-5341-8599-F7364D565198}" srcOrd="0" destOrd="0" presId="urn:microsoft.com/office/officeart/2005/8/layout/hProcess10"/>
    <dgm:cxn modelId="{29B89CA3-4DBB-0346-847A-F0EC63302E35}" type="presOf" srcId="{C0E7AF8E-963F-5440-B524-3CEE95FD6AA5}" destId="{D79E0B0F-CD26-4143-B518-6FC0AA60EDC5}" srcOrd="1" destOrd="0" presId="urn:microsoft.com/office/officeart/2005/8/layout/hProcess10"/>
    <dgm:cxn modelId="{E18184A6-6E17-1047-B0F9-0DA8A5EE45AB}" type="presOf" srcId="{F66EEDD5-B1B4-2A42-8454-54C111597B72}" destId="{4BC04A10-2F0A-8C4D-86D9-5A6299D0F83B}" srcOrd="0" destOrd="2" presId="urn:microsoft.com/office/officeart/2005/8/layout/hProcess10"/>
    <dgm:cxn modelId="{4D750BAA-5321-1348-AA54-6978E72C9839}" srcId="{E2CE6C36-4C57-9945-B181-04BBFE4641D4}" destId="{CDA39D07-673E-5A4D-A8A5-178E9D990CBC}" srcOrd="1" destOrd="0" parTransId="{3171ABA4-4054-3946-807F-D8488520A09C}" sibTransId="{ED7F0711-E352-9940-98B7-C677597E16D4}"/>
    <dgm:cxn modelId="{716396B2-1443-F74C-831F-AC66E57A328F}" srcId="{E2CE6C36-4C57-9945-B181-04BBFE4641D4}" destId="{2EB60C16-D1F2-1D47-8ECA-7A940A43CCF1}" srcOrd="0" destOrd="0" parTransId="{9184C638-ADA2-534B-B081-3A7A69FC4251}" sibTransId="{C0E7AF8E-963F-5440-B524-3CEE95FD6AA5}"/>
    <dgm:cxn modelId="{ABA061C7-215F-AD40-9343-BF3A8F664D5D}" type="presOf" srcId="{1F049C27-BB98-1045-B63F-8E113C57E753}" destId="{4BC04A10-2F0A-8C4D-86D9-5A6299D0F83B}" srcOrd="0" destOrd="1" presId="urn:microsoft.com/office/officeart/2005/8/layout/hProcess10"/>
    <dgm:cxn modelId="{F25AA7CD-842D-594F-8EF0-069A0A866A9F}" srcId="{2EB60C16-D1F2-1D47-8ECA-7A940A43CCF1}" destId="{A57C6EE9-92BD-BA4A-8C4E-B436ACB1CE9A}" srcOrd="0" destOrd="0" parTransId="{1A22F501-3C1B-B04F-A16C-51B6B6CFF292}" sibTransId="{B9F95796-A029-5147-A762-74138492F76A}"/>
    <dgm:cxn modelId="{C1666EDD-2F97-3640-8726-E3ECAA20852B}" type="presOf" srcId="{CDA39D07-673E-5A4D-A8A5-178E9D990CBC}" destId="{4BC04A10-2F0A-8C4D-86D9-5A6299D0F83B}" srcOrd="0" destOrd="0" presId="urn:microsoft.com/office/officeart/2005/8/layout/hProcess10"/>
    <dgm:cxn modelId="{7C6A63E0-819B-2949-AD2D-5151B50272A5}" srcId="{2EB60C16-D1F2-1D47-8ECA-7A940A43CCF1}" destId="{701E52DA-4936-1E48-A24E-E4E1E2367371}" srcOrd="1" destOrd="0" parTransId="{7374A29E-0587-F041-9DB5-38C2AC2D4EC6}" sibTransId="{1773A8B6-0D60-F144-9E4A-5FF4C319D93F}"/>
    <dgm:cxn modelId="{66C5ECFF-6D10-B34E-8D49-45346C05CB94}" srcId="{CDA39D07-673E-5A4D-A8A5-178E9D990CBC}" destId="{1F049C27-BB98-1045-B63F-8E113C57E753}" srcOrd="0" destOrd="0" parTransId="{B2BAE39B-170D-D844-862E-BF20F715AF8C}" sibTransId="{3D5FC209-69CF-6D46-B98A-39942E51E9F0}"/>
    <dgm:cxn modelId="{D115AA53-D843-7E47-92CB-2641926207FF}" type="presParOf" srcId="{5C4FD9EC-EDAB-5341-8599-F7364D565198}" destId="{B72D4767-A477-4949-870A-62F17B5BA67A}" srcOrd="0" destOrd="0" presId="urn:microsoft.com/office/officeart/2005/8/layout/hProcess10"/>
    <dgm:cxn modelId="{F55CA404-5F94-AE4C-8541-9F8C8FA960FF}" type="presParOf" srcId="{B72D4767-A477-4949-870A-62F17B5BA67A}" destId="{39F0211C-7050-334C-8F6F-AFC0CE4F9B05}" srcOrd="0" destOrd="0" presId="urn:microsoft.com/office/officeart/2005/8/layout/hProcess10"/>
    <dgm:cxn modelId="{459FDC00-0038-2C4C-B120-BAC4C59E087E}" type="presParOf" srcId="{B72D4767-A477-4949-870A-62F17B5BA67A}" destId="{41401C7A-9CD4-8047-83EA-CD611249A931}" srcOrd="1" destOrd="0" presId="urn:microsoft.com/office/officeart/2005/8/layout/hProcess10"/>
    <dgm:cxn modelId="{C0E86297-C2AB-2C43-8515-FFD086F5FF65}" type="presParOf" srcId="{5C4FD9EC-EDAB-5341-8599-F7364D565198}" destId="{0B485D61-0FC1-7D4D-9B9D-23AD43DD37D3}" srcOrd="1" destOrd="0" presId="urn:microsoft.com/office/officeart/2005/8/layout/hProcess10"/>
    <dgm:cxn modelId="{CAA2B6ED-7E01-FD4D-A3B0-4049A192889B}" type="presParOf" srcId="{0B485D61-0FC1-7D4D-9B9D-23AD43DD37D3}" destId="{D79E0B0F-CD26-4143-B518-6FC0AA60EDC5}" srcOrd="0" destOrd="0" presId="urn:microsoft.com/office/officeart/2005/8/layout/hProcess10"/>
    <dgm:cxn modelId="{1F7ADF40-635B-1C42-B627-97C3DDC05CB2}" type="presParOf" srcId="{5C4FD9EC-EDAB-5341-8599-F7364D565198}" destId="{8B06D6FD-184E-8D48-A00F-064CA13B96E8}" srcOrd="2" destOrd="0" presId="urn:microsoft.com/office/officeart/2005/8/layout/hProcess10"/>
    <dgm:cxn modelId="{418EE84F-AC79-474C-A32E-01C196EE6259}" type="presParOf" srcId="{8B06D6FD-184E-8D48-A00F-064CA13B96E8}" destId="{87429C66-E15D-B746-80AE-96A3C82EC2EC}" srcOrd="0" destOrd="0" presId="urn:microsoft.com/office/officeart/2005/8/layout/hProcess10"/>
    <dgm:cxn modelId="{2367D08A-EC16-AD4E-9039-587B8AAB6643}" type="presParOf" srcId="{8B06D6FD-184E-8D48-A00F-064CA13B96E8}" destId="{4BC04A10-2F0A-8C4D-86D9-5A6299D0F83B}" srcOrd="1" destOrd="0" presId="urn:microsoft.com/office/officeart/2005/8/layout/hProcess10"/>
    <dgm:cxn modelId="{44BCDC5C-B43E-7E40-972A-F01CEA825E89}" type="presParOf" srcId="{5C4FD9EC-EDAB-5341-8599-F7364D565198}" destId="{70702BED-8FDC-0046-95EE-8A9A896696B2}" srcOrd="3" destOrd="0" presId="urn:microsoft.com/office/officeart/2005/8/layout/hProcess10"/>
    <dgm:cxn modelId="{29F2BAE8-B01F-A444-99F2-D0766B4A0185}" type="presParOf" srcId="{70702BED-8FDC-0046-95EE-8A9A896696B2}" destId="{18D13EF6-DD8B-BE47-A4A3-C65BE3C130D7}" srcOrd="0" destOrd="0" presId="urn:microsoft.com/office/officeart/2005/8/layout/hProcess10"/>
    <dgm:cxn modelId="{5FF8E870-4B15-FD4D-8274-0524D4B3D17D}" type="presParOf" srcId="{5C4FD9EC-EDAB-5341-8599-F7364D565198}" destId="{805A40B4-DEAE-8245-AFB2-807683AFDB5E}" srcOrd="4" destOrd="0" presId="urn:microsoft.com/office/officeart/2005/8/layout/hProcess10"/>
    <dgm:cxn modelId="{795F7C51-FCF3-D645-98A8-9A231B168847}" type="presParOf" srcId="{805A40B4-DEAE-8245-AFB2-807683AFDB5E}" destId="{91545B43-4DFF-0D4A-A7D0-A53AA3E700E5}" srcOrd="0" destOrd="0" presId="urn:microsoft.com/office/officeart/2005/8/layout/hProcess10"/>
    <dgm:cxn modelId="{33612B29-F3B7-214F-92D5-695A69726697}" type="presParOf" srcId="{805A40B4-DEAE-8245-AFB2-807683AFDB5E}" destId="{6DB66D3E-E581-7646-BB10-6FAFA09ACFD7}"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0211C-7050-334C-8F6F-AFC0CE4F9B05}">
      <dsp:nvSpPr>
        <dsp:cNvPr id="0" name=""/>
        <dsp:cNvSpPr/>
      </dsp:nvSpPr>
      <dsp:spPr>
        <a:xfrm>
          <a:off x="211068" y="0"/>
          <a:ext cx="2345397" cy="234539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8000" b="-28000"/>
          </a:stretch>
        </a:blipFill>
        <a:ln>
          <a:noFill/>
        </a:ln>
        <a:effectLst/>
      </dsp:spPr>
      <dsp:style>
        <a:lnRef idx="0">
          <a:scrgbClr r="0" g="0" b="0"/>
        </a:lnRef>
        <a:fillRef idx="1">
          <a:scrgbClr r="0" g="0" b="0"/>
        </a:fillRef>
        <a:effectRef idx="2">
          <a:scrgbClr r="0" g="0" b="0"/>
        </a:effectRef>
        <a:fontRef idx="minor"/>
      </dsp:style>
    </dsp:sp>
    <dsp:sp modelId="{41401C7A-9CD4-8047-83EA-CD611249A931}">
      <dsp:nvSpPr>
        <dsp:cNvPr id="0" name=""/>
        <dsp:cNvSpPr/>
      </dsp:nvSpPr>
      <dsp:spPr>
        <a:xfrm>
          <a:off x="386787" y="2512580"/>
          <a:ext cx="2345397" cy="2345397"/>
        </a:xfrm>
        <a:prstGeom prst="roundRect">
          <a:avLst>
            <a:gd name="adj" fmla="val 10000"/>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Explore &amp; Build</a:t>
          </a:r>
        </a:p>
        <a:p>
          <a:pPr marL="228600" lvl="1" indent="-228600" algn="l" defTabSz="889000">
            <a:lnSpc>
              <a:spcPct val="90000"/>
            </a:lnSpc>
            <a:spcBef>
              <a:spcPct val="0"/>
            </a:spcBef>
            <a:spcAft>
              <a:spcPct val="15000"/>
            </a:spcAft>
            <a:buChar char="•"/>
          </a:pPr>
          <a:r>
            <a:rPr lang="en-US" sz="2000" kern="1200" dirty="0"/>
            <a:t>Self-Awareness, Strengths</a:t>
          </a:r>
        </a:p>
        <a:p>
          <a:pPr marL="228600" lvl="1" indent="-228600" algn="l" defTabSz="889000">
            <a:lnSpc>
              <a:spcPct val="90000"/>
            </a:lnSpc>
            <a:spcBef>
              <a:spcPct val="0"/>
            </a:spcBef>
            <a:spcAft>
              <a:spcPct val="15000"/>
            </a:spcAft>
            <a:buChar char="•"/>
          </a:pPr>
          <a:r>
            <a:rPr lang="en-US" sz="2000" kern="1200" dirty="0"/>
            <a:t>Hopes, dreams, tied to health goals</a:t>
          </a:r>
        </a:p>
      </dsp:txBody>
      <dsp:txXfrm>
        <a:off x="455481" y="2581274"/>
        <a:ext cx="2208009" cy="2208009"/>
      </dsp:txXfrm>
    </dsp:sp>
    <dsp:sp modelId="{0B485D61-0FC1-7D4D-9B9D-23AD43DD37D3}">
      <dsp:nvSpPr>
        <dsp:cNvPr id="0" name=""/>
        <dsp:cNvSpPr/>
      </dsp:nvSpPr>
      <dsp:spPr>
        <a:xfrm>
          <a:off x="4284847" y="890915"/>
          <a:ext cx="1728381" cy="563566"/>
        </a:xfrm>
        <a:prstGeom prst="rightArrow">
          <a:avLst>
            <a:gd name="adj1" fmla="val 60000"/>
            <a:gd name="adj2" fmla="val 50000"/>
          </a:avLst>
        </a:prstGeom>
        <a:gradFill rotWithShape="0">
          <a:gsLst>
            <a:gs pos="0">
              <a:schemeClr val="accent1">
                <a:tint val="60000"/>
                <a:hueOff val="0"/>
                <a:satOff val="0"/>
                <a:lumOff val="0"/>
                <a:alphaOff val="0"/>
                <a:tint val="97000"/>
                <a:satMod val="100000"/>
                <a:lumMod val="102000"/>
              </a:schemeClr>
            </a:gs>
            <a:gs pos="50000">
              <a:schemeClr val="accent1">
                <a:tint val="60000"/>
                <a:hueOff val="0"/>
                <a:satOff val="0"/>
                <a:lumOff val="0"/>
                <a:alphaOff val="0"/>
                <a:shade val="100000"/>
                <a:satMod val="103000"/>
                <a:lumMod val="100000"/>
              </a:schemeClr>
            </a:gs>
            <a:gs pos="100000">
              <a:schemeClr val="accent1">
                <a:tint val="60000"/>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284847" y="1003628"/>
        <a:ext cx="1559311" cy="338140"/>
      </dsp:txXfrm>
    </dsp:sp>
    <dsp:sp modelId="{87429C66-E15D-B746-80AE-96A3C82EC2EC}">
      <dsp:nvSpPr>
        <dsp:cNvPr id="0" name=""/>
        <dsp:cNvSpPr/>
      </dsp:nvSpPr>
      <dsp:spPr>
        <a:xfrm>
          <a:off x="7494698" y="0"/>
          <a:ext cx="2345397" cy="234539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a:noFill/>
        </a:ln>
        <a:effectLst/>
      </dsp:spPr>
      <dsp:style>
        <a:lnRef idx="0">
          <a:scrgbClr r="0" g="0" b="0"/>
        </a:lnRef>
        <a:fillRef idx="1">
          <a:scrgbClr r="0" g="0" b="0"/>
        </a:fillRef>
        <a:effectRef idx="2">
          <a:scrgbClr r="0" g="0" b="0"/>
        </a:effectRef>
        <a:fontRef idx="minor"/>
      </dsp:style>
    </dsp:sp>
    <dsp:sp modelId="{4BC04A10-2F0A-8C4D-86D9-5A6299D0F83B}">
      <dsp:nvSpPr>
        <dsp:cNvPr id="0" name=""/>
        <dsp:cNvSpPr/>
      </dsp:nvSpPr>
      <dsp:spPr>
        <a:xfrm>
          <a:off x="4022972" y="2512580"/>
          <a:ext cx="2345397" cy="2345397"/>
        </a:xfrm>
        <a:prstGeom prst="roundRect">
          <a:avLst>
            <a:gd name="adj" fmla="val 10000"/>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Action Steps &amp; Goals</a:t>
          </a:r>
        </a:p>
        <a:p>
          <a:pPr marL="228600" lvl="1" indent="-228600" algn="l" defTabSz="889000">
            <a:lnSpc>
              <a:spcPct val="90000"/>
            </a:lnSpc>
            <a:spcBef>
              <a:spcPct val="0"/>
            </a:spcBef>
            <a:spcAft>
              <a:spcPct val="15000"/>
            </a:spcAft>
            <a:buChar char="•"/>
          </a:pPr>
          <a:r>
            <a:rPr lang="en-US" sz="2000" kern="1200" dirty="0"/>
            <a:t>Motivational</a:t>
          </a:r>
        </a:p>
        <a:p>
          <a:pPr marL="228600" lvl="1" indent="-228600" algn="l" defTabSz="889000">
            <a:lnSpc>
              <a:spcPct val="90000"/>
            </a:lnSpc>
            <a:spcBef>
              <a:spcPct val="0"/>
            </a:spcBef>
            <a:spcAft>
              <a:spcPct val="15000"/>
            </a:spcAft>
            <a:buChar char="•"/>
          </a:pPr>
          <a:r>
            <a:rPr lang="en-US" sz="2000" kern="1200" dirty="0"/>
            <a:t>Overcome Obstacles</a:t>
          </a:r>
        </a:p>
      </dsp:txBody>
      <dsp:txXfrm>
        <a:off x="4091666" y="2581274"/>
        <a:ext cx="2208009" cy="2208009"/>
      </dsp:txXfrm>
    </dsp:sp>
    <dsp:sp modelId="{70702BED-8FDC-0046-95EE-8A9A896696B2}">
      <dsp:nvSpPr>
        <dsp:cNvPr id="0" name=""/>
        <dsp:cNvSpPr/>
      </dsp:nvSpPr>
      <dsp:spPr>
        <a:xfrm rot="10800000">
          <a:off x="6633830" y="890915"/>
          <a:ext cx="430434" cy="563566"/>
        </a:xfrm>
        <a:prstGeom prst="rightArrow">
          <a:avLst>
            <a:gd name="adj1" fmla="val 60000"/>
            <a:gd name="adj2" fmla="val 50000"/>
          </a:avLst>
        </a:prstGeom>
        <a:gradFill rotWithShape="0">
          <a:gsLst>
            <a:gs pos="0">
              <a:schemeClr val="accent1">
                <a:tint val="60000"/>
                <a:hueOff val="0"/>
                <a:satOff val="0"/>
                <a:lumOff val="0"/>
                <a:alphaOff val="0"/>
                <a:tint val="97000"/>
                <a:satMod val="100000"/>
                <a:lumMod val="102000"/>
              </a:schemeClr>
            </a:gs>
            <a:gs pos="50000">
              <a:schemeClr val="accent1">
                <a:tint val="60000"/>
                <a:hueOff val="0"/>
                <a:satOff val="0"/>
                <a:lumOff val="0"/>
                <a:alphaOff val="0"/>
                <a:shade val="100000"/>
                <a:satMod val="103000"/>
                <a:lumMod val="100000"/>
              </a:schemeClr>
            </a:gs>
            <a:gs pos="100000">
              <a:schemeClr val="accent1">
                <a:tint val="60000"/>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6762960" y="1003628"/>
        <a:ext cx="301304" cy="338140"/>
      </dsp:txXfrm>
    </dsp:sp>
    <dsp:sp modelId="{91545B43-4DFF-0D4A-A7D0-A53AA3E700E5}">
      <dsp:nvSpPr>
        <dsp:cNvPr id="0" name=""/>
        <dsp:cNvSpPr/>
      </dsp:nvSpPr>
      <dsp:spPr>
        <a:xfrm>
          <a:off x="3919488" y="0"/>
          <a:ext cx="2345397" cy="234539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8000" b="-18000"/>
          </a:stretch>
        </a:blipFill>
        <a:ln>
          <a:noFill/>
        </a:ln>
        <a:effectLst/>
      </dsp:spPr>
      <dsp:style>
        <a:lnRef idx="0">
          <a:scrgbClr r="0" g="0" b="0"/>
        </a:lnRef>
        <a:fillRef idx="1">
          <a:scrgbClr r="0" g="0" b="0"/>
        </a:fillRef>
        <a:effectRef idx="2">
          <a:scrgbClr r="0" g="0" b="0"/>
        </a:effectRef>
        <a:fontRef idx="minor"/>
      </dsp:style>
    </dsp:sp>
    <dsp:sp modelId="{6DB66D3E-E581-7646-BB10-6FAFA09ACFD7}">
      <dsp:nvSpPr>
        <dsp:cNvPr id="0" name=""/>
        <dsp:cNvSpPr/>
      </dsp:nvSpPr>
      <dsp:spPr>
        <a:xfrm>
          <a:off x="7659156" y="2512580"/>
          <a:ext cx="2345397" cy="2345397"/>
        </a:xfrm>
        <a:prstGeom prst="roundRect">
          <a:avLst>
            <a:gd name="adj" fmla="val 10000"/>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Monitor &amp; Evaluate</a:t>
          </a:r>
        </a:p>
        <a:p>
          <a:pPr marL="228600" lvl="1" indent="-228600" algn="l" defTabSz="889000">
            <a:lnSpc>
              <a:spcPct val="90000"/>
            </a:lnSpc>
            <a:spcBef>
              <a:spcPct val="0"/>
            </a:spcBef>
            <a:spcAft>
              <a:spcPct val="15000"/>
            </a:spcAft>
            <a:buChar char="•"/>
          </a:pPr>
          <a:r>
            <a:rPr lang="en-US" sz="2000" kern="1200" dirty="0"/>
            <a:t>Plans for Setbacks</a:t>
          </a:r>
        </a:p>
        <a:p>
          <a:pPr marL="228600" lvl="1" indent="-228600" algn="l" defTabSz="889000">
            <a:lnSpc>
              <a:spcPct val="90000"/>
            </a:lnSpc>
            <a:spcBef>
              <a:spcPct val="0"/>
            </a:spcBef>
            <a:spcAft>
              <a:spcPct val="15000"/>
            </a:spcAft>
            <a:buChar char="•"/>
          </a:pPr>
          <a:r>
            <a:rPr lang="en-US" sz="2000" kern="1200" dirty="0"/>
            <a:t>Maintenance</a:t>
          </a:r>
        </a:p>
      </dsp:txBody>
      <dsp:txXfrm>
        <a:off x="7727850" y="2581274"/>
        <a:ext cx="2208009" cy="220800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47B14C-6140-1F47-A120-7F90F67DC1EA}" type="datetimeFigureOut">
              <a:rPr lang="en-US" smtClean="0"/>
              <a:t>2/18/2018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8257C3-5AB8-2B4E-8753-A11F852BEB61}" type="slidenum">
              <a:rPr lang="en-US" smtClean="0"/>
              <a:t>‹#›</a:t>
            </a:fld>
            <a:endParaRPr lang="en-US"/>
          </a:p>
        </p:txBody>
      </p:sp>
    </p:spTree>
    <p:extLst>
      <p:ext uri="{BB962C8B-B14F-4D97-AF65-F5344CB8AC3E}">
        <p14:creationId xmlns:p14="http://schemas.microsoft.com/office/powerpoint/2010/main" val="1316833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kern="1200" dirty="0">
                <a:solidFill>
                  <a:schemeClr val="tx1"/>
                </a:solidFill>
                <a:effectLst/>
                <a:latin typeface="+mn-lt"/>
                <a:ea typeface="+mn-ea"/>
                <a:cs typeface="+mn-cs"/>
              </a:rPr>
              <a:t>Describe the Learning Objectives:</a:t>
            </a:r>
            <a:endParaRPr lang="en-US" dirty="0"/>
          </a:p>
          <a:p>
            <a:pPr rtl="0"/>
            <a:r>
              <a:rPr lang="en-US" sz="1200" b="1" kern="1200" dirty="0">
                <a:solidFill>
                  <a:schemeClr val="tx1"/>
                </a:solidFill>
                <a:effectLst/>
                <a:latin typeface="+mn-lt"/>
                <a:ea typeface="+mn-ea"/>
                <a:cs typeface="+mn-cs"/>
              </a:rPr>
              <a:t>At the end of this expert presentation, you will be able to</a:t>
            </a:r>
            <a:endParaRPr lang="en-US" dirty="0"/>
          </a:p>
          <a:p>
            <a:pPr rtl="0"/>
            <a:r>
              <a:rPr lang="en-US" sz="1200" b="1" kern="1200" dirty="0">
                <a:solidFill>
                  <a:schemeClr val="tx1"/>
                </a:solidFill>
                <a:effectLst/>
                <a:latin typeface="+mn-lt"/>
                <a:ea typeface="+mn-ea"/>
                <a:cs typeface="+mn-cs"/>
              </a:rPr>
              <a:t>- Explain why health and wellness coaching is a growing coaching niche</a:t>
            </a:r>
            <a:endParaRPr lang="en-US" dirty="0"/>
          </a:p>
          <a:p>
            <a:pPr rtl="0"/>
            <a:r>
              <a:rPr lang="en-US" sz="1200" b="1" kern="1200" dirty="0">
                <a:solidFill>
                  <a:schemeClr val="tx1"/>
                </a:solidFill>
                <a:effectLst/>
                <a:latin typeface="+mn-lt"/>
                <a:ea typeface="+mn-ea"/>
                <a:cs typeface="+mn-cs"/>
              </a:rPr>
              <a:t>- Discuss definitions for health and wellness coaching</a:t>
            </a:r>
            <a:endParaRPr lang="en-US" dirty="0"/>
          </a:p>
          <a:p>
            <a:pPr rtl="0"/>
            <a:r>
              <a:rPr lang="en-US" sz="1200" b="1" kern="1200" dirty="0">
                <a:solidFill>
                  <a:schemeClr val="tx1"/>
                </a:solidFill>
                <a:effectLst/>
                <a:latin typeface="+mn-lt"/>
                <a:ea typeface="+mn-ea"/>
                <a:cs typeface="+mn-cs"/>
              </a:rPr>
              <a:t>- Explore contexts where health and wellness coaching is practiced </a:t>
            </a:r>
            <a:endParaRPr lang="en-US" dirty="0"/>
          </a:p>
          <a:p>
            <a:pPr rtl="0"/>
            <a:r>
              <a:rPr lang="en-US" sz="1200" b="1" kern="1200" dirty="0">
                <a:solidFill>
                  <a:schemeClr val="tx1"/>
                </a:solidFill>
                <a:effectLst/>
                <a:latin typeface="+mn-lt"/>
                <a:ea typeface="+mn-ea"/>
                <a:cs typeface="+mn-cs"/>
              </a:rPr>
              <a:t>- Discuss how these contexts impact on the coaching process</a:t>
            </a:r>
            <a:endParaRPr lang="en-US" dirty="0"/>
          </a:p>
          <a:p>
            <a:pPr rtl="0"/>
            <a:r>
              <a:rPr lang="en-US" sz="1200" b="1" kern="1200" dirty="0">
                <a:solidFill>
                  <a:schemeClr val="tx1"/>
                </a:solidFill>
                <a:effectLst/>
                <a:latin typeface="+mn-lt"/>
                <a:ea typeface="+mn-ea"/>
                <a:cs typeface="+mn-cs"/>
              </a:rPr>
              <a:t>- Describe </a:t>
            </a:r>
            <a:r>
              <a:rPr lang="en-US" sz="1200" b="1" kern="1200" dirty="0" err="1">
                <a:solidFill>
                  <a:schemeClr val="tx1"/>
                </a:solidFill>
                <a:effectLst/>
                <a:latin typeface="+mn-lt"/>
                <a:ea typeface="+mn-ea"/>
                <a:cs typeface="+mn-cs"/>
              </a:rPr>
              <a:t>similiarities</a:t>
            </a:r>
            <a:r>
              <a:rPr lang="en-US" sz="1200" b="1" kern="1200" dirty="0">
                <a:solidFill>
                  <a:schemeClr val="tx1"/>
                </a:solidFill>
                <a:effectLst/>
                <a:latin typeface="+mn-lt"/>
                <a:ea typeface="+mn-ea"/>
                <a:cs typeface="+mn-cs"/>
              </a:rPr>
              <a:t> and differences between life coaching and health &amp; wellness coaching and competencies</a:t>
            </a:r>
            <a:br>
              <a:rPr lang="en-US" sz="1200" b="1" kern="1200" dirty="0">
                <a:solidFill>
                  <a:schemeClr val="tx1"/>
                </a:solidFill>
                <a:effectLst/>
                <a:latin typeface="+mn-lt"/>
                <a:ea typeface="+mn-ea"/>
                <a:cs typeface="+mn-cs"/>
              </a:rPr>
            </a:br>
            <a:endParaRPr lang="en-US" dirty="0"/>
          </a:p>
          <a:p>
            <a:pPr rtl="0"/>
            <a:r>
              <a:rPr lang="en-US" sz="1200" b="1" kern="1200" dirty="0">
                <a:solidFill>
                  <a:schemeClr val="tx1"/>
                </a:solidFill>
                <a:effectLst/>
                <a:latin typeface="+mn-lt"/>
                <a:ea typeface="+mn-ea"/>
                <a:cs typeface="+mn-cs"/>
              </a:rPr>
              <a:t>Describe the specific content covered in the event that is applicable to ICF Core Competencies</a:t>
            </a:r>
            <a:br>
              <a:rPr lang="en-US" dirty="0"/>
            </a:br>
            <a:r>
              <a:rPr lang="en-US" dirty="0" err="1"/>
              <a:t>Dr</a:t>
            </a:r>
            <a:r>
              <a:rPr lang="en-US" dirty="0"/>
              <a:t> Jordan will lead a discussion related to the impact of context on all aspects of the coaching process from Setting the Foundation (including ethical considerations), to Co-Creating the Relationship (as Client-Coach v Expert-Patient), to Communicating Effectively to Facilitating Learning and Results.  </a:t>
            </a:r>
          </a:p>
          <a:p>
            <a:pPr rtl="0"/>
            <a:r>
              <a:rPr lang="en-US" dirty="0"/>
              <a:t>The discussion around comparing and contrasting 'life coaching' and 'health and wellness coaching' will include discussion around application of core coaching competencies in a health and wellness coaching setting.   </a:t>
            </a:r>
          </a:p>
          <a:p>
            <a:pPr rtl="0"/>
            <a:r>
              <a:rPr lang="en-US" dirty="0"/>
              <a:t>Building on the foundation of the ICF code of ethics, </a:t>
            </a:r>
            <a:r>
              <a:rPr lang="en-US" dirty="0" err="1"/>
              <a:t>Dr</a:t>
            </a:r>
            <a:r>
              <a:rPr lang="en-US" dirty="0"/>
              <a:t> Jordan will discuss additional ethical considerations relevant to coaching in the health and wellness field</a:t>
            </a:r>
          </a:p>
          <a:p>
            <a:pPr rtl="0"/>
            <a:r>
              <a:rPr lang="en-US" dirty="0"/>
              <a:t>(The discussion on the specific content applicable to ICF Core Competencies will be continued in the HWCP facilitated discussion in May.)</a:t>
            </a:r>
          </a:p>
          <a:p>
            <a:br>
              <a:rPr lang="en-US" dirty="0"/>
            </a:br>
            <a:endParaRPr lang="en-US" dirty="0"/>
          </a:p>
        </p:txBody>
      </p:sp>
      <p:sp>
        <p:nvSpPr>
          <p:cNvPr id="4" name="Slide Number Placeholder 3"/>
          <p:cNvSpPr>
            <a:spLocks noGrp="1"/>
          </p:cNvSpPr>
          <p:nvPr>
            <p:ph type="sldNum" sz="quarter" idx="10"/>
          </p:nvPr>
        </p:nvSpPr>
        <p:spPr/>
        <p:txBody>
          <a:bodyPr/>
          <a:lstStyle/>
          <a:p>
            <a:fld id="{F58257C3-5AB8-2B4E-8753-A11F852BEB61}" type="slidenum">
              <a:rPr lang="en-US" smtClean="0"/>
              <a:t>1</a:t>
            </a:fld>
            <a:endParaRPr lang="en-US"/>
          </a:p>
        </p:txBody>
      </p:sp>
    </p:spTree>
    <p:extLst>
      <p:ext uri="{BB962C8B-B14F-4D97-AF65-F5344CB8AC3E}">
        <p14:creationId xmlns:p14="http://schemas.microsoft.com/office/powerpoint/2010/main" val="444824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x-none" altLang="x-none">
              <a:ea typeface="ＭＳ Ｐゴシック" charset="-128"/>
            </a:endParaRP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50DE8E23-F934-AE4F-AC29-AB1A71F5A557}" type="slidenum">
              <a:rPr lang="en-US" altLang="x-none" sz="1200">
                <a:latin typeface="Calibri" charset="0"/>
              </a:rPr>
              <a:pPr eaLnBrk="1" hangingPunct="1"/>
              <a:t>11</a:t>
            </a:fld>
            <a:endParaRPr lang="en-US" altLang="x-none" sz="1200">
              <a:latin typeface="Calibri" charset="0"/>
            </a:endParaRPr>
          </a:p>
        </p:txBody>
      </p:sp>
    </p:spTree>
    <p:extLst>
      <p:ext uri="{BB962C8B-B14F-4D97-AF65-F5344CB8AC3E}">
        <p14:creationId xmlns:p14="http://schemas.microsoft.com/office/powerpoint/2010/main" val="196372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x-none" altLang="x-none">
              <a:ea typeface="ＭＳ Ｐゴシック" charset="-128"/>
            </a:endParaRP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11607DA-64BC-8F47-905B-1B21EEFF6BB6}" type="slidenum">
              <a:rPr lang="en-US" altLang="x-none" sz="1200">
                <a:latin typeface="Calibri" charset="0"/>
              </a:rPr>
              <a:pPr eaLnBrk="1" hangingPunct="1"/>
              <a:t>12</a:t>
            </a:fld>
            <a:endParaRPr lang="en-US" altLang="x-none" sz="1200">
              <a:latin typeface="Calibri" charset="0"/>
            </a:endParaRPr>
          </a:p>
        </p:txBody>
      </p:sp>
    </p:spTree>
    <p:extLst>
      <p:ext uri="{BB962C8B-B14F-4D97-AF65-F5344CB8AC3E}">
        <p14:creationId xmlns:p14="http://schemas.microsoft.com/office/powerpoint/2010/main" val="106896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a:ea typeface="ＭＳ Ｐゴシック" charset="-128"/>
              </a:rPr>
              <a:t>If knowledge alone made a difference, then we would see more than 1 in 20 adults engage in all of the six top health behaviors: regular exercise, healthful fat intake, 5 servings of fruits and vegetables daily, healthy weight, moderate drinking, and non-smoking.  But 1 in 20 barely does.  There are over 2000 media messages generated a week on diet and exercise.</a:t>
            </a:r>
          </a:p>
          <a:p>
            <a:pPr eaLnBrk="1" hangingPunct="1">
              <a:spcBef>
                <a:spcPct val="0"/>
              </a:spcBef>
            </a:pPr>
            <a:endParaRPr lang="en-US" altLang="x-none">
              <a:ea typeface="ＭＳ Ｐゴシック" charset="-128"/>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4D41336-46FF-994E-938F-FE9A6D079B3A}" type="slidenum">
              <a:rPr lang="en-US" altLang="x-none" sz="1200">
                <a:latin typeface="Calibri" charset="0"/>
              </a:rPr>
              <a:pPr eaLnBrk="1" hangingPunct="1"/>
              <a:t>13</a:t>
            </a:fld>
            <a:endParaRPr lang="en-US" altLang="x-none" sz="1200">
              <a:latin typeface="Calibri" charset="0"/>
            </a:endParaRPr>
          </a:p>
        </p:txBody>
      </p:sp>
    </p:spTree>
    <p:extLst>
      <p:ext uri="{BB962C8B-B14F-4D97-AF65-F5344CB8AC3E}">
        <p14:creationId xmlns:p14="http://schemas.microsoft.com/office/powerpoint/2010/main" val="1875517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x-none" altLang="x-none">
              <a:ea typeface="ＭＳ Ｐゴシック" charset="-128"/>
            </a:endParaRP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01B4A18-DA1C-B145-86DA-0832488D3B3C}" type="slidenum">
              <a:rPr lang="en-US" altLang="x-none" sz="1200">
                <a:latin typeface="Calibri" charset="0"/>
              </a:rPr>
              <a:pPr eaLnBrk="1" hangingPunct="1"/>
              <a:t>14</a:t>
            </a:fld>
            <a:endParaRPr lang="en-US" altLang="x-none" sz="1200">
              <a:latin typeface="Calibri" charset="0"/>
            </a:endParaRPr>
          </a:p>
        </p:txBody>
      </p:sp>
    </p:spTree>
    <p:extLst>
      <p:ext uri="{BB962C8B-B14F-4D97-AF65-F5344CB8AC3E}">
        <p14:creationId xmlns:p14="http://schemas.microsoft.com/office/powerpoint/2010/main" val="625824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solidFill>
                  <a:schemeClr val="tx1">
                    <a:lumMod val="65000"/>
                    <a:lumOff val="35000"/>
                  </a:schemeClr>
                </a:solidFill>
              </a:rPr>
              <a:t>In our current delivery model, health care professionals are often </a:t>
            </a:r>
            <a:r>
              <a:rPr lang="en-US" b="1" dirty="0">
                <a:solidFill>
                  <a:schemeClr val="tx1">
                    <a:lumMod val="65000"/>
                    <a:lumOff val="35000"/>
                  </a:schemeClr>
                </a:solidFill>
              </a:rPr>
              <a:t>denied</a:t>
            </a:r>
            <a:r>
              <a:rPr lang="en-US" dirty="0">
                <a:solidFill>
                  <a:schemeClr val="tx1">
                    <a:lumMod val="65000"/>
                    <a:lumOff val="35000"/>
                  </a:schemeClr>
                </a:solidFill>
              </a:rPr>
              <a:t> </a:t>
            </a:r>
            <a:r>
              <a:rPr lang="en-US" b="1" dirty="0">
                <a:solidFill>
                  <a:schemeClr val="tx1">
                    <a:lumMod val="65000"/>
                    <a:lumOff val="35000"/>
                  </a:schemeClr>
                </a:solidFill>
              </a:rPr>
              <a:t>the time to facilitate</a:t>
            </a:r>
            <a:r>
              <a:rPr lang="en-US" dirty="0">
                <a:solidFill>
                  <a:schemeClr val="tx1">
                    <a:lumMod val="65000"/>
                    <a:lumOff val="35000"/>
                  </a:schemeClr>
                </a:solidFill>
              </a:rPr>
              <a:t> lifestyle change for their clients, or may </a:t>
            </a:r>
            <a:r>
              <a:rPr lang="en-US" b="1" dirty="0">
                <a:solidFill>
                  <a:schemeClr val="tx1">
                    <a:lumMod val="65000"/>
                    <a:lumOff val="35000"/>
                  </a:schemeClr>
                </a:solidFill>
              </a:rPr>
              <a:t>not have received the knowledge or trainin</a:t>
            </a:r>
            <a:r>
              <a:rPr lang="en-US" dirty="0">
                <a:solidFill>
                  <a:schemeClr val="tx1">
                    <a:lumMod val="65000"/>
                    <a:lumOff val="35000"/>
                  </a:schemeClr>
                </a:solidFill>
              </a:rPr>
              <a:t>g in motivational or behavioral change; and</a:t>
            </a:r>
          </a:p>
          <a:p>
            <a:pPr eaLnBrk="1" hangingPunct="1">
              <a:spcBef>
                <a:spcPct val="0"/>
              </a:spcBef>
            </a:pPr>
            <a:endParaRPr lang="x-none" altLang="x-none" dirty="0">
              <a:ea typeface="ＭＳ Ｐゴシック" charset="-128"/>
            </a:endParaRP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C605AAF-B5BC-ED40-ADE6-2C6DE1D96C2E}" type="slidenum">
              <a:rPr lang="en-US" altLang="x-none" sz="1200">
                <a:latin typeface="Calibri" charset="0"/>
              </a:rPr>
              <a:pPr eaLnBrk="1" hangingPunct="1"/>
              <a:t>15</a:t>
            </a:fld>
            <a:endParaRPr lang="en-US" altLang="x-none" sz="1200">
              <a:latin typeface="Calibri" charset="0"/>
            </a:endParaRPr>
          </a:p>
        </p:txBody>
      </p:sp>
    </p:spTree>
    <p:extLst>
      <p:ext uri="{BB962C8B-B14F-4D97-AF65-F5344CB8AC3E}">
        <p14:creationId xmlns:p14="http://schemas.microsoft.com/office/powerpoint/2010/main" val="675011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a:ea typeface="ＭＳ Ｐゴシック" charset="-128"/>
              </a:rPr>
              <a:t>Health care professionals are often </a:t>
            </a:r>
            <a:r>
              <a:rPr lang="en-US" altLang="x-none" b="1">
                <a:ea typeface="ＭＳ Ｐゴシック" charset="-128"/>
              </a:rPr>
              <a:t>denied</a:t>
            </a:r>
            <a:r>
              <a:rPr lang="en-US" altLang="x-none">
                <a:ea typeface="ＭＳ Ｐゴシック" charset="-128"/>
              </a:rPr>
              <a:t> </a:t>
            </a:r>
            <a:r>
              <a:rPr lang="en-US" altLang="x-none" b="1">
                <a:ea typeface="ＭＳ Ｐゴシック" charset="-128"/>
              </a:rPr>
              <a:t>the time to facilitate</a:t>
            </a:r>
            <a:r>
              <a:rPr lang="en-US" altLang="x-none">
                <a:ea typeface="ＭＳ Ｐゴシック" charset="-128"/>
              </a:rPr>
              <a:t> lifestyle change for their clients, or</a:t>
            </a:r>
          </a:p>
          <a:p>
            <a:pPr eaLnBrk="1" hangingPunct="1">
              <a:spcBef>
                <a:spcPct val="0"/>
              </a:spcBef>
            </a:pPr>
            <a:r>
              <a:rPr lang="en-US" altLang="x-none">
                <a:ea typeface="ＭＳ Ｐゴシック" charset="-128"/>
              </a:rPr>
              <a:t>—May </a:t>
            </a:r>
            <a:r>
              <a:rPr lang="en-US" altLang="x-none" b="1">
                <a:ea typeface="ＭＳ Ｐゴシック" charset="-128"/>
              </a:rPr>
              <a:t>not have received the knowledge or trainin</a:t>
            </a:r>
            <a:r>
              <a:rPr lang="en-US" altLang="x-none">
                <a:ea typeface="ＭＳ Ｐゴシック" charset="-128"/>
              </a:rPr>
              <a:t>g in motivational or behavioral change; and</a:t>
            </a:r>
          </a:p>
          <a:p>
            <a:pPr eaLnBrk="1" hangingPunct="1">
              <a:spcBef>
                <a:spcPct val="0"/>
              </a:spcBef>
            </a:pPr>
            <a:endParaRPr lang="en-US" altLang="x-none">
              <a:ea typeface="ＭＳ Ｐゴシック" charset="-128"/>
            </a:endParaRPr>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32B41D2-58A4-FB43-993B-96223DB4A312}" type="slidenum">
              <a:rPr lang="en-US" altLang="x-none" sz="1200">
                <a:latin typeface="Calibri" charset="0"/>
              </a:rPr>
              <a:pPr eaLnBrk="1" hangingPunct="1"/>
              <a:t>17</a:t>
            </a:fld>
            <a:endParaRPr lang="en-US" altLang="x-none" sz="1200">
              <a:latin typeface="Calibri" charset="0"/>
            </a:endParaRPr>
          </a:p>
        </p:txBody>
      </p:sp>
    </p:spTree>
    <p:extLst>
      <p:ext uri="{BB962C8B-B14F-4D97-AF65-F5344CB8AC3E}">
        <p14:creationId xmlns:p14="http://schemas.microsoft.com/office/powerpoint/2010/main" val="536940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a:ea typeface="ＭＳ Ｐゴシック" charset="-128"/>
              </a:rPr>
              <a:t>Our most lasting solutions are the ones we happen upon ourselves…our best ideas for behavior change are self-generated.</a:t>
            </a: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78FB7F7-8B04-1944-BE6B-B136DBC89A42}" type="slidenum">
              <a:rPr lang="en-US" altLang="x-none" sz="1200">
                <a:latin typeface="Calibri" charset="0"/>
              </a:rPr>
              <a:pPr eaLnBrk="1" hangingPunct="1"/>
              <a:t>18</a:t>
            </a:fld>
            <a:endParaRPr lang="en-US" altLang="x-none" sz="1200">
              <a:latin typeface="Calibri" charset="0"/>
            </a:endParaRPr>
          </a:p>
        </p:txBody>
      </p:sp>
    </p:spTree>
    <p:extLst>
      <p:ext uri="{BB962C8B-B14F-4D97-AF65-F5344CB8AC3E}">
        <p14:creationId xmlns:p14="http://schemas.microsoft.com/office/powerpoint/2010/main" val="1083036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ICHWC is committed to developing practice standards for</a:t>
            </a:r>
            <a:r>
              <a:rPr lang="en-US" baseline="0" dirty="0"/>
              <a:t> education and training of professional </a:t>
            </a:r>
            <a:r>
              <a:rPr lang="en-US" baseline="0" dirty="0" err="1"/>
              <a:t>healthand</a:t>
            </a:r>
            <a:r>
              <a:rPr lang="en-US" baseline="0" dirty="0"/>
              <a:t> wellness coaches, supporting the </a:t>
            </a:r>
            <a:r>
              <a:rPr lang="en-US" baseline="0" dirty="0" err="1"/>
              <a:t>intergration</a:t>
            </a:r>
            <a:r>
              <a:rPr lang="en-US" baseline="0" dirty="0"/>
              <a:t> of health and wellness coaching into the health care systems globally, supporting collaborative research, and offering the first national certification, launching this year. More on that later.</a:t>
            </a:r>
            <a:endParaRPr lang="en-US" dirty="0"/>
          </a:p>
        </p:txBody>
      </p:sp>
      <p:sp>
        <p:nvSpPr>
          <p:cNvPr id="4" name="Slide Number Placeholder 3"/>
          <p:cNvSpPr>
            <a:spLocks noGrp="1"/>
          </p:cNvSpPr>
          <p:nvPr>
            <p:ph type="sldNum" sz="quarter" idx="10"/>
          </p:nvPr>
        </p:nvSpPr>
        <p:spPr/>
        <p:txBody>
          <a:bodyPr/>
          <a:lstStyle/>
          <a:p>
            <a:fld id="{F58257C3-5AB8-2B4E-8753-A11F852BEB61}" type="slidenum">
              <a:rPr lang="en-US" smtClean="0"/>
              <a:t>20</a:t>
            </a:fld>
            <a:endParaRPr lang="en-US"/>
          </a:p>
        </p:txBody>
      </p:sp>
    </p:spTree>
    <p:extLst>
      <p:ext uri="{BB962C8B-B14F-4D97-AF65-F5344CB8AC3E}">
        <p14:creationId xmlns:p14="http://schemas.microsoft.com/office/powerpoint/2010/main" val="1120844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solidFill>
                  <a:schemeClr val="tx1">
                    <a:lumMod val="65000"/>
                    <a:lumOff val="35000"/>
                  </a:schemeClr>
                </a:solidFill>
              </a:rPr>
              <a:t>Leaders at a 2009 Institute of Medicine Summit on Integrative Health </a:t>
            </a:r>
            <a:r>
              <a:rPr lang="en-US" b="1" dirty="0">
                <a:solidFill>
                  <a:schemeClr val="tx1">
                    <a:lumMod val="65000"/>
                    <a:lumOff val="35000"/>
                  </a:schemeClr>
                </a:solidFill>
              </a:rPr>
              <a:t>called for a new profession</a:t>
            </a:r>
            <a:r>
              <a:rPr lang="en-US" dirty="0">
                <a:solidFill>
                  <a:schemeClr val="tx1">
                    <a:lumMod val="65000"/>
                    <a:lumOff val="35000"/>
                  </a:schemeClr>
                </a:solidFill>
              </a:rPr>
              <a:t> of health and wellness coaches to assist the medical and public health professions in addressing this need for lifestyle turnaround; and</a:t>
            </a:r>
          </a:p>
        </p:txBody>
      </p:sp>
      <p:sp>
        <p:nvSpPr>
          <p:cNvPr id="4" name="Slide Number Placeholder 3"/>
          <p:cNvSpPr>
            <a:spLocks noGrp="1"/>
          </p:cNvSpPr>
          <p:nvPr>
            <p:ph type="sldNum" sz="quarter" idx="10"/>
          </p:nvPr>
        </p:nvSpPr>
        <p:spPr/>
        <p:txBody>
          <a:bodyPr/>
          <a:lstStyle/>
          <a:p>
            <a:fld id="{F58257C3-5AB8-2B4E-8753-A11F852BEB61}" type="slidenum">
              <a:rPr lang="en-US" smtClean="0"/>
              <a:t>22</a:t>
            </a:fld>
            <a:endParaRPr lang="en-US"/>
          </a:p>
        </p:txBody>
      </p:sp>
    </p:spTree>
    <p:extLst>
      <p:ext uri="{BB962C8B-B14F-4D97-AF65-F5344CB8AC3E}">
        <p14:creationId xmlns:p14="http://schemas.microsoft.com/office/powerpoint/2010/main" val="1152277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HC Coaches</a:t>
            </a:r>
            <a:r>
              <a:rPr lang="en-US" baseline="0" dirty="0"/>
              <a:t> work in a variety of settings</a:t>
            </a:r>
          </a:p>
          <a:p>
            <a:endParaRPr lang="en-US" dirty="0"/>
          </a:p>
        </p:txBody>
      </p:sp>
      <p:sp>
        <p:nvSpPr>
          <p:cNvPr id="4" name="Slide Number Placeholder 3"/>
          <p:cNvSpPr>
            <a:spLocks noGrp="1"/>
          </p:cNvSpPr>
          <p:nvPr>
            <p:ph type="sldNum" sz="quarter" idx="10"/>
          </p:nvPr>
        </p:nvSpPr>
        <p:spPr/>
        <p:txBody>
          <a:bodyPr/>
          <a:lstStyle/>
          <a:p>
            <a:fld id="{F58257C3-5AB8-2B4E-8753-A11F852BEB61}" type="slidenum">
              <a:rPr lang="en-US" smtClean="0"/>
              <a:t>25</a:t>
            </a:fld>
            <a:endParaRPr lang="en-US"/>
          </a:p>
        </p:txBody>
      </p:sp>
    </p:spTree>
    <p:extLst>
      <p:ext uri="{BB962C8B-B14F-4D97-AF65-F5344CB8AC3E}">
        <p14:creationId xmlns:p14="http://schemas.microsoft.com/office/powerpoint/2010/main" val="500200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are the Learning Outcomes for this webinar.  At the end,</a:t>
            </a:r>
            <a:r>
              <a:rPr lang="en-US" baseline="0" dirty="0"/>
              <a:t> I’ll lead a discussion and hear from all of you about how HWC process still follows an ICF competencies of Setting the Foundation, including ethical consideration, </a:t>
            </a:r>
            <a:r>
              <a:rPr lang="en-US" sz="1200" kern="1200" dirty="0">
                <a:solidFill>
                  <a:schemeClr val="tx1"/>
                </a:solidFill>
                <a:effectLst/>
                <a:latin typeface="+mn-lt"/>
                <a:ea typeface="+mn-ea"/>
                <a:cs typeface="+mn-cs"/>
              </a:rPr>
              <a:t>to Co-Creating the Relationship (as Client-Coach v Expert-Patient), to Communicating Effectively to Facilitating Learning and Results.  You</a:t>
            </a:r>
            <a:r>
              <a:rPr lang="en-US" sz="1200" kern="1200" baseline="0" dirty="0">
                <a:solidFill>
                  <a:schemeClr val="tx1"/>
                </a:solidFill>
                <a:effectLst/>
                <a:latin typeface="+mn-lt"/>
                <a:ea typeface="+mn-ea"/>
                <a:cs typeface="+mn-cs"/>
              </a:rPr>
              <a:t> should join in to compare how those applications compare between life coaching and health and wellness coaching, and then we’ll consider how there are some additional ethical considerations relevant to the practice of HWC.</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58257C3-5AB8-2B4E-8753-A11F852BEB61}" type="slidenum">
              <a:rPr lang="en-US" smtClean="0"/>
              <a:t>2</a:t>
            </a:fld>
            <a:endParaRPr lang="en-US"/>
          </a:p>
        </p:txBody>
      </p:sp>
    </p:spTree>
    <p:extLst>
      <p:ext uri="{BB962C8B-B14F-4D97-AF65-F5344CB8AC3E}">
        <p14:creationId xmlns:p14="http://schemas.microsoft.com/office/powerpoint/2010/main" val="2066169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HC coaches</a:t>
            </a:r>
            <a:r>
              <a:rPr lang="en-US" baseline="0" dirty="0"/>
              <a:t> survey by NCCHWC in 2015 work in private practice.  A growing number are health care professionals who are adding health coaching to their practice – but that’s only 10% of the total, Another 10% work for benefits companies, and a small portion work in wellness promotion.</a:t>
            </a:r>
            <a:endParaRPr lang="en-US" dirty="0"/>
          </a:p>
        </p:txBody>
      </p:sp>
      <p:sp>
        <p:nvSpPr>
          <p:cNvPr id="4" name="Slide Number Placeholder 3"/>
          <p:cNvSpPr>
            <a:spLocks noGrp="1"/>
          </p:cNvSpPr>
          <p:nvPr>
            <p:ph type="sldNum" sz="quarter" idx="10"/>
          </p:nvPr>
        </p:nvSpPr>
        <p:spPr/>
        <p:txBody>
          <a:bodyPr/>
          <a:lstStyle/>
          <a:p>
            <a:fld id="{F58257C3-5AB8-2B4E-8753-A11F852BEB61}" type="slidenum">
              <a:rPr lang="en-US" smtClean="0"/>
              <a:t>26</a:t>
            </a:fld>
            <a:endParaRPr lang="en-US"/>
          </a:p>
        </p:txBody>
      </p:sp>
    </p:spTree>
    <p:extLst>
      <p:ext uri="{BB962C8B-B14F-4D97-AF65-F5344CB8AC3E}">
        <p14:creationId xmlns:p14="http://schemas.microsoft.com/office/powerpoint/2010/main" val="4872262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coach then is more of</a:t>
            </a:r>
            <a:r>
              <a:rPr lang="en-US" baseline="0" dirty="0"/>
              <a:t> a guide, pointing out the signposts that may or may not be visible to the client.</a:t>
            </a:r>
            <a:endParaRPr lang="en-US" dirty="0"/>
          </a:p>
        </p:txBody>
      </p:sp>
      <p:sp>
        <p:nvSpPr>
          <p:cNvPr id="4" name="Slide Number Placeholder 3"/>
          <p:cNvSpPr>
            <a:spLocks noGrp="1"/>
          </p:cNvSpPr>
          <p:nvPr>
            <p:ph type="sldNum" sz="quarter" idx="10"/>
          </p:nvPr>
        </p:nvSpPr>
        <p:spPr/>
        <p:txBody>
          <a:bodyPr/>
          <a:lstStyle/>
          <a:p>
            <a:fld id="{A7D51618-FA95-944E-8F96-A8BF91EB7C0A}" type="slidenum">
              <a:rPr lang="en-US" smtClean="0"/>
              <a:t>29</a:t>
            </a:fld>
            <a:endParaRPr lang="en-US"/>
          </a:p>
        </p:txBody>
      </p:sp>
    </p:spTree>
    <p:extLst>
      <p:ext uri="{BB962C8B-B14F-4D97-AF65-F5344CB8AC3E}">
        <p14:creationId xmlns:p14="http://schemas.microsoft.com/office/powerpoint/2010/main" val="57815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i="1">
                <a:ea typeface="ＭＳ Ｐゴシック" charset="-128"/>
              </a:rPr>
              <a:t>“</a:t>
            </a:r>
            <a:r>
              <a:rPr lang="en-US" altLang="ja-JP" i="1">
                <a:ea typeface="ＭＳ Ｐゴシック" charset="-128"/>
              </a:rPr>
              <a:t>Health and Wellness Coaches are professionals from diverse backgrounds and education who work with individuals and groups in a client-centered process to facilitate and empower the client to achieve self-determined goals related to health and wellness. Successful coaching takes place when coaches apply clearly defined knowledge and skills so that clients mobilize internal strengths and external resources for sustainable change.</a:t>
            </a:r>
            <a:r>
              <a:rPr lang="ja-JP" altLang="en-US" i="1">
                <a:ea typeface="ＭＳ Ｐゴシック" charset="-128"/>
              </a:rPr>
              <a:t>”</a:t>
            </a:r>
            <a:endParaRPr lang="en-US" altLang="ja-JP">
              <a:ea typeface="ＭＳ Ｐゴシック" charset="-128"/>
            </a:endParaRPr>
          </a:p>
          <a:p>
            <a:pPr eaLnBrk="1" hangingPunct="1">
              <a:spcBef>
                <a:spcPct val="0"/>
              </a:spcBef>
            </a:pPr>
            <a:endParaRPr lang="en-US" altLang="x-none">
              <a:ea typeface="ＭＳ Ｐゴシック" charset="-128"/>
            </a:endParaRPr>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EA44C7B-EF36-A842-A269-A273406E2770}" type="slidenum">
              <a:rPr lang="en-US" altLang="x-none" sz="1200">
                <a:latin typeface="Calibri" charset="0"/>
              </a:rPr>
              <a:pPr eaLnBrk="1" hangingPunct="1"/>
              <a:t>30</a:t>
            </a:fld>
            <a:endParaRPr lang="en-US" altLang="x-none" sz="1200">
              <a:latin typeface="Calibri" charset="0"/>
            </a:endParaRPr>
          </a:p>
        </p:txBody>
      </p:sp>
    </p:spTree>
    <p:extLst>
      <p:ext uri="{BB962C8B-B14F-4D97-AF65-F5344CB8AC3E}">
        <p14:creationId xmlns:p14="http://schemas.microsoft.com/office/powerpoint/2010/main" val="516230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x-none" altLang="x-none">
              <a:ea typeface="ＭＳ Ｐゴシック" charset="-128"/>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3BC2882-2E13-C544-B41D-3D322665A0A5}" type="slidenum">
              <a:rPr lang="en-US" altLang="x-none" sz="1200">
                <a:latin typeface="Calibri" charset="0"/>
              </a:rPr>
              <a:pPr eaLnBrk="1" hangingPunct="1"/>
              <a:t>31</a:t>
            </a:fld>
            <a:endParaRPr lang="en-US" altLang="x-none" sz="1200">
              <a:latin typeface="Calibri" charset="0"/>
            </a:endParaRPr>
          </a:p>
        </p:txBody>
      </p:sp>
    </p:spTree>
    <p:extLst>
      <p:ext uri="{BB962C8B-B14F-4D97-AF65-F5344CB8AC3E}">
        <p14:creationId xmlns:p14="http://schemas.microsoft.com/office/powerpoint/2010/main" val="1018943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a:ea typeface="ＭＳ Ｐゴシック" charset="-128"/>
              </a:rPr>
              <a:t>The best practices of well-trained professional health coaches and wellness coaches are based upon the translation and integration of evidence-based psychological processes of change combined with evidence-based lifestyle interventions into coaching models designed to enable people to outgrow their old ways of thinking, feeling, and behaving, and change lifestyles for good. </a:t>
            </a:r>
          </a:p>
          <a:p>
            <a:pPr eaLnBrk="1" hangingPunct="1">
              <a:spcBef>
                <a:spcPct val="0"/>
              </a:spcBef>
            </a:pPr>
            <a:r>
              <a:rPr lang="en-US" altLang="x-none">
                <a:ea typeface="ＭＳ Ｐゴシック" charset="-128"/>
              </a:rPr>
              <a:t>	On a small but growing scale, health professionals, including physicians, nurses, case managers, physical therapists, occupational therapists, psychotherapists, and exercise physiologists, are also being taught to integrate basic skills in coaching and motivational interviewing in current practices, a highly promising development. The goal is to improve health outcomes by helping patients get engaged in changing lifestyles to improve health, moving away from sole reliance on medicines and quick fix programs, and ultimately support the referral to health and wellness coaches. </a:t>
            </a:r>
          </a:p>
          <a:p>
            <a:pPr eaLnBrk="1" hangingPunct="1">
              <a:spcBef>
                <a:spcPct val="0"/>
              </a:spcBef>
            </a:pPr>
            <a:endParaRPr lang="en-US" altLang="x-none">
              <a:ea typeface="ＭＳ Ｐゴシック" charset="-128"/>
            </a:endParaRPr>
          </a:p>
          <a:p>
            <a:pPr eaLnBrk="1" hangingPunct="1">
              <a:spcBef>
                <a:spcPct val="0"/>
              </a:spcBef>
            </a:pPr>
            <a:endParaRPr lang="en-US" altLang="x-none">
              <a:ea typeface="ＭＳ Ｐゴシック" charset="-128"/>
            </a:endParaRPr>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D19DBA2-97D7-4F45-A96D-1ABBB2968F14}" type="slidenum">
              <a:rPr lang="en-US" altLang="x-none" sz="1200">
                <a:latin typeface="Calibri" charset="0"/>
              </a:rPr>
              <a:pPr eaLnBrk="1" hangingPunct="1"/>
              <a:t>35</a:t>
            </a:fld>
            <a:endParaRPr lang="en-US" altLang="x-none" sz="1200">
              <a:latin typeface="Calibri" charset="0"/>
            </a:endParaRPr>
          </a:p>
        </p:txBody>
      </p:sp>
    </p:spTree>
    <p:extLst>
      <p:ext uri="{BB962C8B-B14F-4D97-AF65-F5344CB8AC3E}">
        <p14:creationId xmlns:p14="http://schemas.microsoft.com/office/powerpoint/2010/main" val="13175010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51618-FA95-944E-8F96-A8BF91EB7C0A}" type="slidenum">
              <a:rPr lang="en-US" smtClean="0"/>
              <a:t>37</a:t>
            </a:fld>
            <a:endParaRPr lang="en-US"/>
          </a:p>
        </p:txBody>
      </p:sp>
    </p:spTree>
    <p:extLst>
      <p:ext uri="{BB962C8B-B14F-4D97-AF65-F5344CB8AC3E}">
        <p14:creationId xmlns:p14="http://schemas.microsoft.com/office/powerpoint/2010/main" val="12725549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51618-FA95-944E-8F96-A8BF91EB7C0A}" type="slidenum">
              <a:rPr lang="en-US" smtClean="0"/>
              <a:t>38</a:t>
            </a:fld>
            <a:endParaRPr lang="en-US"/>
          </a:p>
        </p:txBody>
      </p:sp>
    </p:spTree>
    <p:extLst>
      <p:ext uri="{BB962C8B-B14F-4D97-AF65-F5344CB8AC3E}">
        <p14:creationId xmlns:p14="http://schemas.microsoft.com/office/powerpoint/2010/main" val="9550292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51618-FA95-944E-8F96-A8BF91EB7C0A}" type="slidenum">
              <a:rPr lang="en-US" smtClean="0"/>
              <a:t>39</a:t>
            </a:fld>
            <a:endParaRPr lang="en-US"/>
          </a:p>
        </p:txBody>
      </p:sp>
    </p:spTree>
    <p:extLst>
      <p:ext uri="{BB962C8B-B14F-4D97-AF65-F5344CB8AC3E}">
        <p14:creationId xmlns:p14="http://schemas.microsoft.com/office/powerpoint/2010/main" val="1161017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257C3-5AB8-2B4E-8753-A11F852BEB61}" type="slidenum">
              <a:rPr lang="en-US" smtClean="0"/>
              <a:t>3</a:t>
            </a:fld>
            <a:endParaRPr lang="en-US"/>
          </a:p>
        </p:txBody>
      </p:sp>
    </p:spTree>
    <p:extLst>
      <p:ext uri="{BB962C8B-B14F-4D97-AF65-F5344CB8AC3E}">
        <p14:creationId xmlns:p14="http://schemas.microsoft.com/office/powerpoint/2010/main" val="762085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 approximate 150-200,000 people</a:t>
            </a:r>
            <a:r>
              <a:rPr lang="en-US" baseline="0" dirty="0"/>
              <a:t> in the US today self-identifying as a health or wellness coach, the estimates are that about 16-20,000 of them have gone through legitimate training programs, that is ICHWC-transition approved programs, that’s the 11% in blue, another 5,000 have graduate certificates or college degrees (only 4%) ; another 20,000 may be coaches who are self-taught or self-motivated to gain healthy lifestyle knowledge and have moved into the profession through their own motivation to learn and be of service, that’s another 14%, and a great majority  -- about 100,000 are calling themselves coaches without any recognized coaching credential or training.  </a:t>
            </a:r>
            <a:endParaRPr lang="en-US" dirty="0"/>
          </a:p>
        </p:txBody>
      </p:sp>
      <p:sp>
        <p:nvSpPr>
          <p:cNvPr id="4" name="Slide Number Placeholder 3"/>
          <p:cNvSpPr>
            <a:spLocks noGrp="1"/>
          </p:cNvSpPr>
          <p:nvPr>
            <p:ph type="sldNum" sz="quarter" idx="10"/>
          </p:nvPr>
        </p:nvSpPr>
        <p:spPr/>
        <p:txBody>
          <a:bodyPr/>
          <a:lstStyle/>
          <a:p>
            <a:fld id="{F58257C3-5AB8-2B4E-8753-A11F852BEB61}" type="slidenum">
              <a:rPr lang="en-US" smtClean="0"/>
              <a:t>4</a:t>
            </a:fld>
            <a:endParaRPr lang="en-US"/>
          </a:p>
        </p:txBody>
      </p:sp>
    </p:spTree>
    <p:extLst>
      <p:ext uri="{BB962C8B-B14F-4D97-AF65-F5344CB8AC3E}">
        <p14:creationId xmlns:p14="http://schemas.microsoft.com/office/powerpoint/2010/main" val="462871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when</a:t>
            </a:r>
            <a:r>
              <a:rPr lang="en-US" baseline="0" dirty="0"/>
              <a:t> we try to estimate how many are self-identifying as health coaches internationally,  we don’t have any centralized data, but I’ve done a brief survey of international associations in countries from A to Z, and found that and ICF membership, which is at 222,000 members as of 2014.  </a:t>
            </a:r>
            <a:endParaRPr lang="en-US" dirty="0"/>
          </a:p>
        </p:txBody>
      </p:sp>
      <p:sp>
        <p:nvSpPr>
          <p:cNvPr id="4" name="Slide Number Placeholder 3"/>
          <p:cNvSpPr>
            <a:spLocks noGrp="1"/>
          </p:cNvSpPr>
          <p:nvPr>
            <p:ph type="sldNum" sz="quarter" idx="10"/>
          </p:nvPr>
        </p:nvSpPr>
        <p:spPr/>
        <p:txBody>
          <a:bodyPr/>
          <a:lstStyle/>
          <a:p>
            <a:fld id="{F58257C3-5AB8-2B4E-8753-A11F852BEB61}" type="slidenum">
              <a:rPr lang="en-US" smtClean="0"/>
              <a:t>5</a:t>
            </a:fld>
            <a:endParaRPr lang="en-US"/>
          </a:p>
        </p:txBody>
      </p:sp>
    </p:spTree>
    <p:extLst>
      <p:ext uri="{BB962C8B-B14F-4D97-AF65-F5344CB8AC3E}">
        <p14:creationId xmlns:p14="http://schemas.microsoft.com/office/powerpoint/2010/main" val="1408877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dirty="0">
                <a:ea typeface="ＭＳ Ｐゴシック" charset="-128"/>
              </a:rPr>
              <a:t>It became apparent that we</a:t>
            </a:r>
            <a:r>
              <a:rPr lang="ja-JP" altLang="en-US" dirty="0">
                <a:ea typeface="ＭＳ Ｐゴシック" charset="-128"/>
              </a:rPr>
              <a:t>’</a:t>
            </a:r>
            <a:r>
              <a:rPr lang="en-US" altLang="ja-JP" dirty="0" err="1">
                <a:ea typeface="ＭＳ Ｐゴシック" charset="-128"/>
              </a:rPr>
              <a:t>ve</a:t>
            </a:r>
            <a:r>
              <a:rPr lang="en-US" altLang="ja-JP" dirty="0">
                <a:ea typeface="ＭＳ Ｐゴシック" charset="-128"/>
              </a:rPr>
              <a:t> entered a new era of personal responsibility when research showed that lifestyle-related disease accounts now for 70% of our health care dollars.</a:t>
            </a:r>
          </a:p>
          <a:p>
            <a:pPr eaLnBrk="1" hangingPunct="1">
              <a:spcBef>
                <a:spcPct val="0"/>
              </a:spcBef>
            </a:pPr>
            <a:endParaRPr lang="en-US" altLang="x-none" dirty="0">
              <a:ea typeface="ＭＳ Ｐゴシック" charset="-128"/>
            </a:endParaRPr>
          </a:p>
          <a:p>
            <a:r>
              <a:rPr lang="en-US" altLang="x-none" dirty="0">
                <a:ea typeface="ＭＳ Ｐゴシック" charset="-128"/>
              </a:rPr>
              <a:t>Lifestyle-related disease, then became the topic of a Summit 2009 at the Institute of Medicine…the US health care advisor. </a:t>
            </a:r>
            <a:r>
              <a:rPr lang="en-US" b="1" dirty="0">
                <a:solidFill>
                  <a:srgbClr val="595959"/>
                </a:solidFill>
              </a:rPr>
              <a:t>Healthful lifestyles play a vital role </a:t>
            </a:r>
            <a:r>
              <a:rPr lang="en-US" dirty="0">
                <a:solidFill>
                  <a:srgbClr val="595959"/>
                </a:solidFill>
              </a:rPr>
              <a:t>in the prevention of chronic disease and mental and physical ailments; and</a:t>
            </a:r>
          </a:p>
          <a:p>
            <a:r>
              <a:rPr lang="en-US" dirty="0">
                <a:solidFill>
                  <a:srgbClr val="595959"/>
                </a:solidFill>
              </a:rPr>
              <a:t>The escalating </a:t>
            </a:r>
            <a:r>
              <a:rPr lang="en-US" b="1" dirty="0">
                <a:solidFill>
                  <a:srgbClr val="595959"/>
                </a:solidFill>
              </a:rPr>
              <a:t>cost of lifestyle-related disease</a:t>
            </a:r>
            <a:r>
              <a:rPr lang="en-US" dirty="0">
                <a:solidFill>
                  <a:srgbClr val="595959"/>
                </a:solidFill>
              </a:rPr>
              <a:t> is estimated to comprise approximately 70% our health care dollars; and </a:t>
            </a:r>
          </a:p>
          <a:p>
            <a:r>
              <a:rPr lang="en-US" dirty="0">
                <a:solidFill>
                  <a:srgbClr val="595959"/>
                </a:solidFill>
              </a:rPr>
              <a:t>The recent debate on health care reform has underscored the need for </a:t>
            </a:r>
            <a:r>
              <a:rPr lang="en-US" b="1" dirty="0">
                <a:solidFill>
                  <a:srgbClr val="595959"/>
                </a:solidFill>
              </a:rPr>
              <a:t>personal responsibility</a:t>
            </a:r>
            <a:r>
              <a:rPr lang="en-US" dirty="0">
                <a:solidFill>
                  <a:srgbClr val="595959"/>
                </a:solidFill>
              </a:rPr>
              <a:t> of individuals to adopt lifestyles which prevent and ameliorate disease, and</a:t>
            </a:r>
          </a:p>
          <a:p>
            <a:pPr eaLnBrk="1" hangingPunct="1">
              <a:spcBef>
                <a:spcPct val="0"/>
              </a:spcBef>
            </a:pPr>
            <a:endParaRPr lang="en-US" altLang="x-none" dirty="0">
              <a:ea typeface="ＭＳ Ｐゴシック" charset="-128"/>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EF2F262-F3A6-8B4B-9792-4488348DD90C}" type="slidenum">
              <a:rPr lang="en-US" altLang="x-none" sz="1200">
                <a:latin typeface="Calibri" charset="0"/>
              </a:rPr>
              <a:pPr eaLnBrk="1" hangingPunct="1"/>
              <a:t>6</a:t>
            </a:fld>
            <a:endParaRPr lang="en-US" altLang="x-none" sz="1200">
              <a:latin typeface="Calibri" charset="0"/>
            </a:endParaRPr>
          </a:p>
        </p:txBody>
      </p:sp>
    </p:spTree>
    <p:extLst>
      <p:ext uri="{BB962C8B-B14F-4D97-AF65-F5344CB8AC3E}">
        <p14:creationId xmlns:p14="http://schemas.microsoft.com/office/powerpoint/2010/main" val="158243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r>
              <a:rPr lang="en-US" b="1" dirty="0">
                <a:solidFill>
                  <a:srgbClr val="595959"/>
                </a:solidFill>
              </a:rPr>
              <a:t>Many people struggle </a:t>
            </a:r>
            <a:r>
              <a:rPr lang="en-US" dirty="0">
                <a:solidFill>
                  <a:srgbClr val="595959"/>
                </a:solidFill>
              </a:rPr>
              <a:t>with poor health and vitality because they lack the motivation, skills, knowledge, resources, concerted effort and sustained support needed to succeed in the complex task of transforming multiple health habits. </a:t>
            </a:r>
            <a:br>
              <a:rPr lang="en-US" dirty="0">
                <a:solidFill>
                  <a:srgbClr val="595959"/>
                </a:solidFill>
              </a:rPr>
            </a:br>
            <a:endParaRPr lang="en-US" dirty="0">
              <a:solidFill>
                <a:srgbClr val="595959"/>
              </a:solidFill>
            </a:endParaRPr>
          </a:p>
          <a:p>
            <a:r>
              <a:rPr lang="en-US" dirty="0">
                <a:solidFill>
                  <a:srgbClr val="595959"/>
                </a:solidFill>
              </a:rPr>
              <a:t>The </a:t>
            </a:r>
            <a:r>
              <a:rPr lang="en-US" b="1" dirty="0">
                <a:solidFill>
                  <a:srgbClr val="595959"/>
                </a:solidFill>
              </a:rPr>
              <a:t>existing methods</a:t>
            </a:r>
            <a:r>
              <a:rPr lang="en-US" dirty="0">
                <a:solidFill>
                  <a:srgbClr val="595959"/>
                </a:solidFill>
              </a:rPr>
              <a:t> of informing, instructing, directing, prescribing, warning, and incenting in health care have so far been unable to achieve significant and sustainable behavior changes for the majority of patients; and </a:t>
            </a:r>
            <a:endParaRPr lang="x-none" altLang="x-none" dirty="0">
              <a:ea typeface="ＭＳ Ｐゴシック" charset="-128"/>
            </a:endParaRP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B3A7E39-3620-7942-96FB-97C8BCF05553}" type="slidenum">
              <a:rPr lang="en-US" altLang="x-none" sz="1200">
                <a:latin typeface="Calibri" charset="0"/>
              </a:rPr>
              <a:pPr eaLnBrk="1" hangingPunct="1"/>
              <a:t>7</a:t>
            </a:fld>
            <a:endParaRPr lang="en-US" altLang="x-none" sz="1200">
              <a:latin typeface="Calibri" charset="0"/>
            </a:endParaRPr>
          </a:p>
        </p:txBody>
      </p:sp>
    </p:spTree>
    <p:extLst>
      <p:ext uri="{BB962C8B-B14F-4D97-AF65-F5344CB8AC3E}">
        <p14:creationId xmlns:p14="http://schemas.microsoft.com/office/powerpoint/2010/main" val="1502481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x-none" altLang="x-none">
              <a:ea typeface="ＭＳ Ｐゴシック" charset="-128"/>
            </a:endParaRP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E015FBB-8FDD-974F-8B97-7AFE602C1312}" type="slidenum">
              <a:rPr lang="en-US" altLang="x-none" sz="1200">
                <a:latin typeface="Calibri" charset="0"/>
              </a:rPr>
              <a:pPr eaLnBrk="1" hangingPunct="1"/>
              <a:t>8</a:t>
            </a:fld>
            <a:endParaRPr lang="en-US" altLang="x-none" sz="1200">
              <a:latin typeface="Calibri" charset="0"/>
            </a:endParaRPr>
          </a:p>
        </p:txBody>
      </p:sp>
    </p:spTree>
    <p:extLst>
      <p:ext uri="{BB962C8B-B14F-4D97-AF65-F5344CB8AC3E}">
        <p14:creationId xmlns:p14="http://schemas.microsoft.com/office/powerpoint/2010/main" val="814716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x-none" altLang="x-none">
              <a:ea typeface="ＭＳ Ｐゴシック" charset="-128"/>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2F0BC96-FC9D-B34E-BE6E-7549C952B432}" type="slidenum">
              <a:rPr lang="en-US" altLang="x-none" sz="1200">
                <a:latin typeface="Calibri" charset="0"/>
              </a:rPr>
              <a:pPr eaLnBrk="1" hangingPunct="1"/>
              <a:t>9</a:t>
            </a:fld>
            <a:endParaRPr lang="en-US" altLang="x-none" sz="1200">
              <a:latin typeface="Calibri" charset="0"/>
            </a:endParaRPr>
          </a:p>
        </p:txBody>
      </p:sp>
    </p:spTree>
    <p:extLst>
      <p:ext uri="{BB962C8B-B14F-4D97-AF65-F5344CB8AC3E}">
        <p14:creationId xmlns:p14="http://schemas.microsoft.com/office/powerpoint/2010/main" val="1112898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339F913-680C-6942-93EC-A25406FEBA00}" type="datetimeFigureOut">
              <a:rPr lang="en-US" smtClean="0"/>
              <a:t>2/18/2018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982BA5-AAE8-3446-B0F3-E134B3B9780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39F913-680C-6942-93EC-A25406FEBA00}"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82BA5-AAE8-3446-B0F3-E134B3B978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39F913-680C-6942-93EC-A25406FEBA00}"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982BA5-AAE8-3446-B0F3-E134B3B9780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39F913-680C-6942-93EC-A25406FEBA00}" type="datetimeFigureOut">
              <a:rPr lang="en-US" smtClean="0"/>
              <a:t>2/18/2018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982BA5-AAE8-3446-B0F3-E134B3B9780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339F913-680C-6942-93EC-A25406FEBA00}" type="datetimeFigureOut">
              <a:rPr lang="en-US" smtClean="0"/>
              <a:t>2/18/2018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982BA5-AAE8-3446-B0F3-E134B3B9780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1339F913-680C-6942-93EC-A25406FEBA00}" type="datetimeFigureOut">
              <a:rPr lang="en-US" smtClean="0"/>
              <a:t>2/18/2018</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C982BA5-AAE8-3446-B0F3-E134B3B9780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339F913-680C-6942-93EC-A25406FEBA00}" type="datetimeFigureOut">
              <a:rPr lang="en-US" smtClean="0"/>
              <a:t>2/18/2018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982BA5-AAE8-3446-B0F3-E134B3B9780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39F913-680C-6942-93EC-A25406FEBA00}" type="datetimeFigureOut">
              <a:rPr lang="en-US" smtClean="0"/>
              <a:t>2/18/2018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982BA5-AAE8-3446-B0F3-E134B3B9780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39F913-680C-6942-93EC-A25406FEBA00}" type="datetimeFigureOut">
              <a:rPr lang="en-US" smtClean="0"/>
              <a:t>2/18/2018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982BA5-AAE8-3446-B0F3-E134B3B978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1339F913-680C-6942-93EC-A25406FEBA00}" type="datetimeFigureOut">
              <a:rPr lang="en-US" smtClean="0"/>
              <a:t>2/18/2018</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4C982BA5-AAE8-3446-B0F3-E134B3B978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1339F913-680C-6942-93EC-A25406FEBA00}" type="datetimeFigureOut">
              <a:rPr lang="en-US" smtClean="0"/>
              <a:t>2/18/2018</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4C982BA5-AAE8-3446-B0F3-E134B3B9780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339F913-680C-6942-93EC-A25406FEBA00}" type="datetimeFigureOut">
              <a:rPr lang="en-US" smtClean="0"/>
              <a:t>2/18/2018</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4C982BA5-AAE8-3446-B0F3-E134B3B97800}" type="slidenum">
              <a:rPr lang="en-US" smtClean="0"/>
              <a:t>‹#›</a:t>
            </a:fld>
            <a:endParaRPr lang="en-US"/>
          </a:p>
        </p:txBody>
      </p:sp>
    </p:spTree>
    <p:extLst>
      <p:ext uri="{BB962C8B-B14F-4D97-AF65-F5344CB8AC3E}">
        <p14:creationId xmlns:p14="http://schemas.microsoft.com/office/powerpoint/2010/main" val="1935054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clk.about.com/?zi=1/XJ&amp;sdn=dying&amp;zu=http://jama.ama-assn.org/cgi/content/abstract/291/10/1238"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What is Health and</a:t>
            </a:r>
            <a:br>
              <a:rPr lang="en-US" dirty="0"/>
            </a:br>
            <a:r>
              <a:rPr lang="en-US" dirty="0"/>
              <a:t> Wellness Coaching?</a:t>
            </a:r>
            <a:br>
              <a:rPr lang="en-US" dirty="0"/>
            </a:br>
            <a:endParaRPr lang="en-US" dirty="0"/>
          </a:p>
        </p:txBody>
      </p:sp>
      <p:sp>
        <p:nvSpPr>
          <p:cNvPr id="3" name="Subtitle 2"/>
          <p:cNvSpPr>
            <a:spLocks noGrp="1"/>
          </p:cNvSpPr>
          <p:nvPr>
            <p:ph type="subTitle" idx="1"/>
          </p:nvPr>
        </p:nvSpPr>
        <p:spPr/>
        <p:txBody>
          <a:bodyPr>
            <a:normAutofit/>
          </a:bodyPr>
          <a:lstStyle/>
          <a:p>
            <a:r>
              <a:rPr lang="en-US" dirty="0"/>
              <a:t>Meg Jordan, PhD, RN, CWP,  ACC</a:t>
            </a:r>
          </a:p>
          <a:p>
            <a:r>
              <a:rPr lang="en-US" dirty="0"/>
              <a:t>ICF Health &amp; Wellness Community of Practice</a:t>
            </a:r>
          </a:p>
        </p:txBody>
      </p:sp>
    </p:spTree>
    <p:extLst>
      <p:ext uri="{BB962C8B-B14F-4D97-AF65-F5344CB8AC3E}">
        <p14:creationId xmlns:p14="http://schemas.microsoft.com/office/powerpoint/2010/main" val="416265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2073276" y="-6350"/>
            <a:ext cx="8042275" cy="1336675"/>
          </a:xfrm>
        </p:spPr>
        <p:txBody>
          <a:bodyPr/>
          <a:lstStyle/>
          <a:p>
            <a:pPr eaLnBrk="1" hangingPunct="1"/>
            <a:r>
              <a:rPr lang="en-US" altLang="x-none">
                <a:ea typeface="ＭＳ Ｐゴシック" charset="-128"/>
              </a:rPr>
              <a:t>Causes of Death</a:t>
            </a:r>
            <a:r>
              <a:rPr lang="en-US" altLang="x-none" sz="2400">
                <a:ea typeface="ＭＳ Ｐゴシック" charset="-128"/>
              </a:rPr>
              <a:t> (2005, U.S.)</a:t>
            </a:r>
          </a:p>
        </p:txBody>
      </p:sp>
      <p:sp>
        <p:nvSpPr>
          <p:cNvPr id="45058" name="Text Placeholder 4"/>
          <p:cNvSpPr>
            <a:spLocks noGrp="1"/>
          </p:cNvSpPr>
          <p:nvPr>
            <p:ph type="body" idx="1"/>
          </p:nvPr>
        </p:nvSpPr>
        <p:spPr>
          <a:xfrm>
            <a:off x="2073276" y="1300164"/>
            <a:ext cx="3840163" cy="750887"/>
          </a:xfrm>
        </p:spPr>
        <p:txBody>
          <a:bodyPr/>
          <a:lstStyle/>
          <a:p>
            <a:pPr eaLnBrk="1" hangingPunct="1">
              <a:spcBef>
                <a:spcPct val="0"/>
              </a:spcBef>
            </a:pPr>
            <a:r>
              <a:rPr lang="en-US" altLang="x-none" b="1">
                <a:solidFill>
                  <a:srgbClr val="6FB7D7"/>
                </a:solidFill>
                <a:ea typeface="ＭＳ Ｐゴシック" charset="-128"/>
              </a:rPr>
              <a:t>IDENTIFIED</a:t>
            </a:r>
          </a:p>
        </p:txBody>
      </p:sp>
      <p:sp>
        <p:nvSpPr>
          <p:cNvPr id="45059" name="Content Placeholder 2"/>
          <p:cNvSpPr>
            <a:spLocks noGrp="1"/>
          </p:cNvSpPr>
          <p:nvPr>
            <p:ph sz="half" idx="2"/>
          </p:nvPr>
        </p:nvSpPr>
        <p:spPr>
          <a:xfrm>
            <a:off x="2243139" y="2120900"/>
            <a:ext cx="4022725" cy="3595688"/>
          </a:xfrm>
        </p:spPr>
        <p:txBody>
          <a:bodyPr/>
          <a:lstStyle/>
          <a:p>
            <a:pPr eaLnBrk="1" hangingPunct="1"/>
            <a:r>
              <a:rPr lang="en-US" altLang="x-none">
                <a:ea typeface="ＭＳ Ｐゴシック" charset="-128"/>
              </a:rPr>
              <a:t>Heart disease</a:t>
            </a:r>
          </a:p>
          <a:p>
            <a:pPr eaLnBrk="1" hangingPunct="1"/>
            <a:r>
              <a:rPr lang="en-US" altLang="x-none">
                <a:ea typeface="ＭＳ Ｐゴシック" charset="-128"/>
              </a:rPr>
              <a:t>Cancer</a:t>
            </a:r>
          </a:p>
          <a:p>
            <a:pPr eaLnBrk="1" hangingPunct="1"/>
            <a:r>
              <a:rPr lang="en-US" altLang="x-none">
                <a:ea typeface="ＭＳ Ｐゴシック" charset="-128"/>
              </a:rPr>
              <a:t>Stroke</a:t>
            </a:r>
          </a:p>
          <a:p>
            <a:pPr eaLnBrk="1" hangingPunct="1"/>
            <a:r>
              <a:rPr lang="en-US" altLang="x-none">
                <a:ea typeface="ＭＳ Ｐゴシック" charset="-128"/>
              </a:rPr>
              <a:t>Chronic respiratory disease</a:t>
            </a:r>
          </a:p>
          <a:p>
            <a:pPr eaLnBrk="1" hangingPunct="1"/>
            <a:r>
              <a:rPr lang="en-US" altLang="x-none">
                <a:ea typeface="ＭＳ Ｐゴシック" charset="-128"/>
              </a:rPr>
              <a:t>Accidents</a:t>
            </a:r>
          </a:p>
          <a:p>
            <a:pPr eaLnBrk="1" hangingPunct="1"/>
            <a:r>
              <a:rPr lang="en-US" altLang="x-none">
                <a:ea typeface="ＭＳ Ｐゴシック" charset="-128"/>
              </a:rPr>
              <a:t>Diabetes</a:t>
            </a:r>
          </a:p>
        </p:txBody>
      </p:sp>
      <p:sp>
        <p:nvSpPr>
          <p:cNvPr id="45060" name="Text Placeholder 5"/>
          <p:cNvSpPr>
            <a:spLocks noGrp="1"/>
          </p:cNvSpPr>
          <p:nvPr>
            <p:ph type="body" sz="quarter" idx="4294967295"/>
          </p:nvPr>
        </p:nvSpPr>
        <p:spPr>
          <a:xfrm>
            <a:off x="6810377" y="1675607"/>
            <a:ext cx="3840162" cy="750887"/>
          </a:xfrm>
          <a:prstGeom prst="rect">
            <a:avLst/>
          </a:prstGeom>
        </p:spPr>
        <p:txBody>
          <a:bodyPr/>
          <a:lstStyle/>
          <a:p>
            <a:pPr marL="0" indent="0" eaLnBrk="1" hangingPunct="1">
              <a:spcBef>
                <a:spcPct val="0"/>
              </a:spcBef>
              <a:buNone/>
            </a:pPr>
            <a:r>
              <a:rPr lang="en-US" altLang="x-none" b="1" dirty="0">
                <a:solidFill>
                  <a:srgbClr val="6FB7D7"/>
                </a:solidFill>
                <a:ea typeface="ＭＳ Ｐゴシック" charset="-128"/>
              </a:rPr>
              <a:t>ACTUAL</a:t>
            </a:r>
          </a:p>
        </p:txBody>
      </p:sp>
      <p:sp>
        <p:nvSpPr>
          <p:cNvPr id="45061" name="Content Placeholder 3"/>
          <p:cNvSpPr>
            <a:spLocks noGrp="1"/>
          </p:cNvSpPr>
          <p:nvPr>
            <p:ph sz="quarter" idx="4"/>
          </p:nvPr>
        </p:nvSpPr>
        <p:spPr>
          <a:xfrm>
            <a:off x="6408739" y="2178051"/>
            <a:ext cx="4098925" cy="3159125"/>
          </a:xfrm>
        </p:spPr>
        <p:txBody>
          <a:bodyPr/>
          <a:lstStyle/>
          <a:p>
            <a:pPr eaLnBrk="1" hangingPunct="1"/>
            <a:r>
              <a:rPr lang="en-US" altLang="x-none">
                <a:ea typeface="ＭＳ Ｐゴシック" charset="-128"/>
              </a:rPr>
              <a:t>Poor diet</a:t>
            </a:r>
          </a:p>
          <a:p>
            <a:pPr eaLnBrk="1" hangingPunct="1"/>
            <a:r>
              <a:rPr lang="en-US" altLang="x-none">
                <a:ea typeface="ＭＳ Ｐゴシック" charset="-128"/>
              </a:rPr>
              <a:t>Physical inactivity</a:t>
            </a:r>
          </a:p>
          <a:p>
            <a:pPr eaLnBrk="1" hangingPunct="1"/>
            <a:r>
              <a:rPr lang="en-US" altLang="x-none">
                <a:ea typeface="ＭＳ Ｐゴシック" charset="-128"/>
              </a:rPr>
              <a:t>Unmanaged stress</a:t>
            </a:r>
          </a:p>
          <a:p>
            <a:pPr eaLnBrk="1" hangingPunct="1"/>
            <a:r>
              <a:rPr lang="en-US" altLang="x-none">
                <a:ea typeface="ＭＳ Ｐゴシック" charset="-128"/>
              </a:rPr>
              <a:t>Cigarette smoking</a:t>
            </a:r>
          </a:p>
          <a:p>
            <a:pPr eaLnBrk="1" hangingPunct="1"/>
            <a:r>
              <a:rPr lang="en-US" altLang="x-none">
                <a:ea typeface="ＭＳ Ｐゴシック" charset="-128"/>
              </a:rPr>
              <a:t>Excessive alcohol use</a:t>
            </a:r>
          </a:p>
          <a:p>
            <a:pPr eaLnBrk="1" hangingPunct="1"/>
            <a:r>
              <a:rPr lang="en-US" altLang="x-none">
                <a:ea typeface="ＭＳ Ｐゴシック" charset="-128"/>
              </a:rPr>
              <a:t>Reckless, high accident-risk</a:t>
            </a:r>
          </a:p>
          <a:p>
            <a:pPr eaLnBrk="1" hangingPunct="1"/>
            <a:endParaRPr lang="en-US" altLang="x-none">
              <a:ea typeface="ＭＳ Ｐゴシック" charset="-128"/>
            </a:endParaRPr>
          </a:p>
        </p:txBody>
      </p:sp>
      <p:sp>
        <p:nvSpPr>
          <p:cNvPr id="45062" name="TextBox 6"/>
          <p:cNvSpPr txBox="1">
            <a:spLocks noChangeArrowheads="1"/>
          </p:cNvSpPr>
          <p:nvPr/>
        </p:nvSpPr>
        <p:spPr bwMode="auto">
          <a:xfrm>
            <a:off x="2578101" y="5227639"/>
            <a:ext cx="70707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1800">
                <a:latin typeface="News Gothic MT" charset="0"/>
              </a:rPr>
              <a:t>Source:  Mokdad, A, et al. </a:t>
            </a:r>
            <a:r>
              <a:rPr lang="en-US" altLang="x-none" sz="1800" u="sng">
                <a:latin typeface="News Gothic MT" charset="0"/>
                <a:hlinkClick r:id="rId2"/>
              </a:rPr>
              <a:t>Actual Causes of Death in the United States, 2000. JAMA 2004;291:1238-1245</a:t>
            </a:r>
            <a:endParaRPr lang="en-US" altLang="x-none" sz="1800">
              <a:solidFill>
                <a:srgbClr val="595959"/>
              </a:solidFill>
              <a:latin typeface="News Gothic MT" charset="0"/>
            </a:endParaRPr>
          </a:p>
        </p:txBody>
      </p:sp>
    </p:spTree>
    <p:extLst>
      <p:ext uri="{BB962C8B-B14F-4D97-AF65-F5344CB8AC3E}">
        <p14:creationId xmlns:p14="http://schemas.microsoft.com/office/powerpoint/2010/main" val="2054377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6"/>
          <p:cNvSpPr>
            <a:spLocks noGrp="1"/>
          </p:cNvSpPr>
          <p:nvPr>
            <p:ph type="title"/>
          </p:nvPr>
        </p:nvSpPr>
        <p:spPr/>
        <p:txBody>
          <a:bodyPr>
            <a:normAutofit fontScale="90000"/>
          </a:bodyPr>
          <a:lstStyle/>
          <a:p>
            <a:r>
              <a:rPr lang="en-US" altLang="x-none" sz="3200">
                <a:ea typeface="ＭＳ Ｐゴシック" charset="-128"/>
              </a:rPr>
              <a:t>With industrialization, more deaths due to non-communicable disease (lifestyle)</a:t>
            </a:r>
          </a:p>
        </p:txBody>
      </p:sp>
      <p:pic>
        <p:nvPicPr>
          <p:cNvPr id="4608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14771" y="2378001"/>
            <a:ext cx="5473700"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241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2073276" y="534988"/>
            <a:ext cx="8042275" cy="1122362"/>
          </a:xfrm>
        </p:spPr>
        <p:txBody>
          <a:bodyPr>
            <a:normAutofit fontScale="90000"/>
          </a:bodyPr>
          <a:lstStyle/>
          <a:p>
            <a:pPr eaLnBrk="1" hangingPunct="1"/>
            <a:r>
              <a:rPr lang="en-US" altLang="x-none" sz="3600" dirty="0">
                <a:ea typeface="ＭＳ Ｐゴシック" charset="-128"/>
              </a:rPr>
              <a:t>The Antidote to Chronic Disease is Lifestyle Improvement</a:t>
            </a:r>
          </a:p>
        </p:txBody>
      </p:sp>
      <p:sp>
        <p:nvSpPr>
          <p:cNvPr id="48130" name="Content Placeholder 2"/>
          <p:cNvSpPr>
            <a:spLocks noGrp="1"/>
          </p:cNvSpPr>
          <p:nvPr>
            <p:ph idx="1"/>
          </p:nvPr>
        </p:nvSpPr>
        <p:spPr>
          <a:xfrm>
            <a:off x="2287589" y="2566571"/>
            <a:ext cx="8594725" cy="4505325"/>
          </a:xfrm>
        </p:spPr>
        <p:txBody>
          <a:bodyPr/>
          <a:lstStyle/>
          <a:p>
            <a:pPr eaLnBrk="1" hangingPunct="1">
              <a:buFont typeface="Wingdings 2" charset="2"/>
              <a:buNone/>
            </a:pPr>
            <a:r>
              <a:rPr lang="en-US" altLang="x-none" sz="2100" dirty="0">
                <a:ea typeface="ＭＳ Ｐゴシック" charset="-128"/>
              </a:rPr>
              <a:t>Regular exercise</a:t>
            </a:r>
          </a:p>
          <a:p>
            <a:pPr eaLnBrk="1" hangingPunct="1">
              <a:buFont typeface="Wingdings 2" charset="2"/>
              <a:buNone/>
            </a:pPr>
            <a:r>
              <a:rPr lang="en-US" altLang="x-none" sz="2100" dirty="0">
                <a:ea typeface="ＭＳ Ｐゴシック" charset="-128"/>
              </a:rPr>
              <a:t>Healthful eating</a:t>
            </a:r>
          </a:p>
          <a:p>
            <a:pPr eaLnBrk="1" hangingPunct="1">
              <a:buFont typeface="Wingdings 2" charset="2"/>
              <a:buNone/>
            </a:pPr>
            <a:r>
              <a:rPr lang="en-US" altLang="x-none" sz="2100" dirty="0">
                <a:ea typeface="ＭＳ Ｐゴシック" charset="-128"/>
              </a:rPr>
              <a:t>Weight management</a:t>
            </a:r>
          </a:p>
          <a:p>
            <a:pPr eaLnBrk="1" hangingPunct="1">
              <a:buFont typeface="Wingdings 2" charset="2"/>
              <a:buNone/>
            </a:pPr>
            <a:r>
              <a:rPr lang="en-US" altLang="x-none" sz="2100" dirty="0">
                <a:ea typeface="ＭＳ Ｐゴシック" charset="-128"/>
              </a:rPr>
              <a:t>Moderate drinking</a:t>
            </a:r>
          </a:p>
          <a:p>
            <a:pPr eaLnBrk="1" hangingPunct="1">
              <a:buFont typeface="Wingdings 2" charset="2"/>
              <a:buNone/>
            </a:pPr>
            <a:r>
              <a:rPr lang="en-US" altLang="x-none" sz="2100" dirty="0">
                <a:ea typeface="ＭＳ Ｐゴシック" charset="-128"/>
              </a:rPr>
              <a:t>Non-smoking</a:t>
            </a:r>
          </a:p>
          <a:p>
            <a:pPr eaLnBrk="1" hangingPunct="1">
              <a:buFont typeface="Wingdings 2" charset="2"/>
              <a:buNone/>
            </a:pPr>
            <a:r>
              <a:rPr lang="en-US" altLang="x-none" sz="2100" dirty="0">
                <a:ea typeface="ＭＳ Ｐゴシック" charset="-128"/>
              </a:rPr>
              <a:t>Mind-body stress reduction</a:t>
            </a:r>
          </a:p>
          <a:p>
            <a:pPr eaLnBrk="1" hangingPunct="1">
              <a:buFont typeface="Wingdings 2" charset="2"/>
              <a:buNone/>
            </a:pPr>
            <a:r>
              <a:rPr lang="en-US" altLang="x-none" sz="2100" dirty="0">
                <a:ea typeface="ＭＳ Ｐゴシック" charset="-128"/>
              </a:rPr>
              <a:t>All evidence-based, safe &amp; effective breakthrough medicines</a:t>
            </a:r>
          </a:p>
          <a:p>
            <a:pPr eaLnBrk="1" hangingPunct="1">
              <a:buFont typeface="Wingdings 2" charset="2"/>
              <a:buNone/>
            </a:pPr>
            <a:endParaRPr lang="en-US" altLang="x-none" dirty="0">
              <a:ea typeface="ＭＳ Ｐゴシック" charset="-128"/>
            </a:endParaRPr>
          </a:p>
          <a:p>
            <a:pPr eaLnBrk="1" hangingPunct="1"/>
            <a:endParaRPr lang="en-US" altLang="x-none" dirty="0">
              <a:ea typeface="ＭＳ Ｐゴシック" charset="-128"/>
            </a:endParaRPr>
          </a:p>
          <a:p>
            <a:pPr eaLnBrk="1" hangingPunct="1"/>
            <a:endParaRPr lang="en-US" altLang="x-none" dirty="0">
              <a:ea typeface="ＭＳ Ｐゴシック" charset="-128"/>
            </a:endParaRPr>
          </a:p>
        </p:txBody>
      </p:sp>
    </p:spTree>
    <p:extLst>
      <p:ext uri="{BB962C8B-B14F-4D97-AF65-F5344CB8AC3E}">
        <p14:creationId xmlns:p14="http://schemas.microsoft.com/office/powerpoint/2010/main" val="2051149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1981201" y="481014"/>
            <a:ext cx="8177213" cy="1082675"/>
          </a:xfrm>
        </p:spPr>
        <p:txBody>
          <a:bodyPr>
            <a:normAutofit fontScale="90000"/>
          </a:bodyPr>
          <a:lstStyle/>
          <a:p>
            <a:pPr eaLnBrk="1" hangingPunct="1"/>
            <a:r>
              <a:rPr lang="en-US" altLang="x-none" sz="4000">
                <a:ea typeface="ＭＳ Ｐゴシック" charset="-128"/>
              </a:rPr>
              <a:t>If Knowledge Alone Made a Difference…</a:t>
            </a:r>
          </a:p>
        </p:txBody>
      </p:sp>
      <p:sp>
        <p:nvSpPr>
          <p:cNvPr id="50178" name="Content Placeholder 3"/>
          <p:cNvSpPr>
            <a:spLocks noGrp="1"/>
          </p:cNvSpPr>
          <p:nvPr>
            <p:ph sz="half" idx="1"/>
          </p:nvPr>
        </p:nvSpPr>
        <p:spPr>
          <a:xfrm>
            <a:off x="1981201" y="1563689"/>
            <a:ext cx="4302125" cy="4791075"/>
          </a:xfrm>
        </p:spPr>
        <p:txBody>
          <a:bodyPr/>
          <a:lstStyle/>
          <a:p>
            <a:pPr eaLnBrk="1" hangingPunct="1">
              <a:buFont typeface="Wingdings 2" charset="2"/>
              <a:buNone/>
            </a:pPr>
            <a:endParaRPr lang="en-US" altLang="x-none">
              <a:ea typeface="ＭＳ Ｐゴシック" charset="-128"/>
            </a:endParaRPr>
          </a:p>
          <a:p>
            <a:pPr eaLnBrk="1" hangingPunct="1"/>
            <a:r>
              <a:rPr lang="en-US" altLang="x-none">
                <a:ea typeface="ＭＳ Ｐゴシック" charset="-128"/>
              </a:rPr>
              <a:t>1 in 20 adults engages in all of the six top health behaviors: </a:t>
            </a:r>
          </a:p>
          <a:p>
            <a:pPr lvl="1" eaLnBrk="1" hangingPunct="1"/>
            <a:r>
              <a:rPr lang="en-US" altLang="x-none">
                <a:ea typeface="ＭＳ Ｐゴシック" charset="-128"/>
              </a:rPr>
              <a:t>Regular exercise </a:t>
            </a:r>
          </a:p>
          <a:p>
            <a:pPr lvl="1" eaLnBrk="1" hangingPunct="1"/>
            <a:r>
              <a:rPr lang="en-US" altLang="x-none">
                <a:ea typeface="ＭＳ Ｐゴシック" charset="-128"/>
              </a:rPr>
              <a:t>Healthful fat intake </a:t>
            </a:r>
          </a:p>
          <a:p>
            <a:pPr lvl="1" eaLnBrk="1" hangingPunct="1"/>
            <a:r>
              <a:rPr lang="en-US" altLang="x-none">
                <a:ea typeface="ＭＳ Ｐゴシック" charset="-128"/>
              </a:rPr>
              <a:t>5-9 servings of fruits and vegetables daily </a:t>
            </a:r>
          </a:p>
          <a:p>
            <a:pPr lvl="1" eaLnBrk="1" hangingPunct="1"/>
            <a:r>
              <a:rPr lang="en-US" altLang="x-none">
                <a:ea typeface="ＭＳ Ｐゴシック" charset="-128"/>
              </a:rPr>
              <a:t>Healthy weight </a:t>
            </a:r>
          </a:p>
          <a:p>
            <a:pPr lvl="1" eaLnBrk="1" hangingPunct="1"/>
            <a:r>
              <a:rPr lang="en-US" altLang="x-none">
                <a:ea typeface="ＭＳ Ｐゴシック" charset="-128"/>
              </a:rPr>
              <a:t>Moderate drinking</a:t>
            </a:r>
          </a:p>
          <a:p>
            <a:pPr lvl="1" eaLnBrk="1" hangingPunct="1"/>
            <a:r>
              <a:rPr lang="en-US" altLang="x-none">
                <a:ea typeface="ＭＳ Ｐゴシック" charset="-128"/>
              </a:rPr>
              <a:t>Non-smoking</a:t>
            </a:r>
          </a:p>
          <a:p>
            <a:pPr eaLnBrk="1" hangingPunct="1"/>
            <a:endParaRPr lang="en-US" altLang="x-none">
              <a:ea typeface="ＭＳ Ｐゴシック" charset="-128"/>
            </a:endParaRPr>
          </a:p>
        </p:txBody>
      </p:sp>
      <p:pic>
        <p:nvPicPr>
          <p:cNvPr id="5017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803401"/>
            <a:ext cx="283845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6476" y="3667126"/>
            <a:ext cx="2016125"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05789" y="3681414"/>
            <a:ext cx="195262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3416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1754189" y="214313"/>
            <a:ext cx="8677275" cy="1143000"/>
          </a:xfrm>
        </p:spPr>
        <p:txBody>
          <a:bodyPr>
            <a:normAutofit fontScale="90000"/>
          </a:bodyPr>
          <a:lstStyle/>
          <a:p>
            <a:pPr eaLnBrk="1" hangingPunct="1"/>
            <a:r>
              <a:rPr lang="en-US" altLang="x-none" sz="3600" dirty="0">
                <a:ea typeface="ＭＳ Ｐゴシック" charset="-128"/>
              </a:rPr>
              <a:t>People Lack Skills &amp; Support for Lifestyle Change</a:t>
            </a:r>
          </a:p>
        </p:txBody>
      </p:sp>
      <p:sp>
        <p:nvSpPr>
          <p:cNvPr id="52226" name="Content Placeholder 2"/>
          <p:cNvSpPr>
            <a:spLocks noGrp="1"/>
          </p:cNvSpPr>
          <p:nvPr>
            <p:ph sz="half" idx="1"/>
          </p:nvPr>
        </p:nvSpPr>
        <p:spPr>
          <a:xfrm>
            <a:off x="2000251" y="1920875"/>
            <a:ext cx="5370513" cy="4433888"/>
          </a:xfrm>
        </p:spPr>
        <p:txBody>
          <a:bodyPr/>
          <a:lstStyle/>
          <a:p>
            <a:pPr marL="639763" lvl="1" indent="-246063">
              <a:buNone/>
            </a:pPr>
            <a:r>
              <a:rPr lang="en-US" altLang="x-none" sz="2000">
                <a:ea typeface="ＭＳ Ｐゴシック" charset="-128"/>
              </a:rPr>
              <a:t>MISSING are skills for autonomous, sustainable lifestyle change:</a:t>
            </a:r>
          </a:p>
          <a:p>
            <a:pPr marL="639763" lvl="1" indent="-246063">
              <a:buNone/>
            </a:pPr>
            <a:endParaRPr lang="en-US" altLang="x-none" sz="2000">
              <a:ea typeface="ＭＳ Ｐゴシック" charset="-128"/>
            </a:endParaRPr>
          </a:p>
          <a:p>
            <a:pPr marL="639763" lvl="1" indent="-246063"/>
            <a:r>
              <a:rPr lang="en-US" altLang="x-none" sz="2000">
                <a:ea typeface="ＭＳ Ｐゴシック" charset="-128"/>
              </a:rPr>
              <a:t>Psychological hardiness</a:t>
            </a:r>
          </a:p>
          <a:p>
            <a:pPr marL="639763" lvl="1" indent="-246063"/>
            <a:r>
              <a:rPr lang="en-US" altLang="x-none" sz="2000">
                <a:ea typeface="ＭＳ Ｐゴシック" charset="-128"/>
              </a:rPr>
              <a:t>Behavioral skills</a:t>
            </a:r>
          </a:p>
          <a:p>
            <a:pPr marL="639763" lvl="1" indent="-246063"/>
            <a:r>
              <a:rPr lang="en-US" altLang="x-none" sz="2000">
                <a:ea typeface="ＭＳ Ｐゴシック" charset="-128"/>
              </a:rPr>
              <a:t>Capacities for resilience </a:t>
            </a:r>
          </a:p>
          <a:p>
            <a:pPr marL="639763" lvl="1" indent="-246063"/>
            <a:r>
              <a:rPr lang="en-US" altLang="x-none" sz="2000">
                <a:ea typeface="ＭＳ Ｐゴシック" charset="-128"/>
              </a:rPr>
              <a:t>Process for self efficacy </a:t>
            </a:r>
          </a:p>
          <a:p>
            <a:pPr marL="639763" lvl="1" indent="-246063"/>
            <a:r>
              <a:rPr lang="en-US" altLang="x-none" sz="2000">
                <a:ea typeface="ＭＳ Ｐゴシック" charset="-128"/>
              </a:rPr>
              <a:t>Tools for new habit formation</a:t>
            </a:r>
          </a:p>
          <a:p>
            <a:pPr marL="639763" lvl="1" indent="-246063"/>
            <a:r>
              <a:rPr lang="en-US" altLang="x-none" sz="2000">
                <a:ea typeface="ＭＳ Ｐゴシック" charset="-128"/>
              </a:rPr>
              <a:t>Support</a:t>
            </a:r>
          </a:p>
        </p:txBody>
      </p:sp>
      <p:pic>
        <p:nvPicPr>
          <p:cNvPr id="5222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50038" y="2433639"/>
            <a:ext cx="3327400"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4967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r>
              <a:rPr lang="en-US" altLang="x-none">
                <a:ea typeface="ＭＳ Ｐゴシック" charset="-128"/>
              </a:rPr>
              <a:t>Existing Models That… </a:t>
            </a:r>
          </a:p>
        </p:txBody>
      </p:sp>
      <p:sp>
        <p:nvSpPr>
          <p:cNvPr id="54274" name="Content Placeholder 2"/>
          <p:cNvSpPr>
            <a:spLocks noGrp="1"/>
          </p:cNvSpPr>
          <p:nvPr>
            <p:ph idx="1"/>
          </p:nvPr>
        </p:nvSpPr>
        <p:spPr/>
        <p:txBody>
          <a:bodyPr>
            <a:normAutofit fontScale="92500" lnSpcReduction="10000"/>
          </a:bodyPr>
          <a:lstStyle/>
          <a:p>
            <a:pPr marL="273050" indent="-273050">
              <a:lnSpc>
                <a:spcPct val="90000"/>
              </a:lnSpc>
              <a:buClr>
                <a:srgbClr val="E2751D"/>
              </a:buClr>
              <a:buFont typeface="Wingdings 2" charset="2"/>
              <a:buChar char=""/>
            </a:pPr>
            <a:r>
              <a:rPr lang="en-US" altLang="x-none" sz="2000">
                <a:ea typeface="ＭＳ Ｐゴシック" charset="-128"/>
              </a:rPr>
              <a:t>Inform</a:t>
            </a:r>
          </a:p>
          <a:p>
            <a:pPr marL="273050" indent="-273050">
              <a:lnSpc>
                <a:spcPct val="90000"/>
              </a:lnSpc>
              <a:buClr>
                <a:srgbClr val="E2751D"/>
              </a:buClr>
              <a:buFont typeface="Wingdings 2" charset="2"/>
              <a:buChar char=""/>
            </a:pPr>
            <a:r>
              <a:rPr lang="en-US" altLang="x-none" sz="2000">
                <a:ea typeface="ＭＳ Ｐゴシック" charset="-128"/>
              </a:rPr>
              <a:t>Instruct</a:t>
            </a:r>
          </a:p>
          <a:p>
            <a:pPr marL="273050" indent="-273050">
              <a:lnSpc>
                <a:spcPct val="90000"/>
              </a:lnSpc>
              <a:buClr>
                <a:srgbClr val="E2751D"/>
              </a:buClr>
              <a:buFont typeface="Wingdings 2" charset="2"/>
              <a:buChar char=""/>
            </a:pPr>
            <a:r>
              <a:rPr lang="en-US" altLang="x-none" sz="2000">
                <a:ea typeface="ＭＳ Ｐゴシック" charset="-128"/>
              </a:rPr>
              <a:t>Direct</a:t>
            </a:r>
          </a:p>
          <a:p>
            <a:pPr marL="273050" indent="-273050">
              <a:lnSpc>
                <a:spcPct val="90000"/>
              </a:lnSpc>
              <a:buClr>
                <a:srgbClr val="E2751D"/>
              </a:buClr>
              <a:buFont typeface="Wingdings 2" charset="2"/>
              <a:buChar char=""/>
            </a:pPr>
            <a:r>
              <a:rPr lang="en-US" altLang="x-none" sz="2000">
                <a:ea typeface="ＭＳ Ｐゴシック" charset="-128"/>
              </a:rPr>
              <a:t>Prescribe</a:t>
            </a:r>
          </a:p>
          <a:p>
            <a:pPr marL="273050" indent="-273050">
              <a:lnSpc>
                <a:spcPct val="90000"/>
              </a:lnSpc>
              <a:buClr>
                <a:srgbClr val="E2751D"/>
              </a:buClr>
              <a:buFont typeface="Wingdings 2" charset="2"/>
              <a:buChar char=""/>
            </a:pPr>
            <a:r>
              <a:rPr lang="en-US" altLang="x-none" sz="2000">
                <a:ea typeface="ＭＳ Ｐゴシック" charset="-128"/>
              </a:rPr>
              <a:t>Warn</a:t>
            </a:r>
          </a:p>
          <a:p>
            <a:pPr marL="273050" indent="-273050">
              <a:lnSpc>
                <a:spcPct val="90000"/>
              </a:lnSpc>
              <a:buClr>
                <a:srgbClr val="E2751D"/>
              </a:buClr>
              <a:buFont typeface="Wingdings 2" charset="2"/>
              <a:buChar char=""/>
            </a:pPr>
            <a:r>
              <a:rPr lang="en-US" altLang="x-none" sz="2000">
                <a:ea typeface="ＭＳ Ｐゴシック" charset="-128"/>
              </a:rPr>
              <a:t>Incent</a:t>
            </a:r>
          </a:p>
          <a:p>
            <a:pPr marL="273050" indent="-273050">
              <a:lnSpc>
                <a:spcPct val="90000"/>
              </a:lnSpc>
              <a:buClr>
                <a:srgbClr val="E2751D"/>
              </a:buClr>
              <a:buFont typeface="Wingdings 2" charset="2"/>
              <a:buChar char=""/>
            </a:pPr>
            <a:r>
              <a:rPr lang="en-US" altLang="x-none" sz="2000">
                <a:ea typeface="ＭＳ Ｐゴシック" charset="-128"/>
              </a:rPr>
              <a:t>Scold, humiliate, insult, debase, insult…</a:t>
            </a:r>
          </a:p>
          <a:p>
            <a:pPr marL="273050" indent="-273050">
              <a:lnSpc>
                <a:spcPct val="90000"/>
              </a:lnSpc>
              <a:buClr>
                <a:srgbClr val="E2751D"/>
              </a:buClr>
              <a:buFont typeface="Wingdings 2" charset="2"/>
              <a:buChar char=""/>
            </a:pPr>
            <a:r>
              <a:rPr lang="en-US" altLang="x-none" sz="2000">
                <a:ea typeface="ＭＳ Ｐゴシック" charset="-128"/>
              </a:rPr>
              <a:t>…so far…are unable to achieve significant and sustainable behavior changes for the majority of patients.  </a:t>
            </a:r>
          </a:p>
          <a:p>
            <a:pPr marL="273050" indent="-273050">
              <a:lnSpc>
                <a:spcPct val="90000"/>
              </a:lnSpc>
              <a:buClr>
                <a:srgbClr val="E2751D"/>
              </a:buClr>
              <a:buFont typeface="Wingdings 2" charset="2"/>
              <a:buChar char=""/>
            </a:pPr>
            <a:endParaRPr lang="en-US" altLang="x-none" sz="2000">
              <a:ea typeface="ＭＳ Ｐゴシック" charset="-128"/>
            </a:endParaRPr>
          </a:p>
        </p:txBody>
      </p:sp>
      <p:pic>
        <p:nvPicPr>
          <p:cNvPr id="54275" name="Picture 4" descr="images-2.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29300" y="1827213"/>
            <a:ext cx="33020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8253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If _____ is Good for Me, Why Don’t I DO It?</a:t>
            </a:r>
          </a:p>
        </p:txBody>
      </p:sp>
      <p:sp>
        <p:nvSpPr>
          <p:cNvPr id="6" name="Content Placeholder 5"/>
          <p:cNvSpPr>
            <a:spLocks noGrp="1"/>
          </p:cNvSpPr>
          <p:nvPr>
            <p:ph sz="half" idx="1"/>
          </p:nvPr>
        </p:nvSpPr>
        <p:spPr/>
        <p:txBody>
          <a:bodyPr>
            <a:normAutofit/>
          </a:bodyPr>
          <a:lstStyle/>
          <a:p>
            <a:r>
              <a:rPr lang="en-US" dirty="0"/>
              <a:t>(FILL IN THE BLANK)  Exercise, Following a Healthy Diet, Not Smoking, </a:t>
            </a:r>
          </a:p>
          <a:p>
            <a:r>
              <a:rPr lang="en-US" dirty="0"/>
              <a:t>Ask the  80% who don’t do enough to positively impact their health.</a:t>
            </a:r>
          </a:p>
          <a:p>
            <a:r>
              <a:rPr lang="en-US" dirty="0"/>
              <a:t>1200 responded over 5 years</a:t>
            </a:r>
          </a:p>
        </p:txBody>
      </p:sp>
      <p:sp>
        <p:nvSpPr>
          <p:cNvPr id="2" name="Content Placeholder 1"/>
          <p:cNvSpPr>
            <a:spLocks noGrp="1"/>
          </p:cNvSpPr>
          <p:nvPr>
            <p:ph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9" name="Picture 8"/>
          <p:cNvPicPr>
            <a:picLocks noChangeAspect="1"/>
          </p:cNvPicPr>
          <p:nvPr/>
        </p:nvPicPr>
        <p:blipFill>
          <a:blip r:embed="rId2"/>
          <a:stretch>
            <a:fillRect/>
          </a:stretch>
        </p:blipFill>
        <p:spPr>
          <a:xfrm>
            <a:off x="9272476" y="4189035"/>
            <a:ext cx="2117247" cy="2485464"/>
          </a:xfrm>
          <a:prstGeom prst="rect">
            <a:avLst/>
          </a:prstGeom>
        </p:spPr>
      </p:pic>
      <p:pic>
        <p:nvPicPr>
          <p:cNvPr id="10" name="Picture 9"/>
          <p:cNvPicPr>
            <a:picLocks noChangeAspect="1"/>
          </p:cNvPicPr>
          <p:nvPr/>
        </p:nvPicPr>
        <p:blipFill>
          <a:blip r:embed="rId3"/>
          <a:stretch>
            <a:fillRect/>
          </a:stretch>
        </p:blipFill>
        <p:spPr>
          <a:xfrm>
            <a:off x="5284143" y="4134499"/>
            <a:ext cx="3810000" cy="2540000"/>
          </a:xfrm>
          <a:prstGeom prst="rect">
            <a:avLst/>
          </a:prstGeom>
        </p:spPr>
      </p:pic>
    </p:spTree>
    <p:extLst>
      <p:ext uri="{BB962C8B-B14F-4D97-AF65-F5344CB8AC3E}">
        <p14:creationId xmlns:p14="http://schemas.microsoft.com/office/powerpoint/2010/main" val="845700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3276" y="401639"/>
            <a:ext cx="8042275" cy="1336675"/>
          </a:xfrm>
        </p:spPr>
        <p:txBody>
          <a:bodyPr>
            <a:normAutofit fontScale="90000"/>
          </a:bodyPr>
          <a:lstStyle/>
          <a:p>
            <a:pPr eaLnBrk="1" hangingPunct="1"/>
            <a:r>
              <a:rPr lang="en-US" altLang="x-none" sz="3700">
                <a:ea typeface="ＭＳ Ｐゴシック" charset="-128"/>
              </a:rPr>
              <a:t>In the Current Healthcare Delivery Model…</a:t>
            </a:r>
          </a:p>
        </p:txBody>
      </p:sp>
      <p:pic>
        <p:nvPicPr>
          <p:cNvPr id="5632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3075" y="1935163"/>
            <a:ext cx="6388100"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2159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1981200" y="298175"/>
            <a:ext cx="8229600" cy="1171852"/>
          </a:xfrm>
        </p:spPr>
        <p:txBody>
          <a:bodyPr>
            <a:normAutofit fontScale="90000"/>
          </a:bodyPr>
          <a:lstStyle/>
          <a:p>
            <a:pPr eaLnBrk="1" hangingPunct="1"/>
            <a:r>
              <a:rPr lang="en-US" altLang="x-none" sz="4000">
                <a:ea typeface="ＭＳ Ｐゴシック" charset="-128"/>
              </a:rPr>
              <a:t>Why is Health Coaching Needed?</a:t>
            </a:r>
          </a:p>
        </p:txBody>
      </p:sp>
      <p:sp>
        <p:nvSpPr>
          <p:cNvPr id="3" name="Content Placeholder 2"/>
          <p:cNvSpPr>
            <a:spLocks noGrp="1"/>
          </p:cNvSpPr>
          <p:nvPr>
            <p:ph idx="1"/>
          </p:nvPr>
        </p:nvSpPr>
        <p:spPr>
          <a:xfrm>
            <a:off x="1981200" y="2569996"/>
            <a:ext cx="8229600" cy="4652962"/>
          </a:xfrm>
        </p:spPr>
        <p:txBody>
          <a:bodyPr/>
          <a:lstStyle/>
          <a:p>
            <a:pPr eaLnBrk="1" hangingPunct="1"/>
            <a:r>
              <a:rPr lang="en-US" altLang="x-none" dirty="0">
                <a:ea typeface="ＭＳ Ｐゴシック" charset="-128"/>
              </a:rPr>
              <a:t>Current health education in place for over 35 years</a:t>
            </a:r>
          </a:p>
          <a:p>
            <a:pPr eaLnBrk="1" hangingPunct="1"/>
            <a:r>
              <a:rPr lang="en-US" altLang="x-none" dirty="0">
                <a:ea typeface="ＭＳ Ｐゴシック" charset="-128"/>
              </a:rPr>
              <a:t>Epidemic of obesity and diabetes</a:t>
            </a:r>
          </a:p>
          <a:p>
            <a:pPr eaLnBrk="1" hangingPunct="1"/>
            <a:r>
              <a:rPr lang="en-US" altLang="x-none" dirty="0">
                <a:ea typeface="ＭＳ Ｐゴシック" charset="-128"/>
              </a:rPr>
              <a:t>Chronic disease requires lifestyle changes</a:t>
            </a:r>
          </a:p>
          <a:p>
            <a:pPr eaLnBrk="1" hangingPunct="1"/>
            <a:r>
              <a:rPr lang="en-US" altLang="x-none" dirty="0">
                <a:ea typeface="ＭＳ Ｐゴシック" charset="-128"/>
              </a:rPr>
              <a:t>Addiction: fat, salt, sugar</a:t>
            </a:r>
          </a:p>
          <a:p>
            <a:pPr eaLnBrk="1" hangingPunct="1"/>
            <a:r>
              <a:rPr lang="en-US" altLang="x-none" dirty="0">
                <a:ea typeface="ＭＳ Ｐゴシック" charset="-128"/>
              </a:rPr>
              <a:t>Greater ambivalence from high-jacked motivation centers</a:t>
            </a:r>
          </a:p>
          <a:p>
            <a:pPr eaLnBrk="1" hangingPunct="1"/>
            <a:r>
              <a:rPr lang="en-US" altLang="x-none" dirty="0">
                <a:ea typeface="ＭＳ Ｐゴシック" charset="-128"/>
              </a:rPr>
              <a:t>Pull out intrinsic motivation</a:t>
            </a:r>
          </a:p>
          <a:p>
            <a:pPr eaLnBrk="1" hangingPunct="1"/>
            <a:endParaRPr lang="en-US" altLang="x-none" dirty="0">
              <a:ea typeface="ＭＳ Ｐゴシック" charset="-128"/>
            </a:endParaRPr>
          </a:p>
        </p:txBody>
      </p:sp>
    </p:spTree>
    <p:extLst>
      <p:ext uri="{BB962C8B-B14F-4D97-AF65-F5344CB8AC3E}">
        <p14:creationId xmlns:p14="http://schemas.microsoft.com/office/powerpoint/2010/main" val="2121354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 definitions for health and wellness coaching</a:t>
            </a:r>
            <a:br>
              <a:rPr lang="en-US" dirty="0"/>
            </a:b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75931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Outcomes</a:t>
            </a:r>
          </a:p>
        </p:txBody>
      </p:sp>
      <p:sp>
        <p:nvSpPr>
          <p:cNvPr id="3" name="Content Placeholder 2"/>
          <p:cNvSpPr>
            <a:spLocks noGrp="1"/>
          </p:cNvSpPr>
          <p:nvPr>
            <p:ph idx="1"/>
          </p:nvPr>
        </p:nvSpPr>
        <p:spPr/>
        <p:txBody>
          <a:bodyPr/>
          <a:lstStyle/>
          <a:p>
            <a:pPr marL="342900" indent="-342900">
              <a:buFont typeface="+mj-lt"/>
              <a:buAutoNum type="arabicPeriod"/>
            </a:pPr>
            <a:r>
              <a:rPr lang="en-US" dirty="0"/>
              <a:t>Explain why health and wellness coaching is a growing coaching niche</a:t>
            </a:r>
          </a:p>
          <a:p>
            <a:pPr marL="342900" indent="-342900">
              <a:buFont typeface="+mj-lt"/>
              <a:buAutoNum type="arabicPeriod"/>
            </a:pPr>
            <a:r>
              <a:rPr lang="en-US" dirty="0"/>
              <a:t>Discuss definitions for health and wellness coaching</a:t>
            </a:r>
          </a:p>
          <a:p>
            <a:pPr marL="342900" indent="-342900">
              <a:buFont typeface="+mj-lt"/>
              <a:buAutoNum type="arabicPeriod"/>
            </a:pPr>
            <a:r>
              <a:rPr lang="en-US" dirty="0"/>
              <a:t>Explore contexts where health and wellness coaching is practiced</a:t>
            </a:r>
          </a:p>
          <a:p>
            <a:pPr marL="342900" indent="-342900">
              <a:buFont typeface="+mj-lt"/>
              <a:buAutoNum type="arabicPeriod"/>
            </a:pPr>
            <a:r>
              <a:rPr lang="en-US" dirty="0"/>
              <a:t>Describe similarities and differences between life coaching and health &amp; wellness coaching</a:t>
            </a:r>
          </a:p>
          <a:p>
            <a:pPr marL="342900" indent="-342900">
              <a:buFont typeface="+mj-lt"/>
              <a:buAutoNum type="arabicPeriod"/>
            </a:pPr>
            <a:endParaRPr lang="en-US" dirty="0"/>
          </a:p>
        </p:txBody>
      </p:sp>
    </p:spTree>
    <p:extLst>
      <p:ext uri="{BB962C8B-B14F-4D97-AF65-F5344CB8AC3E}">
        <p14:creationId xmlns:p14="http://schemas.microsoft.com/office/powerpoint/2010/main" val="157507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416052"/>
            <a:ext cx="7729728" cy="1188720"/>
          </a:xfrm>
        </p:spPr>
        <p:txBody>
          <a:bodyPr/>
          <a:lstStyle/>
          <a:p>
            <a:r>
              <a:rPr lang="en-US" dirty="0"/>
              <a:t>Definition of Health and </a:t>
            </a:r>
            <a:r>
              <a:rPr lang="en-US" dirty="0" err="1"/>
              <a:t>WEllness</a:t>
            </a:r>
            <a:r>
              <a:rPr lang="en-US" dirty="0"/>
              <a:t> Coaching   </a:t>
            </a:r>
          </a:p>
        </p:txBody>
      </p:sp>
      <p:sp>
        <p:nvSpPr>
          <p:cNvPr id="3" name="Content Placeholder 2"/>
          <p:cNvSpPr>
            <a:spLocks noGrp="1"/>
          </p:cNvSpPr>
          <p:nvPr>
            <p:ph idx="1"/>
          </p:nvPr>
        </p:nvSpPr>
        <p:spPr>
          <a:xfrm>
            <a:off x="2231136" y="1820903"/>
            <a:ext cx="7729728" cy="3101983"/>
          </a:xfrm>
        </p:spPr>
        <p:txBody>
          <a:bodyPr>
            <a:noAutofit/>
          </a:bodyPr>
          <a:lstStyle/>
          <a:p>
            <a:r>
              <a:rPr lang="en-US" sz="2400" dirty="0"/>
              <a:t>Health and Wellness Coaches </a:t>
            </a:r>
            <a:r>
              <a:rPr lang="en-US" sz="2400" dirty="0">
                <a:solidFill>
                  <a:srgbClr val="FF0000"/>
                </a:solidFill>
              </a:rPr>
              <a:t>partner</a:t>
            </a:r>
            <a:r>
              <a:rPr lang="en-US" sz="2400" dirty="0"/>
              <a:t> with clients seeking </a:t>
            </a:r>
            <a:r>
              <a:rPr lang="en-US" sz="2400" dirty="0">
                <a:solidFill>
                  <a:srgbClr val="FF0000"/>
                </a:solidFill>
              </a:rPr>
              <a:t>self-directed, lasting changes</a:t>
            </a:r>
            <a:r>
              <a:rPr lang="en-US" sz="2400" dirty="0"/>
              <a:t>, aligned with their values, which promote health and wellness and, thereby, enhance well-being. </a:t>
            </a:r>
          </a:p>
          <a:p>
            <a:r>
              <a:rPr lang="en-US" sz="2400" dirty="0"/>
              <a:t>In the course of their work health and wellness coaches display unconditional </a:t>
            </a:r>
            <a:r>
              <a:rPr lang="en-US" sz="2400" dirty="0">
                <a:solidFill>
                  <a:srgbClr val="FF0000"/>
                </a:solidFill>
              </a:rPr>
              <a:t>positive regard </a:t>
            </a:r>
            <a:r>
              <a:rPr lang="en-US" sz="2400" dirty="0"/>
              <a:t>for their clients and a belief in their </a:t>
            </a:r>
            <a:r>
              <a:rPr lang="en-US" sz="2400" dirty="0">
                <a:solidFill>
                  <a:srgbClr val="FF0000"/>
                </a:solidFill>
              </a:rPr>
              <a:t>capacity for change</a:t>
            </a:r>
            <a:r>
              <a:rPr lang="en-US" sz="2400" dirty="0"/>
              <a:t>, and honoring that each </a:t>
            </a:r>
            <a:r>
              <a:rPr lang="en-US" sz="2400" dirty="0">
                <a:solidFill>
                  <a:srgbClr val="FF0000"/>
                </a:solidFill>
              </a:rPr>
              <a:t>client is an expert on his or her life</a:t>
            </a:r>
            <a:r>
              <a:rPr lang="en-US" sz="2400" dirty="0"/>
              <a:t>, while ensuring that all interactions are respectful and </a:t>
            </a:r>
            <a:r>
              <a:rPr lang="en-US" sz="2400" dirty="0">
                <a:solidFill>
                  <a:srgbClr val="FF0000"/>
                </a:solidFill>
              </a:rPr>
              <a:t>non-judgmental.</a:t>
            </a:r>
          </a:p>
          <a:p>
            <a:endParaRPr lang="en-US" sz="2400" dirty="0"/>
          </a:p>
          <a:p>
            <a:r>
              <a:rPr lang="en-US" sz="2400" dirty="0"/>
              <a:t>Source:  International Consortium for Health and Wellness Coaching (ICHWC)</a:t>
            </a:r>
          </a:p>
        </p:txBody>
      </p:sp>
    </p:spTree>
    <p:extLst>
      <p:ext uri="{BB962C8B-B14F-4D97-AF65-F5344CB8AC3E}">
        <p14:creationId xmlns:p14="http://schemas.microsoft.com/office/powerpoint/2010/main" val="1829395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Definition of HW Coaching</a:t>
            </a:r>
          </a:p>
        </p:txBody>
      </p:sp>
      <p:sp>
        <p:nvSpPr>
          <p:cNvPr id="3" name="Content Placeholder 2"/>
          <p:cNvSpPr>
            <a:spLocks noGrp="1"/>
          </p:cNvSpPr>
          <p:nvPr>
            <p:ph idx="1"/>
          </p:nvPr>
        </p:nvSpPr>
        <p:spPr>
          <a:xfrm>
            <a:off x="2231136" y="2638044"/>
            <a:ext cx="7729728" cy="3891093"/>
          </a:xfrm>
        </p:spPr>
        <p:txBody>
          <a:bodyPr>
            <a:normAutofit lnSpcReduction="10000"/>
          </a:bodyPr>
          <a:lstStyle/>
          <a:p>
            <a:r>
              <a:rPr lang="en-US" altLang="x-none" dirty="0">
                <a:solidFill>
                  <a:srgbClr val="FF0000"/>
                </a:solidFill>
                <a:ea typeface="ＭＳ Ｐゴシック" charset="-128"/>
              </a:rPr>
              <a:t>A health coach employs the art and science of the coaching relationship to optimize health, well-being for the client  </a:t>
            </a:r>
          </a:p>
          <a:p>
            <a:endParaRPr lang="cs-CZ" dirty="0"/>
          </a:p>
          <a:p>
            <a:r>
              <a:rPr lang="en-US" dirty="0"/>
              <a:t>HW Coaches are professionals from diverse backgrounds and education who work with individuals and groups in a client-centered process to facilitate and empower the client to achieve self-determined goals related to health and wellness.</a:t>
            </a:r>
          </a:p>
          <a:p>
            <a:endParaRPr lang="en-US" dirty="0"/>
          </a:p>
          <a:p>
            <a:r>
              <a:rPr lang="en-US" dirty="0"/>
              <a:t>Successful coaching takes place when coaches apply clearly defined knowledge and skills so that clients </a:t>
            </a:r>
            <a:r>
              <a:rPr lang="en-US" dirty="0" err="1"/>
              <a:t>mobil</a:t>
            </a:r>
            <a:r>
              <a:rPr lang="cs-CZ" dirty="0"/>
              <a:t>i</a:t>
            </a:r>
            <a:r>
              <a:rPr lang="en-US" dirty="0" err="1"/>
              <a:t>ze</a:t>
            </a:r>
            <a:r>
              <a:rPr lang="en-US" dirty="0"/>
              <a:t> internal strengths and external resources for sustainable change.  </a:t>
            </a:r>
          </a:p>
          <a:p>
            <a:pPr lvl="3"/>
            <a:r>
              <a:rPr lang="en-US" dirty="0"/>
              <a:t>(Source: NCCHWC Presentation to National Wellness Institute 2015)</a:t>
            </a:r>
          </a:p>
        </p:txBody>
      </p:sp>
    </p:spTree>
    <p:extLst>
      <p:ext uri="{BB962C8B-B14F-4D97-AF65-F5344CB8AC3E}">
        <p14:creationId xmlns:p14="http://schemas.microsoft.com/office/powerpoint/2010/main" val="931296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Milestone Events</a:t>
            </a:r>
            <a:r>
              <a:rPr lang="cs-CZ" dirty="0"/>
              <a:t> (USA)</a:t>
            </a:r>
            <a:endParaRPr lang="en-US" dirty="0"/>
          </a:p>
        </p:txBody>
      </p:sp>
      <p:sp>
        <p:nvSpPr>
          <p:cNvPr id="3" name="Content Placeholder 2"/>
          <p:cNvSpPr>
            <a:spLocks noGrp="1"/>
          </p:cNvSpPr>
          <p:nvPr>
            <p:ph idx="1"/>
          </p:nvPr>
        </p:nvSpPr>
        <p:spPr/>
        <p:txBody>
          <a:bodyPr/>
          <a:lstStyle/>
          <a:p>
            <a:r>
              <a:rPr lang="en-US" dirty="0"/>
              <a:t>1970	Humanistic psychology altering health-related dialogs for change</a:t>
            </a:r>
          </a:p>
          <a:p>
            <a:r>
              <a:rPr lang="en-US" dirty="0"/>
              <a:t>1980    Rising rates of chronic disease lifestyle related</a:t>
            </a:r>
          </a:p>
          <a:p>
            <a:r>
              <a:rPr lang="en-US" dirty="0"/>
              <a:t>1990 	Universal call for health care reform</a:t>
            </a:r>
          </a:p>
          <a:p>
            <a:r>
              <a:rPr lang="en-US" dirty="0"/>
              <a:t>2000	First real growth of health and wellness coach training programs</a:t>
            </a:r>
          </a:p>
          <a:p>
            <a:r>
              <a:rPr lang="en-US" dirty="0"/>
              <a:t>2010    First Summit of health and wellness coaches (80 stakeholder groups)</a:t>
            </a:r>
          </a:p>
          <a:p>
            <a:r>
              <a:rPr lang="en-US" dirty="0"/>
              <a:t>2017     First National Certification of health and wellness coaches</a:t>
            </a:r>
          </a:p>
        </p:txBody>
      </p:sp>
    </p:spTree>
    <p:extLst>
      <p:ext uri="{BB962C8B-B14F-4D97-AF65-F5344CB8AC3E}">
        <p14:creationId xmlns:p14="http://schemas.microsoft.com/office/powerpoint/2010/main" val="1310127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724060"/>
            <a:ext cx="7729728" cy="1188720"/>
          </a:xfrm>
        </p:spPr>
        <p:txBody>
          <a:bodyPr/>
          <a:lstStyle/>
          <a:p>
            <a:r>
              <a:rPr lang="en-US" dirty="0"/>
              <a:t>Growing Research Base</a:t>
            </a:r>
          </a:p>
        </p:txBody>
      </p:sp>
      <p:sp>
        <p:nvSpPr>
          <p:cNvPr id="3" name="Content Placeholder 2"/>
          <p:cNvSpPr>
            <a:spLocks noGrp="1"/>
          </p:cNvSpPr>
          <p:nvPr>
            <p:ph idx="1"/>
          </p:nvPr>
        </p:nvSpPr>
        <p:spPr>
          <a:xfrm>
            <a:off x="2231136" y="2358189"/>
            <a:ext cx="7729728" cy="4235115"/>
          </a:xfrm>
        </p:spPr>
        <p:txBody>
          <a:bodyPr>
            <a:normAutofit/>
          </a:bodyPr>
          <a:lstStyle/>
          <a:p>
            <a:r>
              <a:rPr lang="en-US" sz="2000" dirty="0"/>
              <a:t>Among</a:t>
            </a:r>
            <a:r>
              <a:rPr lang="cs-CZ" sz="2000" dirty="0"/>
              <a:t> </a:t>
            </a:r>
            <a:r>
              <a:rPr lang="en-US" sz="2000" dirty="0"/>
              <a:t>other frameworks, health and wellness coaching has</a:t>
            </a:r>
            <a:r>
              <a:rPr lang="cs-CZ" sz="2000" dirty="0"/>
              <a:t> </a:t>
            </a:r>
            <a:r>
              <a:rPr lang="en-US" sz="2000" dirty="0"/>
              <a:t>been variously defined in the context of </a:t>
            </a:r>
            <a:r>
              <a:rPr lang="en-US" sz="2000" b="1" dirty="0">
                <a:solidFill>
                  <a:srgbClr val="FF0000"/>
                </a:solidFill>
              </a:rPr>
              <a:t>health education</a:t>
            </a:r>
            <a:r>
              <a:rPr lang="en-US" sz="2000" dirty="0"/>
              <a:t>,</a:t>
            </a:r>
            <a:r>
              <a:rPr lang="cs-CZ" sz="2000" dirty="0"/>
              <a:t> </a:t>
            </a:r>
            <a:r>
              <a:rPr lang="en-US" sz="2000" b="1" dirty="0">
                <a:solidFill>
                  <a:srgbClr val="FF0000"/>
                </a:solidFill>
              </a:rPr>
              <a:t>nursing</a:t>
            </a:r>
            <a:r>
              <a:rPr lang="en-US" sz="2000" dirty="0"/>
              <a:t>, </a:t>
            </a:r>
            <a:r>
              <a:rPr lang="en-US" sz="2000" b="1" dirty="0">
                <a:solidFill>
                  <a:srgbClr val="FF0000"/>
                </a:solidFill>
              </a:rPr>
              <a:t>medicine</a:t>
            </a:r>
            <a:r>
              <a:rPr lang="en-US" sz="2000" dirty="0"/>
              <a:t>, </a:t>
            </a:r>
            <a:r>
              <a:rPr lang="en-US" sz="2000" b="1" dirty="0">
                <a:solidFill>
                  <a:srgbClr val="FF0000"/>
                </a:solidFill>
              </a:rPr>
              <a:t>life coaching</a:t>
            </a:r>
            <a:r>
              <a:rPr lang="en-US" sz="2000" dirty="0"/>
              <a:t>,</a:t>
            </a:r>
            <a:r>
              <a:rPr lang="cs-CZ" sz="2000" dirty="0"/>
              <a:t> </a:t>
            </a:r>
            <a:r>
              <a:rPr lang="en-US" sz="2000" dirty="0"/>
              <a:t>and </a:t>
            </a:r>
            <a:r>
              <a:rPr lang="en-US" sz="2000" b="1" dirty="0">
                <a:solidFill>
                  <a:srgbClr val="FF0000"/>
                </a:solidFill>
              </a:rPr>
              <a:t>behavioral</a:t>
            </a:r>
            <a:r>
              <a:rPr lang="cs-CZ" sz="2000" b="1" dirty="0">
                <a:solidFill>
                  <a:srgbClr val="FF0000"/>
                </a:solidFill>
              </a:rPr>
              <a:t> </a:t>
            </a:r>
            <a:r>
              <a:rPr lang="en-US" sz="2000" b="1" dirty="0">
                <a:solidFill>
                  <a:srgbClr val="FF0000"/>
                </a:solidFill>
              </a:rPr>
              <a:t>health </a:t>
            </a:r>
            <a:r>
              <a:rPr lang="en-US" sz="2000" dirty="0"/>
              <a:t>and </a:t>
            </a:r>
            <a:r>
              <a:rPr lang="en-US" sz="2000" b="1" dirty="0">
                <a:solidFill>
                  <a:srgbClr val="FF0000"/>
                </a:solidFill>
              </a:rPr>
              <a:t>psychology</a:t>
            </a:r>
            <a:r>
              <a:rPr lang="en-US" sz="2000" dirty="0"/>
              <a:t>.</a:t>
            </a:r>
            <a:endParaRPr lang="cs-CZ" sz="2000" dirty="0"/>
          </a:p>
          <a:p>
            <a:endParaRPr lang="cs-CZ" sz="2000" dirty="0"/>
          </a:p>
          <a:p>
            <a:r>
              <a:rPr lang="en-US" sz="2000" dirty="0"/>
              <a:t>Multiple disciplines</a:t>
            </a:r>
            <a:r>
              <a:rPr lang="cs-CZ" sz="2000" dirty="0"/>
              <a:t> </a:t>
            </a:r>
            <a:r>
              <a:rPr lang="en-US" sz="2000" dirty="0"/>
              <a:t>have tried to claim health and wellness coaching</a:t>
            </a:r>
            <a:r>
              <a:rPr lang="cs-CZ" sz="2000" dirty="0"/>
              <a:t> </a:t>
            </a:r>
            <a:r>
              <a:rPr lang="en-US" sz="2000" dirty="0"/>
              <a:t>as their own. Multiple training programs have tried to</a:t>
            </a:r>
            <a:r>
              <a:rPr lang="cs-CZ" sz="2000" dirty="0"/>
              <a:t> </a:t>
            </a:r>
            <a:r>
              <a:rPr lang="en-US" sz="2000" dirty="0"/>
              <a:t>claim that their way is the best way.</a:t>
            </a:r>
            <a:endParaRPr lang="cs-CZ" sz="2000" dirty="0"/>
          </a:p>
          <a:p>
            <a:endParaRPr lang="cs-CZ" sz="2000" dirty="0"/>
          </a:p>
          <a:p>
            <a:pPr marL="0" indent="0">
              <a:buNone/>
            </a:pPr>
            <a:r>
              <a:rPr lang="cs-CZ" i="1" dirty="0" err="1"/>
              <a:t>Wolever</a:t>
            </a:r>
            <a:r>
              <a:rPr lang="cs-CZ" i="1" dirty="0"/>
              <a:t>, R (2013). </a:t>
            </a:r>
            <a:r>
              <a:rPr lang="en-US" i="1" dirty="0"/>
              <a:t>Collaboration and Synergy in the Field of Health and</a:t>
            </a:r>
            <a:r>
              <a:rPr lang="cs-CZ" i="1" dirty="0"/>
              <a:t> </a:t>
            </a:r>
            <a:r>
              <a:rPr lang="en-US" i="1" dirty="0"/>
              <a:t>Wellness Coaching: Naïve or Necessary?</a:t>
            </a:r>
            <a:r>
              <a:rPr lang="cs-CZ" i="1" dirty="0"/>
              <a:t> </a:t>
            </a:r>
            <a:r>
              <a:rPr lang="en-US" i="1" dirty="0"/>
              <a:t>GLOBAL ADVANCES IN HEALTH AND MEDICINE</a:t>
            </a:r>
            <a:r>
              <a:rPr lang="cs-CZ" i="1" dirty="0"/>
              <a:t>, </a:t>
            </a:r>
            <a:r>
              <a:rPr lang="cs-CZ" i="1" dirty="0" err="1"/>
              <a:t>Volume</a:t>
            </a:r>
            <a:r>
              <a:rPr lang="cs-CZ" i="1" dirty="0"/>
              <a:t> 2, </a:t>
            </a:r>
            <a:r>
              <a:rPr lang="cs-CZ" i="1" dirty="0" err="1"/>
              <a:t>Number</a:t>
            </a:r>
            <a:r>
              <a:rPr lang="cs-CZ" i="1" dirty="0"/>
              <a:t> 4</a:t>
            </a:r>
            <a:endParaRPr lang="en-US" i="1" dirty="0"/>
          </a:p>
          <a:p>
            <a:pPr marL="0" indent="0">
              <a:buNone/>
            </a:pPr>
            <a:endParaRPr lang="en-US" i="1" dirty="0"/>
          </a:p>
        </p:txBody>
      </p:sp>
    </p:spTree>
    <p:extLst>
      <p:ext uri="{BB962C8B-B14F-4D97-AF65-F5344CB8AC3E}">
        <p14:creationId xmlns:p14="http://schemas.microsoft.com/office/powerpoint/2010/main" val="1161482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indent="-342900"/>
            <a:r>
              <a:rPr lang="en-US" dirty="0"/>
              <a:t>3. Explore contexts where health and wellness coaching is practiced</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64219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 HC Coaches Work?</a:t>
            </a:r>
          </a:p>
        </p:txBody>
      </p:sp>
      <p:sp>
        <p:nvSpPr>
          <p:cNvPr id="3" name="Content Placeholder 2"/>
          <p:cNvSpPr>
            <a:spLocks noGrp="1"/>
          </p:cNvSpPr>
          <p:nvPr>
            <p:ph idx="1"/>
          </p:nvPr>
        </p:nvSpPr>
        <p:spPr>
          <a:xfrm>
            <a:off x="2231136" y="2638044"/>
            <a:ext cx="7729728" cy="3762756"/>
          </a:xfrm>
        </p:spPr>
        <p:txBody>
          <a:bodyPr/>
          <a:lstStyle/>
          <a:p>
            <a:r>
              <a:rPr lang="en-US" dirty="0"/>
              <a:t>Healthcare organizations, hospitals and clinics; insurance third-party payers, </a:t>
            </a:r>
          </a:p>
          <a:p>
            <a:r>
              <a:rPr lang="en-US" dirty="0"/>
              <a:t>Employee Benefits companies; disease management companies</a:t>
            </a:r>
          </a:p>
          <a:p>
            <a:r>
              <a:rPr lang="en-US" dirty="0"/>
              <a:t>Fitness facilities</a:t>
            </a:r>
          </a:p>
          <a:p>
            <a:r>
              <a:rPr lang="en-US" dirty="0"/>
              <a:t>Community Wellness Centers</a:t>
            </a:r>
          </a:p>
          <a:p>
            <a:r>
              <a:rPr lang="en-US" dirty="0"/>
              <a:t>On-Site employee wellness programs for corporations; Human Resources departments</a:t>
            </a:r>
          </a:p>
          <a:p>
            <a:r>
              <a:rPr lang="en-US" dirty="0"/>
              <a:t>Private coaching practitioners</a:t>
            </a:r>
          </a:p>
          <a:p>
            <a:r>
              <a:rPr lang="en-US" dirty="0"/>
              <a:t>Health and wellness coach educational and training programs</a:t>
            </a:r>
          </a:p>
          <a:p>
            <a:r>
              <a:rPr lang="en-US" dirty="0"/>
              <a:t>Academic institutions; schools</a:t>
            </a:r>
          </a:p>
          <a:p>
            <a:endParaRPr lang="en-US" dirty="0"/>
          </a:p>
        </p:txBody>
      </p:sp>
    </p:spTree>
    <p:extLst>
      <p:ext uri="{BB962C8B-B14F-4D97-AF65-F5344CB8AC3E}">
        <p14:creationId xmlns:p14="http://schemas.microsoft.com/office/powerpoint/2010/main" val="1600635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587" y="199921"/>
            <a:ext cx="7729728" cy="1188720"/>
          </a:xfrm>
        </p:spPr>
        <p:txBody>
          <a:bodyPr>
            <a:normAutofit/>
          </a:bodyPr>
          <a:lstStyle/>
          <a:p>
            <a:r>
              <a:rPr lang="en-US" sz="3200" b="1" dirty="0"/>
              <a:t>ICHWC Survey 2015  (USA)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535245"/>
              </p:ext>
            </p:extLst>
          </p:nvPr>
        </p:nvGraphicFramePr>
        <p:xfrm>
          <a:off x="1047404" y="1388641"/>
          <a:ext cx="10823171" cy="52116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6366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02080" y="2913568"/>
            <a:ext cx="8991600" cy="1645920"/>
          </a:xfrm>
        </p:spPr>
        <p:txBody>
          <a:bodyPr/>
          <a:lstStyle/>
          <a:p>
            <a:r>
              <a:rPr lang="en-US" dirty="0"/>
              <a:t>Sounds a lot like</a:t>
            </a:r>
            <a:br>
              <a:rPr lang="en-US" dirty="0"/>
            </a:br>
            <a:r>
              <a:rPr lang="en-US" dirty="0"/>
              <a:t> life coaching, right?</a:t>
            </a:r>
          </a:p>
        </p:txBody>
      </p:sp>
      <p:sp>
        <p:nvSpPr>
          <p:cNvPr id="5" name="Text Placeholder 4"/>
          <p:cNvSpPr>
            <a:spLocks noGrp="1"/>
          </p:cNvSpPr>
          <p:nvPr>
            <p:ph type="body" idx="1"/>
          </p:nvPr>
        </p:nvSpPr>
        <p:spPr>
          <a:xfrm>
            <a:off x="2695194" y="5260528"/>
            <a:ext cx="6801612" cy="1265082"/>
          </a:xfrm>
        </p:spPr>
        <p:txBody>
          <a:bodyPr>
            <a:normAutofit/>
          </a:bodyPr>
          <a:lstStyle/>
          <a:p>
            <a:r>
              <a:rPr lang="en-US" sz="3200" dirty="0"/>
              <a:t>So what’s the difference?</a:t>
            </a:r>
          </a:p>
        </p:txBody>
      </p:sp>
      <p:pic>
        <p:nvPicPr>
          <p:cNvPr id="6" name="Picture 5"/>
          <p:cNvPicPr>
            <a:picLocks noChangeAspect="1"/>
          </p:cNvPicPr>
          <p:nvPr/>
        </p:nvPicPr>
        <p:blipFill>
          <a:blip r:embed="rId2"/>
          <a:stretch>
            <a:fillRect/>
          </a:stretch>
        </p:blipFill>
        <p:spPr>
          <a:xfrm>
            <a:off x="8365490" y="146063"/>
            <a:ext cx="3149600" cy="2590800"/>
          </a:xfrm>
          <a:prstGeom prst="rect">
            <a:avLst/>
          </a:prstGeom>
        </p:spPr>
      </p:pic>
    </p:spTree>
    <p:extLst>
      <p:ext uri="{BB962C8B-B14F-4D97-AF65-F5344CB8AC3E}">
        <p14:creationId xmlns:p14="http://schemas.microsoft.com/office/powerpoint/2010/main" val="1556056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ICF Definition of coaching</a:t>
            </a:r>
          </a:p>
        </p:txBody>
      </p:sp>
      <p:sp>
        <p:nvSpPr>
          <p:cNvPr id="5" name="Content Placeholder 4"/>
          <p:cNvSpPr>
            <a:spLocks noGrp="1"/>
          </p:cNvSpPr>
          <p:nvPr>
            <p:ph idx="1"/>
          </p:nvPr>
        </p:nvSpPr>
        <p:spPr/>
        <p:txBody>
          <a:bodyPr>
            <a:normAutofit/>
          </a:bodyPr>
          <a:lstStyle/>
          <a:p>
            <a:r>
              <a:rPr lang="en-US" sz="2800" dirty="0"/>
              <a:t>ICF defines coaching as </a:t>
            </a:r>
            <a:r>
              <a:rPr lang="en-US" sz="2800" dirty="0">
                <a:solidFill>
                  <a:srgbClr val="FF0000"/>
                </a:solidFill>
              </a:rPr>
              <a:t>partnering</a:t>
            </a:r>
            <a:r>
              <a:rPr lang="en-US" sz="2800" dirty="0"/>
              <a:t> with clients in a thought-provoking and creative process that inspires them to </a:t>
            </a:r>
            <a:r>
              <a:rPr lang="en-US" sz="2800" dirty="0">
                <a:solidFill>
                  <a:srgbClr val="FF0000"/>
                </a:solidFill>
              </a:rPr>
              <a:t>maximize their personal </a:t>
            </a:r>
            <a:r>
              <a:rPr lang="en-US" sz="2800" dirty="0"/>
              <a:t>and professional potential, which is particularly important in today's uncertain and complex environment.</a:t>
            </a:r>
          </a:p>
        </p:txBody>
      </p:sp>
    </p:spTree>
    <p:extLst>
      <p:ext uri="{BB962C8B-B14F-4D97-AF65-F5344CB8AC3E}">
        <p14:creationId xmlns:p14="http://schemas.microsoft.com/office/powerpoint/2010/main" val="672698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COACHING</a:t>
            </a:r>
          </a:p>
        </p:txBody>
      </p:sp>
      <p:pic>
        <p:nvPicPr>
          <p:cNvPr id="5" name="Content Placeholder 4"/>
          <p:cNvPicPr>
            <a:picLocks noGrp="1" noChangeAspect="1"/>
          </p:cNvPicPr>
          <p:nvPr>
            <p:ph idx="1"/>
          </p:nvPr>
        </p:nvPicPr>
        <p:blipFill>
          <a:blip r:embed="rId3"/>
          <a:stretch>
            <a:fillRect/>
          </a:stretch>
        </p:blipFill>
        <p:spPr>
          <a:xfrm>
            <a:off x="5441950" y="664369"/>
            <a:ext cx="5080000" cy="4978400"/>
          </a:xfrm>
        </p:spPr>
      </p:pic>
      <p:sp>
        <p:nvSpPr>
          <p:cNvPr id="4" name="Text Placeholder 3"/>
          <p:cNvSpPr>
            <a:spLocks noGrp="1"/>
          </p:cNvSpPr>
          <p:nvPr>
            <p:ph type="body" sz="half" idx="2"/>
          </p:nvPr>
        </p:nvSpPr>
        <p:spPr/>
        <p:txBody>
          <a:bodyPr>
            <a:normAutofit fontScale="92500" lnSpcReduction="20000"/>
          </a:bodyPr>
          <a:lstStyle/>
          <a:p>
            <a:r>
              <a:rPr lang="en-US" sz="2400" dirty="0"/>
              <a:t>Facilitate a process of discovery for the client, where insights and strengths are built, and values are clarified, while progress is made and sustained toward client’s goals. </a:t>
            </a:r>
          </a:p>
          <a:p>
            <a:r>
              <a:rPr lang="en-US" sz="2400" dirty="0"/>
              <a:t> </a:t>
            </a:r>
          </a:p>
        </p:txBody>
      </p:sp>
    </p:spTree>
    <p:extLst>
      <p:ext uri="{BB962C8B-B14F-4D97-AF65-F5344CB8AC3E}">
        <p14:creationId xmlns:p14="http://schemas.microsoft.com/office/powerpoint/2010/main" val="1121287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 Why Is Health and Wellness Coaching</a:t>
            </a:r>
            <a:br>
              <a:rPr lang="en-US" dirty="0"/>
            </a:br>
            <a:r>
              <a:rPr lang="en-US" dirty="0"/>
              <a:t>A Growing Niche?</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450512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1981200" y="307976"/>
            <a:ext cx="8229600" cy="817563"/>
          </a:xfrm>
        </p:spPr>
        <p:txBody>
          <a:bodyPr/>
          <a:lstStyle/>
          <a:p>
            <a:pPr eaLnBrk="1" hangingPunct="1"/>
            <a:r>
              <a:rPr lang="en-US" altLang="x-none">
                <a:ea typeface="ＭＳ Ｐゴシック" charset="-128"/>
              </a:rPr>
              <a:t>Coaching Roles</a:t>
            </a:r>
          </a:p>
        </p:txBody>
      </p:sp>
      <p:sp>
        <p:nvSpPr>
          <p:cNvPr id="64514" name="Content Placeholder 3"/>
          <p:cNvSpPr>
            <a:spLocks noGrp="1"/>
          </p:cNvSpPr>
          <p:nvPr>
            <p:ph sz="half" idx="1"/>
          </p:nvPr>
        </p:nvSpPr>
        <p:spPr>
          <a:xfrm>
            <a:off x="1981201" y="1736725"/>
            <a:ext cx="4562475" cy="4433888"/>
          </a:xfrm>
        </p:spPr>
        <p:txBody>
          <a:bodyPr/>
          <a:lstStyle/>
          <a:p>
            <a:pPr eaLnBrk="1" hangingPunct="1"/>
            <a:r>
              <a:rPr lang="en-US" altLang="x-none" b="1">
                <a:ea typeface="ＭＳ Ｐゴシック" charset="-128"/>
              </a:rPr>
              <a:t>EXECUTIVE COACH</a:t>
            </a:r>
          </a:p>
          <a:p>
            <a:pPr eaLnBrk="1" hangingPunct="1"/>
            <a:endParaRPr lang="en-US" altLang="x-none" b="1">
              <a:ea typeface="ＭＳ Ｐゴシック" charset="-128"/>
            </a:endParaRPr>
          </a:p>
          <a:p>
            <a:pPr eaLnBrk="1" hangingPunct="1"/>
            <a:r>
              <a:rPr lang="en-US" altLang="x-none" b="1">
                <a:ea typeface="ＭＳ Ｐゴシック" charset="-128"/>
              </a:rPr>
              <a:t>LIFE COACH</a:t>
            </a:r>
          </a:p>
          <a:p>
            <a:pPr eaLnBrk="1" hangingPunct="1"/>
            <a:endParaRPr lang="en-US" altLang="x-none" b="1">
              <a:ea typeface="ＭＳ Ｐゴシック" charset="-128"/>
            </a:endParaRPr>
          </a:p>
          <a:p>
            <a:pPr eaLnBrk="1" hangingPunct="1"/>
            <a:r>
              <a:rPr lang="en-US" altLang="x-none" b="1">
                <a:ea typeface="ＭＳ Ｐゴシック" charset="-128"/>
              </a:rPr>
              <a:t>HEALTH /WELLNESS COACHES</a:t>
            </a:r>
          </a:p>
          <a:p>
            <a:pPr eaLnBrk="1" hangingPunct="1"/>
            <a:endParaRPr lang="en-US" altLang="x-none" b="1">
              <a:ea typeface="ＭＳ Ｐゴシック" charset="-128"/>
            </a:endParaRPr>
          </a:p>
          <a:p>
            <a:pPr eaLnBrk="1" hangingPunct="1"/>
            <a:endParaRPr lang="en-US" altLang="x-none">
              <a:ea typeface="ＭＳ Ｐゴシック" charset="-128"/>
            </a:endParaRPr>
          </a:p>
        </p:txBody>
      </p:sp>
      <p:pic>
        <p:nvPicPr>
          <p:cNvPr id="64515"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02501" y="1736726"/>
            <a:ext cx="2619375"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5195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6"/>
          <p:cNvSpPr>
            <a:spLocks noGrp="1"/>
          </p:cNvSpPr>
          <p:nvPr>
            <p:ph type="title"/>
          </p:nvPr>
        </p:nvSpPr>
        <p:spPr>
          <a:xfrm>
            <a:off x="2073276" y="107950"/>
            <a:ext cx="8042275" cy="787400"/>
          </a:xfrm>
        </p:spPr>
        <p:txBody>
          <a:bodyPr/>
          <a:lstStyle/>
          <a:p>
            <a:r>
              <a:rPr lang="en-US" altLang="x-none">
                <a:ea typeface="ＭＳ Ｐゴシック" charset="-128"/>
              </a:rPr>
              <a:t>The Coaching Process</a:t>
            </a:r>
          </a:p>
        </p:txBody>
      </p:sp>
      <p:graphicFrame>
        <p:nvGraphicFramePr>
          <p:cNvPr id="8" name="Diagram 7"/>
          <p:cNvGraphicFramePr/>
          <p:nvPr>
            <p:extLst>
              <p:ext uri="{D42A27DB-BD31-4B8C-83A1-F6EECF244321}">
                <p14:modId xmlns:p14="http://schemas.microsoft.com/office/powerpoint/2010/main" val="1354198369"/>
              </p:ext>
            </p:extLst>
          </p:nvPr>
        </p:nvGraphicFramePr>
        <p:xfrm>
          <a:off x="409074" y="952402"/>
          <a:ext cx="10009533" cy="5963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04379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ICF Core Competencies</a:t>
            </a:r>
          </a:p>
        </p:txBody>
      </p:sp>
      <p:sp>
        <p:nvSpPr>
          <p:cNvPr id="3" name="Content Placeholder 2"/>
          <p:cNvSpPr>
            <a:spLocks noGrp="1"/>
          </p:cNvSpPr>
          <p:nvPr>
            <p:ph sz="half" idx="1"/>
          </p:nvPr>
        </p:nvSpPr>
        <p:spPr/>
        <p:txBody>
          <a:bodyPr>
            <a:normAutofit fontScale="85000" lnSpcReduction="20000"/>
          </a:bodyPr>
          <a:lstStyle/>
          <a:p>
            <a:r>
              <a:rPr lang="en-US" b="1" dirty="0"/>
              <a:t>a. Setting the foundation </a:t>
            </a:r>
            <a:endParaRPr lang="en-US" dirty="0"/>
          </a:p>
          <a:p>
            <a:r>
              <a:rPr lang="en-US" dirty="0"/>
              <a:t>1. meeting ethical guidelines and professional standards</a:t>
            </a:r>
          </a:p>
          <a:p>
            <a:r>
              <a:rPr lang="en-US" dirty="0"/>
              <a:t>2. establishing the coaching agreement</a:t>
            </a:r>
            <a:endParaRPr lang="cs-CZ" dirty="0"/>
          </a:p>
          <a:p>
            <a:endParaRPr lang="en-US" dirty="0"/>
          </a:p>
          <a:p>
            <a:r>
              <a:rPr lang="en-US" b="1" dirty="0"/>
              <a:t>b. Co-creating the relationship </a:t>
            </a:r>
            <a:endParaRPr lang="en-US" dirty="0"/>
          </a:p>
          <a:p>
            <a:r>
              <a:rPr lang="en-US" dirty="0"/>
              <a:t>3. establishing trust and intimacy with the client</a:t>
            </a:r>
          </a:p>
          <a:p>
            <a:r>
              <a:rPr lang="en-US" dirty="0"/>
              <a:t>4. coaching presence</a:t>
            </a:r>
          </a:p>
          <a:p>
            <a:pPr marL="0" indent="0">
              <a:buNone/>
            </a:pPr>
            <a:endParaRPr lang="en-US" dirty="0"/>
          </a:p>
        </p:txBody>
      </p:sp>
      <p:sp>
        <p:nvSpPr>
          <p:cNvPr id="4" name="Content Placeholder 3"/>
          <p:cNvSpPr>
            <a:spLocks noGrp="1"/>
          </p:cNvSpPr>
          <p:nvPr>
            <p:ph sz="half" idx="2"/>
          </p:nvPr>
        </p:nvSpPr>
        <p:spPr/>
        <p:txBody>
          <a:bodyPr>
            <a:normAutofit fontScale="85000" lnSpcReduction="20000"/>
          </a:bodyPr>
          <a:lstStyle/>
          <a:p>
            <a:r>
              <a:rPr lang="en-US" b="1" dirty="0"/>
              <a:t>c. Communicating effectively</a:t>
            </a:r>
            <a:endParaRPr lang="en-US" dirty="0"/>
          </a:p>
          <a:p>
            <a:r>
              <a:rPr lang="en-US" dirty="0"/>
              <a:t>5. active listening </a:t>
            </a:r>
          </a:p>
          <a:p>
            <a:r>
              <a:rPr lang="en-US" dirty="0"/>
              <a:t>6. powerful questioning </a:t>
            </a:r>
          </a:p>
          <a:p>
            <a:r>
              <a:rPr lang="en-US" dirty="0"/>
              <a:t>7. direct communication</a:t>
            </a:r>
            <a:endParaRPr lang="cs-CZ" dirty="0"/>
          </a:p>
          <a:p>
            <a:endParaRPr lang="en-US" dirty="0"/>
          </a:p>
          <a:p>
            <a:r>
              <a:rPr lang="en-US" b="1" dirty="0"/>
              <a:t>d. Facilitating learning and results</a:t>
            </a:r>
            <a:endParaRPr lang="en-US" dirty="0"/>
          </a:p>
          <a:p>
            <a:r>
              <a:rPr lang="en-US" dirty="0"/>
              <a:t>8. creating awareness </a:t>
            </a:r>
          </a:p>
          <a:p>
            <a:r>
              <a:rPr lang="en-US" dirty="0"/>
              <a:t>9. designing actions </a:t>
            </a:r>
          </a:p>
          <a:p>
            <a:r>
              <a:rPr lang="en-US" dirty="0"/>
              <a:t>10. planning and goal setting </a:t>
            </a:r>
          </a:p>
          <a:p>
            <a:r>
              <a:rPr lang="en-US" dirty="0"/>
              <a:t>11. managing progress and accountability</a:t>
            </a:r>
          </a:p>
          <a:p>
            <a:endParaRPr lang="en-US" dirty="0"/>
          </a:p>
        </p:txBody>
      </p:sp>
    </p:spTree>
    <p:extLst>
      <p:ext uri="{BB962C8B-B14F-4D97-AF65-F5344CB8AC3E}">
        <p14:creationId xmlns:p14="http://schemas.microsoft.com/office/powerpoint/2010/main" val="7225176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3"/>
          <p:cNvSpPr>
            <a:spLocks/>
          </p:cNvSpPr>
          <p:nvPr/>
        </p:nvSpPr>
        <p:spPr bwMode="auto">
          <a:xfrm>
            <a:off x="2335213" y="28575"/>
            <a:ext cx="7429500" cy="6851650"/>
          </a:xfrm>
          <a:custGeom>
            <a:avLst/>
            <a:gdLst>
              <a:gd name="T0" fmla="*/ 0 w 7429500"/>
              <a:gd name="T1" fmla="*/ 3425825 h 6851650"/>
              <a:gd name="T2" fmla="*/ 3714750 w 7429500"/>
              <a:gd name="T3" fmla="*/ 0 h 6851650"/>
              <a:gd name="T4" fmla="*/ 7429500 w 7429500"/>
              <a:gd name="T5" fmla="*/ 3425825 h 6851650"/>
              <a:gd name="T6" fmla="*/ 3714750 w 7429500"/>
              <a:gd name="T7" fmla="*/ 6851650 h 6851650"/>
              <a:gd name="T8" fmla="*/ 0 w 7429500"/>
              <a:gd name="T9" fmla="*/ 3425825 h 6851650"/>
              <a:gd name="T10" fmla="*/ 77698 w 7429500"/>
              <a:gd name="T11" fmla="*/ 3425825 h 6851650"/>
              <a:gd name="T12" fmla="*/ 3714750 w 7429500"/>
              <a:gd name="T13" fmla="*/ 6773952 h 6851650"/>
              <a:gd name="T14" fmla="*/ 7351802 w 7429500"/>
              <a:gd name="T15" fmla="*/ 3425825 h 6851650"/>
              <a:gd name="T16" fmla="*/ 3714750 w 7429500"/>
              <a:gd name="T17" fmla="*/ 77698 h 6851650"/>
              <a:gd name="T18" fmla="*/ 77698 w 7429500"/>
              <a:gd name="T19" fmla="*/ 3425825 h 68516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429500" h="6851650">
                <a:moveTo>
                  <a:pt x="0" y="3425825"/>
                </a:moveTo>
                <a:cubicBezTo>
                  <a:pt x="0" y="1533794"/>
                  <a:pt x="1663150" y="0"/>
                  <a:pt x="3714750" y="0"/>
                </a:cubicBezTo>
                <a:cubicBezTo>
                  <a:pt x="5766350" y="0"/>
                  <a:pt x="7429500" y="1533794"/>
                  <a:pt x="7429500" y="3425825"/>
                </a:cubicBezTo>
                <a:cubicBezTo>
                  <a:pt x="7429500" y="5317856"/>
                  <a:pt x="5766350" y="6851650"/>
                  <a:pt x="3714750" y="6851650"/>
                </a:cubicBezTo>
                <a:cubicBezTo>
                  <a:pt x="1663150" y="6851650"/>
                  <a:pt x="0" y="5317856"/>
                  <a:pt x="0" y="3425825"/>
                </a:cubicBezTo>
                <a:close/>
                <a:moveTo>
                  <a:pt x="77698" y="3425825"/>
                </a:moveTo>
                <a:cubicBezTo>
                  <a:pt x="77698" y="5274944"/>
                  <a:pt x="1706062" y="6773952"/>
                  <a:pt x="3714750" y="6773952"/>
                </a:cubicBezTo>
                <a:cubicBezTo>
                  <a:pt x="5723438" y="6773952"/>
                  <a:pt x="7351802" y="5274944"/>
                  <a:pt x="7351802" y="3425825"/>
                </a:cubicBezTo>
                <a:cubicBezTo>
                  <a:pt x="7351802" y="1576706"/>
                  <a:pt x="5723438" y="77698"/>
                  <a:pt x="3714750" y="77698"/>
                </a:cubicBezTo>
                <a:cubicBezTo>
                  <a:pt x="1706062" y="77698"/>
                  <a:pt x="77698" y="1576706"/>
                  <a:pt x="77698" y="3425825"/>
                </a:cubicBezTo>
                <a:close/>
              </a:path>
            </a:pathLst>
          </a:custGeom>
          <a:solidFill>
            <a:schemeClr val="tx1"/>
          </a:solidFill>
          <a:ln w="9525" cap="flat" cmpd="sng">
            <a:solidFill>
              <a:schemeClr val="tx1"/>
            </a:solidFill>
            <a:prstDash val="solid"/>
            <a:round/>
            <a:headEnd/>
            <a:tailEnd/>
          </a:ln>
          <a:effectLst>
            <a:outerShdw blurRad="40000" dist="23000" dir="5400000" rotWithShape="0">
              <a:srgbClr val="000000">
                <a:alpha val="34999"/>
              </a:srgbClr>
            </a:outerShdw>
          </a:effectLst>
        </p:spPr>
        <p:txBody>
          <a:bodyPr/>
          <a:lstStyle/>
          <a:p>
            <a:endParaRPr lang="en-US"/>
          </a:p>
        </p:txBody>
      </p:sp>
      <p:cxnSp>
        <p:nvCxnSpPr>
          <p:cNvPr id="13" name="Straight Connector 12"/>
          <p:cNvCxnSpPr>
            <a:cxnSpLocks noChangeShapeType="1"/>
          </p:cNvCxnSpPr>
          <p:nvPr/>
        </p:nvCxnSpPr>
        <p:spPr bwMode="auto">
          <a:xfrm flipV="1">
            <a:off x="3432176" y="996950"/>
            <a:ext cx="5180013" cy="4800600"/>
          </a:xfrm>
          <a:prstGeom prst="line">
            <a:avLst/>
          </a:prstGeom>
          <a:noFill/>
          <a:ln w="6350">
            <a:solidFill>
              <a:schemeClr val="tx1"/>
            </a:solidFill>
            <a:prstDash val="dash"/>
            <a:bevel/>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6" name="Straight Connector 15"/>
          <p:cNvCxnSpPr>
            <a:cxnSpLocks noChangeShapeType="1"/>
          </p:cNvCxnSpPr>
          <p:nvPr/>
        </p:nvCxnSpPr>
        <p:spPr bwMode="auto">
          <a:xfrm flipH="1" flipV="1">
            <a:off x="3549650" y="1168401"/>
            <a:ext cx="5175250" cy="4708525"/>
          </a:xfrm>
          <a:prstGeom prst="line">
            <a:avLst/>
          </a:prstGeom>
          <a:noFill/>
          <a:ln w="6350">
            <a:solidFill>
              <a:schemeClr val="tx1"/>
            </a:solidFill>
            <a:prstDash val="dash"/>
            <a:bevel/>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89092" name="TextBox 18"/>
          <p:cNvSpPr txBox="1">
            <a:spLocks noChangeArrowheads="1"/>
          </p:cNvSpPr>
          <p:nvPr/>
        </p:nvSpPr>
        <p:spPr bwMode="auto">
          <a:xfrm>
            <a:off x="7496176" y="2212975"/>
            <a:ext cx="2005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x-none" sz="1800">
                <a:latin typeface="Calibri" charset="0"/>
              </a:rPr>
              <a:t>NUTRITION</a:t>
            </a:r>
          </a:p>
        </p:txBody>
      </p:sp>
      <p:sp>
        <p:nvSpPr>
          <p:cNvPr id="89093" name="TextBox 19"/>
          <p:cNvSpPr txBox="1">
            <a:spLocks noChangeArrowheads="1"/>
          </p:cNvSpPr>
          <p:nvPr/>
        </p:nvSpPr>
        <p:spPr bwMode="auto">
          <a:xfrm>
            <a:off x="4311650" y="1049338"/>
            <a:ext cx="1397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x-none" sz="1800">
                <a:latin typeface="Calibri" charset="0"/>
              </a:rPr>
              <a:t>SOCIAL RELATIONS</a:t>
            </a:r>
          </a:p>
        </p:txBody>
      </p:sp>
      <p:sp>
        <p:nvSpPr>
          <p:cNvPr id="89094" name="TextBox 22"/>
          <p:cNvSpPr txBox="1">
            <a:spLocks noChangeArrowheads="1"/>
          </p:cNvSpPr>
          <p:nvPr/>
        </p:nvSpPr>
        <p:spPr bwMode="auto">
          <a:xfrm>
            <a:off x="3244850" y="2212975"/>
            <a:ext cx="14859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x-none" sz="1800">
                <a:latin typeface="Calibri" charset="0"/>
              </a:rPr>
              <a:t>SPIRIT &amp; BELONGING</a:t>
            </a:r>
          </a:p>
        </p:txBody>
      </p:sp>
      <p:sp>
        <p:nvSpPr>
          <p:cNvPr id="89095" name="TextBox 23"/>
          <p:cNvSpPr txBox="1">
            <a:spLocks noChangeArrowheads="1"/>
          </p:cNvSpPr>
          <p:nvPr/>
        </p:nvSpPr>
        <p:spPr bwMode="auto">
          <a:xfrm>
            <a:off x="6199189" y="5157788"/>
            <a:ext cx="14874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x-none" sz="1800">
                <a:latin typeface="Calibri" charset="0"/>
              </a:rPr>
              <a:t>EMOTIONAL</a:t>
            </a:r>
          </a:p>
        </p:txBody>
      </p:sp>
      <p:cxnSp>
        <p:nvCxnSpPr>
          <p:cNvPr id="25" name="Straight Connector 24"/>
          <p:cNvCxnSpPr>
            <a:cxnSpLocks noChangeShapeType="1"/>
          </p:cNvCxnSpPr>
          <p:nvPr/>
        </p:nvCxnSpPr>
        <p:spPr bwMode="auto">
          <a:xfrm>
            <a:off x="2462213" y="3348038"/>
            <a:ext cx="7302500" cy="0"/>
          </a:xfrm>
          <a:prstGeom prst="line">
            <a:avLst/>
          </a:prstGeom>
          <a:noFill/>
          <a:ln w="6350">
            <a:solidFill>
              <a:schemeClr val="tx1"/>
            </a:solidFill>
            <a:prstDash val="dash"/>
            <a:bevel/>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9" name="Straight Connector 28"/>
          <p:cNvCxnSpPr>
            <a:cxnSpLocks noChangeShapeType="1"/>
          </p:cNvCxnSpPr>
          <p:nvPr/>
        </p:nvCxnSpPr>
        <p:spPr bwMode="auto">
          <a:xfrm flipH="1" flipV="1">
            <a:off x="6078539" y="133350"/>
            <a:ext cx="58737" cy="6724650"/>
          </a:xfrm>
          <a:prstGeom prst="line">
            <a:avLst/>
          </a:prstGeom>
          <a:noFill/>
          <a:ln w="6350">
            <a:solidFill>
              <a:schemeClr val="tx1"/>
            </a:solidFill>
            <a:prstDash val="dash"/>
            <a:bevel/>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89098" name="TextBox 37"/>
          <p:cNvSpPr txBox="1">
            <a:spLocks noChangeArrowheads="1"/>
          </p:cNvSpPr>
          <p:nvPr/>
        </p:nvSpPr>
        <p:spPr bwMode="auto">
          <a:xfrm>
            <a:off x="7643813" y="3979864"/>
            <a:ext cx="1579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x-none" sz="1800">
                <a:latin typeface="Calibri" charset="0"/>
              </a:rPr>
              <a:t>INTELLECTUAL</a:t>
            </a:r>
          </a:p>
        </p:txBody>
      </p:sp>
      <p:sp>
        <p:nvSpPr>
          <p:cNvPr id="89099" name="TextBox 39"/>
          <p:cNvSpPr txBox="1">
            <a:spLocks noChangeArrowheads="1"/>
          </p:cNvSpPr>
          <p:nvPr/>
        </p:nvSpPr>
        <p:spPr bwMode="auto">
          <a:xfrm>
            <a:off x="6364289" y="1049339"/>
            <a:ext cx="1131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x-none" sz="1800">
                <a:latin typeface="Calibri" charset="0"/>
              </a:rPr>
              <a:t>EXERCISE</a:t>
            </a:r>
          </a:p>
        </p:txBody>
      </p:sp>
      <p:sp>
        <p:nvSpPr>
          <p:cNvPr id="89100" name="TextBox 40"/>
          <p:cNvSpPr txBox="1">
            <a:spLocks noChangeArrowheads="1"/>
          </p:cNvSpPr>
          <p:nvPr/>
        </p:nvSpPr>
        <p:spPr bwMode="auto">
          <a:xfrm>
            <a:off x="4165600" y="5157788"/>
            <a:ext cx="1485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x-none" sz="1800">
                <a:latin typeface="Calibri" charset="0"/>
              </a:rPr>
              <a:t>RECREATION</a:t>
            </a:r>
          </a:p>
        </p:txBody>
      </p:sp>
      <p:sp>
        <p:nvSpPr>
          <p:cNvPr id="89101" name="TextBox 41"/>
          <p:cNvSpPr txBox="1">
            <a:spLocks noChangeArrowheads="1"/>
          </p:cNvSpPr>
          <p:nvPr/>
        </p:nvSpPr>
        <p:spPr bwMode="auto">
          <a:xfrm>
            <a:off x="3032125" y="3979864"/>
            <a:ext cx="1487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x-none" sz="1800">
                <a:latin typeface="Calibri" charset="0"/>
              </a:rPr>
              <a:t>OCCUPATION</a:t>
            </a:r>
          </a:p>
        </p:txBody>
      </p:sp>
      <p:sp>
        <p:nvSpPr>
          <p:cNvPr id="89102" name="TextBox 45"/>
          <p:cNvSpPr txBox="1">
            <a:spLocks noChangeArrowheads="1"/>
          </p:cNvSpPr>
          <p:nvPr/>
        </p:nvSpPr>
        <p:spPr bwMode="auto">
          <a:xfrm>
            <a:off x="9039225" y="61214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x-none" altLang="x-none" sz="1800">
              <a:latin typeface="Calibri" charset="0"/>
            </a:endParaRPr>
          </a:p>
        </p:txBody>
      </p:sp>
      <p:sp>
        <p:nvSpPr>
          <p:cNvPr id="89103" name="TextBox 46"/>
          <p:cNvSpPr txBox="1">
            <a:spLocks noChangeArrowheads="1"/>
          </p:cNvSpPr>
          <p:nvPr/>
        </p:nvSpPr>
        <p:spPr bwMode="auto">
          <a:xfrm>
            <a:off x="8612189" y="6102351"/>
            <a:ext cx="19256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x-none" sz="1200">
                <a:latin typeface="Calibri" charset="0"/>
              </a:rPr>
              <a:t>© 2013 Global Medicine Enterprises, Inc.</a:t>
            </a:r>
          </a:p>
        </p:txBody>
      </p:sp>
      <p:sp>
        <p:nvSpPr>
          <p:cNvPr id="89104" name="TextBox 49"/>
          <p:cNvSpPr txBox="1">
            <a:spLocks noChangeArrowheads="1"/>
          </p:cNvSpPr>
          <p:nvPr/>
        </p:nvSpPr>
        <p:spPr bwMode="auto">
          <a:xfrm>
            <a:off x="5651500" y="193676"/>
            <a:ext cx="4572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1800">
                <a:latin typeface="Calibri" charset="0"/>
              </a:rPr>
              <a:t>10</a:t>
            </a:r>
            <a:br>
              <a:rPr lang="en-US" altLang="x-none" sz="1800">
                <a:latin typeface="Calibri" charset="0"/>
              </a:rPr>
            </a:br>
            <a:r>
              <a:rPr lang="en-US" altLang="x-none" sz="1800">
                <a:latin typeface="Calibri" charset="0"/>
              </a:rPr>
              <a:t>9</a:t>
            </a:r>
            <a:br>
              <a:rPr lang="en-US" altLang="x-none" sz="1800">
                <a:latin typeface="Calibri" charset="0"/>
              </a:rPr>
            </a:br>
            <a:r>
              <a:rPr lang="en-US" altLang="x-none" sz="1800">
                <a:latin typeface="Calibri" charset="0"/>
              </a:rPr>
              <a:t>8</a:t>
            </a:r>
            <a:br>
              <a:rPr lang="en-US" altLang="x-none" sz="1800">
                <a:latin typeface="Calibri" charset="0"/>
              </a:rPr>
            </a:br>
            <a:r>
              <a:rPr lang="en-US" altLang="x-none" sz="1800">
                <a:latin typeface="Calibri" charset="0"/>
              </a:rPr>
              <a:t>7</a:t>
            </a:r>
            <a:br>
              <a:rPr lang="en-US" altLang="x-none" sz="1800">
                <a:latin typeface="Calibri" charset="0"/>
              </a:rPr>
            </a:br>
            <a:r>
              <a:rPr lang="en-US" altLang="x-none" sz="1800">
                <a:latin typeface="Calibri" charset="0"/>
              </a:rPr>
              <a:t>6</a:t>
            </a:r>
            <a:br>
              <a:rPr lang="en-US" altLang="x-none" sz="1800">
                <a:latin typeface="Calibri" charset="0"/>
              </a:rPr>
            </a:br>
            <a:r>
              <a:rPr lang="en-US" altLang="x-none" sz="1800">
                <a:latin typeface="Calibri" charset="0"/>
              </a:rPr>
              <a:t>5</a:t>
            </a:r>
            <a:br>
              <a:rPr lang="en-US" altLang="x-none" sz="1800">
                <a:latin typeface="Calibri" charset="0"/>
              </a:rPr>
            </a:br>
            <a:r>
              <a:rPr lang="en-US" altLang="x-none" sz="1800">
                <a:latin typeface="Calibri" charset="0"/>
              </a:rPr>
              <a:t>4</a:t>
            </a:r>
            <a:br>
              <a:rPr lang="en-US" altLang="x-none" sz="1800">
                <a:latin typeface="Calibri" charset="0"/>
              </a:rPr>
            </a:br>
            <a:r>
              <a:rPr lang="en-US" altLang="x-none" sz="1800">
                <a:latin typeface="Calibri" charset="0"/>
              </a:rPr>
              <a:t>3</a:t>
            </a:r>
            <a:br>
              <a:rPr lang="en-US" altLang="x-none" sz="1800">
                <a:latin typeface="Calibri" charset="0"/>
              </a:rPr>
            </a:br>
            <a:r>
              <a:rPr lang="en-US" altLang="x-none" sz="1800">
                <a:latin typeface="Calibri" charset="0"/>
              </a:rPr>
              <a:t>2</a:t>
            </a:r>
            <a:br>
              <a:rPr lang="en-US" altLang="x-none" sz="1800">
                <a:latin typeface="Calibri" charset="0"/>
              </a:rPr>
            </a:br>
            <a:r>
              <a:rPr lang="en-US" altLang="x-none" sz="1800">
                <a:latin typeface="Calibri" charset="0"/>
              </a:rPr>
              <a:t>1</a:t>
            </a:r>
          </a:p>
        </p:txBody>
      </p:sp>
      <p:sp>
        <p:nvSpPr>
          <p:cNvPr id="89105" name="TextBox 50"/>
          <p:cNvSpPr txBox="1">
            <a:spLocks noChangeArrowheads="1"/>
          </p:cNvSpPr>
          <p:nvPr/>
        </p:nvSpPr>
        <p:spPr bwMode="auto">
          <a:xfrm>
            <a:off x="5605464" y="3740151"/>
            <a:ext cx="547687"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1800">
                <a:latin typeface="Calibri" charset="0"/>
              </a:rPr>
              <a:t>1</a:t>
            </a:r>
            <a:br>
              <a:rPr lang="en-US" altLang="x-none" sz="1800">
                <a:latin typeface="Calibri" charset="0"/>
              </a:rPr>
            </a:br>
            <a:r>
              <a:rPr lang="en-US" altLang="x-none" sz="1800">
                <a:latin typeface="Calibri" charset="0"/>
              </a:rPr>
              <a:t>2</a:t>
            </a:r>
            <a:br>
              <a:rPr lang="en-US" altLang="x-none" sz="1800">
                <a:latin typeface="Calibri" charset="0"/>
              </a:rPr>
            </a:br>
            <a:r>
              <a:rPr lang="en-US" altLang="x-none" sz="1800">
                <a:latin typeface="Calibri" charset="0"/>
              </a:rPr>
              <a:t>3</a:t>
            </a:r>
            <a:br>
              <a:rPr lang="en-US" altLang="x-none" sz="1800">
                <a:latin typeface="Calibri" charset="0"/>
              </a:rPr>
            </a:br>
            <a:r>
              <a:rPr lang="en-US" altLang="x-none" sz="1800">
                <a:latin typeface="Calibri" charset="0"/>
              </a:rPr>
              <a:t>4</a:t>
            </a:r>
            <a:br>
              <a:rPr lang="en-US" altLang="x-none" sz="1800">
                <a:latin typeface="Calibri" charset="0"/>
              </a:rPr>
            </a:br>
            <a:r>
              <a:rPr lang="en-US" altLang="x-none" sz="1800">
                <a:latin typeface="Calibri" charset="0"/>
              </a:rPr>
              <a:t>5</a:t>
            </a:r>
          </a:p>
          <a:p>
            <a:pPr algn="ctr" eaLnBrk="1" hangingPunct="1"/>
            <a:r>
              <a:rPr lang="en-US" altLang="x-none" sz="1800">
                <a:latin typeface="Calibri" charset="0"/>
              </a:rPr>
              <a:t>6</a:t>
            </a:r>
            <a:br>
              <a:rPr lang="en-US" altLang="x-none" sz="1800">
                <a:latin typeface="Calibri" charset="0"/>
              </a:rPr>
            </a:br>
            <a:r>
              <a:rPr lang="en-US" altLang="x-none" sz="1800">
                <a:latin typeface="Calibri" charset="0"/>
              </a:rPr>
              <a:t>7</a:t>
            </a:r>
            <a:br>
              <a:rPr lang="en-US" altLang="x-none" sz="1800">
                <a:latin typeface="Calibri" charset="0"/>
              </a:rPr>
            </a:br>
            <a:r>
              <a:rPr lang="en-US" altLang="x-none" sz="1800">
                <a:latin typeface="Calibri" charset="0"/>
              </a:rPr>
              <a:t>8</a:t>
            </a:r>
            <a:br>
              <a:rPr lang="en-US" altLang="x-none" sz="1800">
                <a:latin typeface="Calibri" charset="0"/>
              </a:rPr>
            </a:br>
            <a:r>
              <a:rPr lang="en-US" altLang="x-none" sz="1800">
                <a:latin typeface="Calibri" charset="0"/>
              </a:rPr>
              <a:t>9</a:t>
            </a:r>
            <a:br>
              <a:rPr lang="en-US" altLang="x-none" sz="1800">
                <a:latin typeface="Calibri" charset="0"/>
              </a:rPr>
            </a:br>
            <a:r>
              <a:rPr lang="en-US" altLang="x-none" sz="1800">
                <a:latin typeface="Calibri" charset="0"/>
              </a:rPr>
              <a:t>10</a:t>
            </a:r>
          </a:p>
        </p:txBody>
      </p:sp>
      <p:sp>
        <p:nvSpPr>
          <p:cNvPr id="89106" name="TextBox 53"/>
          <p:cNvSpPr txBox="1">
            <a:spLocks noChangeArrowheads="1"/>
          </p:cNvSpPr>
          <p:nvPr/>
        </p:nvSpPr>
        <p:spPr bwMode="auto">
          <a:xfrm>
            <a:off x="6524626" y="2978150"/>
            <a:ext cx="2881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x-none" sz="1800">
                <a:latin typeface="Calibri" charset="0"/>
              </a:rPr>
              <a:t>1   2   3   4   5   6   7   8   9   10</a:t>
            </a:r>
          </a:p>
        </p:txBody>
      </p:sp>
      <p:sp>
        <p:nvSpPr>
          <p:cNvPr id="89107" name="TextBox 56"/>
          <p:cNvSpPr txBox="1">
            <a:spLocks noChangeArrowheads="1"/>
          </p:cNvSpPr>
          <p:nvPr/>
        </p:nvSpPr>
        <p:spPr bwMode="auto">
          <a:xfrm>
            <a:off x="2724150" y="2978150"/>
            <a:ext cx="2984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x-none" sz="1800">
                <a:latin typeface="Calibri" charset="0"/>
              </a:rPr>
              <a:t>10   9   8   7   6   5   4   3    2    1</a:t>
            </a:r>
          </a:p>
        </p:txBody>
      </p:sp>
      <p:sp>
        <p:nvSpPr>
          <p:cNvPr id="3" name="TextBox 2"/>
          <p:cNvSpPr txBox="1"/>
          <p:nvPr/>
        </p:nvSpPr>
        <p:spPr>
          <a:xfrm>
            <a:off x="1602347" y="193732"/>
            <a:ext cx="2917376" cy="461665"/>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sz="2400" b="1" dirty="0">
                <a:ln w="11430"/>
                <a:effectLst>
                  <a:glow rad="228600">
                    <a:schemeClr val="accent6">
                      <a:satMod val="175000"/>
                      <a:alpha val="40000"/>
                    </a:schemeClr>
                  </a:glow>
                  <a:outerShdw blurRad="80000" dist="40000" dir="5040000" algn="tl">
                    <a:srgbClr val="000000">
                      <a:alpha val="30000"/>
                    </a:srgbClr>
                  </a:outerShdw>
                </a:effectLst>
              </a:rPr>
              <a:t>WELLNESS</a:t>
            </a:r>
          </a:p>
        </p:txBody>
      </p:sp>
    </p:spTree>
    <p:extLst>
      <p:ext uri="{BB962C8B-B14F-4D97-AF65-F5344CB8AC3E}">
        <p14:creationId xmlns:p14="http://schemas.microsoft.com/office/powerpoint/2010/main" val="9802968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a:t>Counseling in Medicine</a:t>
            </a:r>
          </a:p>
        </p:txBody>
      </p:sp>
      <p:sp>
        <p:nvSpPr>
          <p:cNvPr id="6" name="Content Placeholder 5"/>
          <p:cNvSpPr>
            <a:spLocks noGrp="1"/>
          </p:cNvSpPr>
          <p:nvPr>
            <p:ph sz="half" idx="2"/>
          </p:nvPr>
        </p:nvSpPr>
        <p:spPr/>
        <p:txBody>
          <a:bodyPr>
            <a:normAutofit lnSpcReduction="10000"/>
          </a:bodyPr>
          <a:lstStyle/>
          <a:p>
            <a:r>
              <a:rPr lang="en-US" dirty="0"/>
              <a:t>Medical model	</a:t>
            </a:r>
          </a:p>
          <a:p>
            <a:r>
              <a:rPr lang="en-US" dirty="0"/>
              <a:t>Diagnosable illness in paradigm of pathology</a:t>
            </a:r>
          </a:p>
          <a:p>
            <a:r>
              <a:rPr lang="en-US" dirty="0"/>
              <a:t>Focus on fixing a problem</a:t>
            </a:r>
          </a:p>
          <a:p>
            <a:r>
              <a:rPr lang="en-US" dirty="0"/>
              <a:t>Expert provides information</a:t>
            </a:r>
          </a:p>
          <a:p>
            <a:r>
              <a:rPr lang="en-US" dirty="0"/>
              <a:t>“Why” questions, with past/present focus</a:t>
            </a:r>
          </a:p>
          <a:p>
            <a:r>
              <a:rPr lang="en-US" dirty="0"/>
              <a:t>Restore to level of functioning</a:t>
            </a:r>
          </a:p>
        </p:txBody>
      </p:sp>
      <p:sp>
        <p:nvSpPr>
          <p:cNvPr id="8" name="Content Placeholder 7"/>
          <p:cNvSpPr>
            <a:spLocks noGrp="1"/>
          </p:cNvSpPr>
          <p:nvPr>
            <p:ph sz="quarter" idx="4"/>
          </p:nvPr>
        </p:nvSpPr>
        <p:spPr/>
        <p:txBody>
          <a:bodyPr>
            <a:normAutofit fontScale="92500" lnSpcReduction="10000"/>
          </a:bodyPr>
          <a:lstStyle/>
          <a:p>
            <a:r>
              <a:rPr lang="en-US" dirty="0"/>
              <a:t>Learning/development model</a:t>
            </a:r>
          </a:p>
          <a:p>
            <a:r>
              <a:rPr lang="en-US" dirty="0"/>
              <a:t>Desirable goals &amp; achievement in paradigm of possibility</a:t>
            </a:r>
          </a:p>
          <a:p>
            <a:r>
              <a:rPr lang="en-US" dirty="0"/>
              <a:t>Focus on optimal performance</a:t>
            </a:r>
          </a:p>
          <a:p>
            <a:r>
              <a:rPr lang="en-US" dirty="0"/>
              <a:t>Non-judgmental partner supports exploration of health priorities</a:t>
            </a:r>
          </a:p>
          <a:p>
            <a:r>
              <a:rPr lang="en-US" dirty="0"/>
              <a:t>“How” questions with present/future focus</a:t>
            </a:r>
          </a:p>
          <a:p>
            <a:r>
              <a:rPr lang="en-US" dirty="0"/>
              <a:t>Move to optimal behavior</a:t>
            </a:r>
          </a:p>
        </p:txBody>
      </p:sp>
      <p:sp>
        <p:nvSpPr>
          <p:cNvPr id="7" name="Text Placeholder 6"/>
          <p:cNvSpPr>
            <a:spLocks noGrp="1"/>
          </p:cNvSpPr>
          <p:nvPr>
            <p:ph type="body" sz="quarter" idx="13"/>
          </p:nvPr>
        </p:nvSpPr>
        <p:spPr/>
        <p:txBody>
          <a:bodyPr/>
          <a:lstStyle/>
          <a:p>
            <a:r>
              <a:rPr lang="en-US" dirty="0"/>
              <a:t>Health Coaching</a:t>
            </a:r>
          </a:p>
        </p:txBody>
      </p:sp>
      <p:sp>
        <p:nvSpPr>
          <p:cNvPr id="2" name="Title 1"/>
          <p:cNvSpPr>
            <a:spLocks noGrp="1"/>
          </p:cNvSpPr>
          <p:nvPr>
            <p:ph type="title"/>
          </p:nvPr>
        </p:nvSpPr>
        <p:spPr/>
        <p:txBody>
          <a:bodyPr/>
          <a:lstStyle/>
          <a:p>
            <a:r>
              <a:rPr lang="en-US" dirty="0"/>
              <a:t>Health coaching is not </a:t>
            </a:r>
            <a:br>
              <a:rPr lang="en-US" dirty="0"/>
            </a:br>
            <a:r>
              <a:rPr lang="en-US" dirty="0"/>
              <a:t>health education or counseling</a:t>
            </a:r>
          </a:p>
        </p:txBody>
      </p:sp>
    </p:spTree>
    <p:extLst>
      <p:ext uri="{BB962C8B-B14F-4D97-AF65-F5344CB8AC3E}">
        <p14:creationId xmlns:p14="http://schemas.microsoft.com/office/powerpoint/2010/main" val="237687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1981200" y="387350"/>
            <a:ext cx="8229600" cy="831850"/>
          </a:xfrm>
        </p:spPr>
        <p:txBody>
          <a:bodyPr/>
          <a:lstStyle/>
          <a:p>
            <a:pPr eaLnBrk="1" hangingPunct="1"/>
            <a:r>
              <a:rPr lang="en-US" altLang="x-none">
                <a:ea typeface="ＭＳ Ｐゴシック" charset="-128"/>
              </a:rPr>
              <a:t>Levels of Practice</a:t>
            </a:r>
          </a:p>
        </p:txBody>
      </p:sp>
      <p:sp>
        <p:nvSpPr>
          <p:cNvPr id="68610" name="Content Placeholder 2"/>
          <p:cNvSpPr>
            <a:spLocks noGrp="1"/>
          </p:cNvSpPr>
          <p:nvPr>
            <p:ph sz="half" idx="1"/>
          </p:nvPr>
        </p:nvSpPr>
        <p:spPr>
          <a:xfrm>
            <a:off x="2247900" y="1604963"/>
            <a:ext cx="4038600" cy="4749800"/>
          </a:xfrm>
        </p:spPr>
        <p:txBody>
          <a:bodyPr/>
          <a:lstStyle/>
          <a:p>
            <a:pPr eaLnBrk="1" hangingPunct="1"/>
            <a:r>
              <a:rPr lang="en-US" altLang="x-none" b="1">
                <a:ea typeface="ＭＳ Ｐゴシック" charset="-128"/>
              </a:rPr>
              <a:t>BASIC COACHING</a:t>
            </a:r>
          </a:p>
          <a:p>
            <a:pPr eaLnBrk="1" hangingPunct="1"/>
            <a:r>
              <a:rPr lang="en-US" altLang="x-none">
                <a:ea typeface="ＭＳ Ｐゴシック" charset="-128"/>
              </a:rPr>
              <a:t>Training ranges from 24 hours to 18 months</a:t>
            </a:r>
          </a:p>
          <a:p>
            <a:pPr eaLnBrk="1" hangingPunct="1"/>
            <a:r>
              <a:rPr lang="en-US" altLang="x-none">
                <a:ea typeface="ＭＳ Ｐゴシック" charset="-128"/>
              </a:rPr>
              <a:t>Private firms</a:t>
            </a:r>
          </a:p>
          <a:p>
            <a:pPr eaLnBrk="1" hangingPunct="1"/>
            <a:r>
              <a:rPr lang="en-US" altLang="x-none">
                <a:ea typeface="ＭＳ Ｐゴシック" charset="-128"/>
              </a:rPr>
              <a:t>University certificates</a:t>
            </a:r>
          </a:p>
          <a:p>
            <a:pPr eaLnBrk="1" hangingPunct="1"/>
            <a:r>
              <a:rPr lang="en-US" altLang="x-none">
                <a:ea typeface="ＭＳ Ｐゴシック" charset="-128"/>
              </a:rPr>
              <a:t>Online courses</a:t>
            </a:r>
          </a:p>
          <a:p>
            <a:pPr eaLnBrk="1" hangingPunct="1"/>
            <a:endParaRPr lang="en-US" altLang="x-none">
              <a:ea typeface="ＭＳ Ｐゴシック" charset="-128"/>
            </a:endParaRPr>
          </a:p>
        </p:txBody>
      </p:sp>
      <p:sp>
        <p:nvSpPr>
          <p:cNvPr id="68611" name="Content Placeholder 3"/>
          <p:cNvSpPr>
            <a:spLocks noGrp="1"/>
          </p:cNvSpPr>
          <p:nvPr>
            <p:ph sz="half" idx="2"/>
          </p:nvPr>
        </p:nvSpPr>
        <p:spPr>
          <a:xfrm>
            <a:off x="6265863" y="1604963"/>
            <a:ext cx="4038600" cy="4749800"/>
          </a:xfrm>
        </p:spPr>
        <p:txBody>
          <a:bodyPr/>
          <a:lstStyle/>
          <a:p>
            <a:pPr eaLnBrk="1" hangingPunct="1"/>
            <a:r>
              <a:rPr lang="en-US" altLang="x-none" b="1">
                <a:ea typeface="ＭＳ Ｐゴシック" charset="-128"/>
              </a:rPr>
              <a:t>ADVANCED SKILLS</a:t>
            </a:r>
          </a:p>
          <a:p>
            <a:pPr eaLnBrk="1" hangingPunct="1"/>
            <a:r>
              <a:rPr lang="en-US" altLang="x-none">
                <a:ea typeface="ＭＳ Ｐゴシック" charset="-128"/>
              </a:rPr>
              <a:t>Requires health-related college degrees or health profession</a:t>
            </a:r>
          </a:p>
          <a:p>
            <a:pPr eaLnBrk="1" hangingPunct="1"/>
            <a:r>
              <a:rPr lang="en-US" altLang="x-none">
                <a:ea typeface="ＭＳ Ｐゴシック" charset="-128"/>
              </a:rPr>
              <a:t>CIIS Certificate for Integrative Wellness Coaching – within M.A. in Integrative Health Studies</a:t>
            </a:r>
          </a:p>
        </p:txBody>
      </p:sp>
    </p:spTree>
    <p:extLst>
      <p:ext uri="{BB962C8B-B14F-4D97-AF65-F5344CB8AC3E}">
        <p14:creationId xmlns:p14="http://schemas.microsoft.com/office/powerpoint/2010/main" val="9647658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altLang="x-none">
                <a:ea typeface="ＭＳ Ｐゴシック" charset="-128"/>
              </a:rPr>
              <a:t>Health Coaching Defined</a:t>
            </a:r>
          </a:p>
        </p:txBody>
      </p:sp>
      <p:sp>
        <p:nvSpPr>
          <p:cNvPr id="35842" name="Content Placeholder 2"/>
          <p:cNvSpPr>
            <a:spLocks noGrp="1"/>
          </p:cNvSpPr>
          <p:nvPr>
            <p:ph idx="1"/>
          </p:nvPr>
        </p:nvSpPr>
        <p:spPr>
          <a:xfrm>
            <a:off x="2231136" y="2638044"/>
            <a:ext cx="7729728" cy="3698588"/>
          </a:xfrm>
        </p:spPr>
        <p:txBody>
          <a:bodyPr>
            <a:normAutofit/>
          </a:bodyPr>
          <a:lstStyle/>
          <a:p>
            <a:pPr eaLnBrk="1" hangingPunct="1"/>
            <a:r>
              <a:rPr lang="en-US" altLang="x-none" sz="2000" dirty="0">
                <a:solidFill>
                  <a:srgbClr val="FF0000"/>
                </a:solidFill>
                <a:ea typeface="ＭＳ Ｐゴシック" charset="-128"/>
              </a:rPr>
              <a:t>A health coach employs the art and science of the coaching relationship to optimize health, well-being for the client  </a:t>
            </a:r>
            <a:endParaRPr lang="cs-CZ" altLang="x-none" sz="2000" dirty="0">
              <a:solidFill>
                <a:srgbClr val="FF0000"/>
              </a:solidFill>
              <a:ea typeface="ＭＳ Ｐゴシック" charset="-128"/>
            </a:endParaRPr>
          </a:p>
          <a:p>
            <a:pPr eaLnBrk="1" hangingPunct="1"/>
            <a:endParaRPr lang="en-US" altLang="x-none" sz="2000" dirty="0">
              <a:solidFill>
                <a:srgbClr val="FF0000"/>
              </a:solidFill>
              <a:ea typeface="ＭＳ Ｐゴシック" charset="-128"/>
            </a:endParaRPr>
          </a:p>
          <a:p>
            <a:pPr eaLnBrk="1" hangingPunct="1"/>
            <a:r>
              <a:rPr lang="en-US" altLang="x-none" sz="2000" dirty="0">
                <a:ea typeface="ＭＳ Ｐゴシック" charset="-128"/>
              </a:rPr>
              <a:t>Health coaches engage in a process that allows the client to:</a:t>
            </a:r>
          </a:p>
          <a:p>
            <a:pPr lvl="1" eaLnBrk="1" hangingPunct="1"/>
            <a:r>
              <a:rPr lang="en-US" altLang="x-none" sz="1800" dirty="0">
                <a:ea typeface="ＭＳ Ｐゴシック" charset="-128"/>
              </a:rPr>
              <a:t>Tap into inner resources</a:t>
            </a:r>
          </a:p>
          <a:p>
            <a:pPr lvl="1" eaLnBrk="1" hangingPunct="1"/>
            <a:r>
              <a:rPr lang="en-US" altLang="x-none" sz="1800" dirty="0">
                <a:ea typeface="ＭＳ Ｐゴシック" charset="-128"/>
              </a:rPr>
              <a:t>Develop strengths, identify and clarify values</a:t>
            </a:r>
          </a:p>
          <a:p>
            <a:pPr lvl="1" eaLnBrk="1" hangingPunct="1"/>
            <a:r>
              <a:rPr lang="en-US" altLang="x-none" sz="1800" dirty="0">
                <a:ea typeface="ＭＳ Ｐゴシック" charset="-128"/>
              </a:rPr>
              <a:t>Discover external allies</a:t>
            </a:r>
          </a:p>
          <a:p>
            <a:pPr lvl="1" eaLnBrk="1" hangingPunct="1"/>
            <a:r>
              <a:rPr lang="en-US" altLang="x-none" sz="1800" dirty="0">
                <a:ea typeface="ＭＳ Ｐゴシック" charset="-128"/>
              </a:rPr>
              <a:t>Set goals and achieve them</a:t>
            </a:r>
          </a:p>
          <a:p>
            <a:pPr lvl="1" eaLnBrk="1" hangingPunct="1"/>
            <a:r>
              <a:rPr lang="en-US" altLang="x-none" sz="1800" dirty="0">
                <a:ea typeface="ＭＳ Ｐゴシック" charset="-128"/>
              </a:rPr>
              <a:t>Monitor progress and celebrate outcomes</a:t>
            </a:r>
          </a:p>
          <a:p>
            <a:pPr lvl="1" eaLnBrk="1" hangingPunct="1"/>
            <a:endParaRPr lang="en-US" altLang="x-none" dirty="0">
              <a:ea typeface="ＭＳ Ｐゴシック" charset="-128"/>
            </a:endParaRPr>
          </a:p>
        </p:txBody>
      </p:sp>
    </p:spTree>
    <p:extLst>
      <p:ext uri="{BB962C8B-B14F-4D97-AF65-F5344CB8AC3E}">
        <p14:creationId xmlns:p14="http://schemas.microsoft.com/office/powerpoint/2010/main" val="20725487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t>Executive Coaching Defined</a:t>
            </a:r>
          </a:p>
        </p:txBody>
      </p:sp>
      <p:sp>
        <p:nvSpPr>
          <p:cNvPr id="11" name="Content Placeholder 10"/>
          <p:cNvSpPr>
            <a:spLocks noGrp="1"/>
          </p:cNvSpPr>
          <p:nvPr>
            <p:ph idx="1"/>
          </p:nvPr>
        </p:nvSpPr>
        <p:spPr/>
        <p:txBody>
          <a:bodyPr/>
          <a:lstStyle/>
          <a:p>
            <a:pPr>
              <a:buNone/>
            </a:pPr>
            <a:r>
              <a:rPr lang="en-US" dirty="0"/>
              <a:t> </a:t>
            </a:r>
          </a:p>
          <a:p>
            <a:r>
              <a:rPr lang="en-US" sz="2400" dirty="0"/>
              <a:t>The aim of executive or life coaching is sustained cognitive, emotional, and behavioral changes that facilitate goal attainment and performance enhancement, either in one’s work or in one’s personal life.</a:t>
            </a:r>
          </a:p>
          <a:p>
            <a:pPr lvl="3"/>
            <a:r>
              <a:rPr lang="en-US" sz="2400" dirty="0"/>
              <a:t>(Source: </a:t>
            </a:r>
            <a:r>
              <a:rPr lang="en-US" sz="2400" dirty="0" err="1"/>
              <a:t>Stober</a:t>
            </a:r>
            <a:r>
              <a:rPr lang="en-US" sz="2400" dirty="0"/>
              <a:t> &amp; Grant, 2006)</a:t>
            </a:r>
          </a:p>
          <a:p>
            <a:endParaRPr lang="en-US" dirty="0"/>
          </a:p>
          <a:p>
            <a:endParaRPr lang="en-US" dirty="0"/>
          </a:p>
        </p:txBody>
      </p:sp>
    </p:spTree>
    <p:extLst>
      <p:ext uri="{BB962C8B-B14F-4D97-AF65-F5344CB8AC3E}">
        <p14:creationId xmlns:p14="http://schemas.microsoft.com/office/powerpoint/2010/main" val="17403462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what is Health and Wellness coaching, again?</a:t>
            </a:r>
          </a:p>
        </p:txBody>
      </p:sp>
      <p:sp>
        <p:nvSpPr>
          <p:cNvPr id="3" name="Content Placeholder 2"/>
          <p:cNvSpPr>
            <a:spLocks noGrp="1"/>
          </p:cNvSpPr>
          <p:nvPr>
            <p:ph idx="1"/>
          </p:nvPr>
        </p:nvSpPr>
        <p:spPr>
          <a:xfrm>
            <a:off x="1860884" y="2605059"/>
            <a:ext cx="8598569" cy="3636511"/>
          </a:xfrm>
        </p:spPr>
        <p:txBody>
          <a:bodyPr>
            <a:normAutofit/>
          </a:bodyPr>
          <a:lstStyle/>
          <a:p>
            <a:pPr lvl="0"/>
            <a:r>
              <a:rPr lang="en-US" sz="2000" dirty="0"/>
              <a:t>A specific methodology </a:t>
            </a:r>
            <a:r>
              <a:rPr lang="en-US" sz="2000" dirty="0">
                <a:solidFill>
                  <a:srgbClr val="FF0000"/>
                </a:solidFill>
              </a:rPr>
              <a:t>for changing behavior and attitudes </a:t>
            </a:r>
            <a:r>
              <a:rPr lang="en-US" sz="2000" dirty="0"/>
              <a:t>to improve your lifestyle choices, habits and actions for the long haul.</a:t>
            </a:r>
          </a:p>
          <a:p>
            <a:pPr lvl="0"/>
            <a:endParaRPr lang="en-US" sz="2000" dirty="0"/>
          </a:p>
          <a:p>
            <a:pPr lvl="0"/>
            <a:r>
              <a:rPr lang="en-US" sz="2000" dirty="0"/>
              <a:t>HOW?</a:t>
            </a:r>
          </a:p>
          <a:p>
            <a:pPr lvl="2"/>
            <a:r>
              <a:rPr lang="en-US" sz="1800" dirty="0"/>
              <a:t>By building growth-promoting relationships</a:t>
            </a:r>
          </a:p>
          <a:p>
            <a:pPr lvl="2"/>
            <a:r>
              <a:rPr lang="en-US" sz="1800" dirty="0"/>
              <a:t>Eliciting self-motivation</a:t>
            </a:r>
          </a:p>
          <a:p>
            <a:pPr lvl="2"/>
            <a:r>
              <a:rPr lang="en-US" sz="1800" dirty="0"/>
              <a:t>Increasing capacity to change</a:t>
            </a:r>
          </a:p>
          <a:p>
            <a:pPr lvl="2"/>
            <a:r>
              <a:rPr lang="en-US" sz="1800" dirty="0"/>
              <a:t>Facilitating process of change</a:t>
            </a:r>
          </a:p>
          <a:p>
            <a:pPr lvl="0"/>
            <a:endParaRPr lang="en-US" dirty="0"/>
          </a:p>
          <a:p>
            <a:pPr lvl="0"/>
            <a:endParaRPr lang="en-US" dirty="0"/>
          </a:p>
          <a:p>
            <a:endParaRPr lang="en-US" dirty="0"/>
          </a:p>
        </p:txBody>
      </p:sp>
    </p:spTree>
    <p:extLst>
      <p:ext uri="{BB962C8B-B14F-4D97-AF65-F5344CB8AC3E}">
        <p14:creationId xmlns:p14="http://schemas.microsoft.com/office/powerpoint/2010/main" val="4231137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59209" y="592357"/>
            <a:ext cx="7729728" cy="1188720"/>
          </a:xfrm>
        </p:spPr>
        <p:txBody>
          <a:bodyPr>
            <a:normAutofit fontScale="90000"/>
          </a:bodyPr>
          <a:lstStyle/>
          <a:p>
            <a:r>
              <a:rPr lang="en-US" dirty="0">
                <a:solidFill>
                  <a:schemeClr val="tx1"/>
                </a:solidFill>
              </a:rPr>
              <a:t>Why Coaching works so well for lifestyle im</a:t>
            </a:r>
            <a:r>
              <a:rPr lang="cs-CZ" dirty="0">
                <a:solidFill>
                  <a:schemeClr val="tx1"/>
                </a:solidFill>
              </a:rPr>
              <a:t>P</a:t>
            </a:r>
            <a:r>
              <a:rPr lang="en-US" dirty="0">
                <a:solidFill>
                  <a:schemeClr val="tx1"/>
                </a:solidFill>
              </a:rPr>
              <a:t>rovement</a:t>
            </a:r>
            <a:r>
              <a:rPr lang="is-IS" dirty="0">
                <a:solidFill>
                  <a:schemeClr val="tx1"/>
                </a:solidFill>
              </a:rPr>
              <a:t>….</a:t>
            </a:r>
            <a:br>
              <a:rPr lang="cs-CZ" dirty="0">
                <a:solidFill>
                  <a:schemeClr val="tx1"/>
                </a:solidFill>
              </a:rPr>
            </a:br>
            <a:endParaRPr lang="en-US" dirty="0">
              <a:solidFill>
                <a:schemeClr val="tx1"/>
              </a:solidFill>
            </a:endParaRPr>
          </a:p>
        </p:txBody>
      </p:sp>
      <p:sp>
        <p:nvSpPr>
          <p:cNvPr id="7" name="Content Placeholder 6"/>
          <p:cNvSpPr>
            <a:spLocks noGrp="1"/>
          </p:cNvSpPr>
          <p:nvPr>
            <p:ph sz="half" idx="1"/>
          </p:nvPr>
        </p:nvSpPr>
        <p:spPr>
          <a:xfrm>
            <a:off x="838200" y="2617631"/>
            <a:ext cx="5185873" cy="3638763"/>
          </a:xfrm>
        </p:spPr>
        <p:txBody>
          <a:bodyPr>
            <a:normAutofit/>
          </a:bodyPr>
          <a:lstStyle/>
          <a:p>
            <a:pPr lvl="0">
              <a:buNone/>
            </a:pPr>
            <a:r>
              <a:rPr lang="en-US" dirty="0"/>
              <a:t>•	TREATMENT MODEL</a:t>
            </a:r>
          </a:p>
          <a:p>
            <a:pPr lvl="0"/>
            <a:r>
              <a:rPr lang="en-US" dirty="0"/>
              <a:t>Top down, unilateral, authoritarian</a:t>
            </a:r>
          </a:p>
          <a:p>
            <a:pPr lvl="0"/>
            <a:r>
              <a:rPr lang="en-US" dirty="0"/>
              <a:t>Imposes correct information</a:t>
            </a:r>
          </a:p>
          <a:p>
            <a:pPr lvl="0"/>
            <a:r>
              <a:rPr lang="en-US" dirty="0"/>
              <a:t>Normative, information-driven</a:t>
            </a:r>
          </a:p>
          <a:p>
            <a:pPr lvl="0"/>
            <a:r>
              <a:rPr lang="en-US" dirty="0"/>
              <a:t>Applies rules of behavior</a:t>
            </a:r>
          </a:p>
          <a:p>
            <a:pPr lvl="0"/>
            <a:r>
              <a:rPr lang="en-US" dirty="0"/>
              <a:t>Focus on relief, fixing, cure</a:t>
            </a:r>
          </a:p>
          <a:p>
            <a:pPr lvl="0">
              <a:buNone/>
            </a:pPr>
            <a:endParaRPr lang="en-US" dirty="0"/>
          </a:p>
          <a:p>
            <a:endParaRPr lang="en-US" dirty="0"/>
          </a:p>
        </p:txBody>
      </p:sp>
      <p:sp>
        <p:nvSpPr>
          <p:cNvPr id="9" name="Content Placeholder 8"/>
          <p:cNvSpPr>
            <a:spLocks noGrp="1"/>
          </p:cNvSpPr>
          <p:nvPr>
            <p:ph sz="half" idx="2"/>
          </p:nvPr>
        </p:nvSpPr>
        <p:spPr>
          <a:xfrm>
            <a:off x="6096000" y="2560638"/>
            <a:ext cx="5181600" cy="4351338"/>
          </a:xfrm>
        </p:spPr>
        <p:txBody>
          <a:bodyPr>
            <a:normAutofit/>
          </a:bodyPr>
          <a:lstStyle/>
          <a:p>
            <a:r>
              <a:rPr lang="en-US" dirty="0"/>
              <a:t>PARTNERSHIP MODEL</a:t>
            </a:r>
          </a:p>
          <a:p>
            <a:r>
              <a:rPr lang="en-US" dirty="0"/>
              <a:t>Egalitarian</a:t>
            </a:r>
          </a:p>
          <a:p>
            <a:r>
              <a:rPr lang="en-US" dirty="0"/>
              <a:t>Collaborative</a:t>
            </a:r>
          </a:p>
          <a:p>
            <a:r>
              <a:rPr lang="en-US" dirty="0"/>
              <a:t>Elicits goals</a:t>
            </a:r>
          </a:p>
          <a:p>
            <a:r>
              <a:rPr lang="en-US" dirty="0"/>
              <a:t>Evokes change from within</a:t>
            </a:r>
          </a:p>
          <a:p>
            <a:r>
              <a:rPr lang="en-US" dirty="0"/>
              <a:t>Holds client as capable, no need to “fix”</a:t>
            </a:r>
          </a:p>
          <a:p>
            <a:r>
              <a:rPr lang="en-US" dirty="0"/>
              <a:t>Focus on process</a:t>
            </a:r>
          </a:p>
        </p:txBody>
      </p:sp>
      <p:sp>
        <p:nvSpPr>
          <p:cNvPr id="6" name="Text Placeholder 5"/>
          <p:cNvSpPr>
            <a:spLocks noGrp="1"/>
          </p:cNvSpPr>
          <p:nvPr>
            <p:ph type="body" idx="4294967295"/>
          </p:nvPr>
        </p:nvSpPr>
        <p:spPr>
          <a:xfrm>
            <a:off x="838200" y="2178729"/>
            <a:ext cx="3810000" cy="831850"/>
          </a:xfrm>
        </p:spPr>
        <p:txBody>
          <a:bodyPr/>
          <a:lstStyle/>
          <a:p>
            <a:pPr marL="0" indent="0">
              <a:buNone/>
            </a:pPr>
            <a:r>
              <a:rPr lang="en-US" dirty="0">
                <a:solidFill>
                  <a:srgbClr val="FF0000"/>
                </a:solidFill>
              </a:rPr>
              <a:t>HEALTH</a:t>
            </a:r>
            <a:r>
              <a:rPr lang="cs-CZ" dirty="0">
                <a:solidFill>
                  <a:srgbClr val="FF0000"/>
                </a:solidFill>
              </a:rPr>
              <a:t> </a:t>
            </a:r>
            <a:r>
              <a:rPr lang="en-US" dirty="0">
                <a:solidFill>
                  <a:srgbClr val="FF0000"/>
                </a:solidFill>
              </a:rPr>
              <a:t>/</a:t>
            </a:r>
            <a:r>
              <a:rPr lang="cs-CZ" dirty="0">
                <a:solidFill>
                  <a:srgbClr val="FF0000"/>
                </a:solidFill>
              </a:rPr>
              <a:t> </a:t>
            </a:r>
            <a:r>
              <a:rPr lang="en-US" dirty="0">
                <a:solidFill>
                  <a:srgbClr val="FF0000"/>
                </a:solidFill>
              </a:rPr>
              <a:t>MEDICINE</a:t>
            </a:r>
          </a:p>
        </p:txBody>
      </p:sp>
      <p:sp>
        <p:nvSpPr>
          <p:cNvPr id="8" name="Text Placeholder 7"/>
          <p:cNvSpPr>
            <a:spLocks noGrp="1"/>
          </p:cNvSpPr>
          <p:nvPr>
            <p:ph type="body" sz="quarter" idx="4294967295"/>
          </p:nvPr>
        </p:nvSpPr>
        <p:spPr>
          <a:xfrm>
            <a:off x="6096000" y="2219137"/>
            <a:ext cx="4232275" cy="831850"/>
          </a:xfrm>
        </p:spPr>
        <p:txBody>
          <a:bodyPr/>
          <a:lstStyle/>
          <a:p>
            <a:pPr>
              <a:buNone/>
            </a:pPr>
            <a:r>
              <a:rPr lang="en-US" dirty="0">
                <a:solidFill>
                  <a:srgbClr val="FF0000"/>
                </a:solidFill>
              </a:rPr>
              <a:t>COACHING</a:t>
            </a:r>
          </a:p>
        </p:txBody>
      </p:sp>
    </p:spTree>
    <p:extLst>
      <p:ext uri="{BB962C8B-B14F-4D97-AF65-F5344CB8AC3E}">
        <p14:creationId xmlns:p14="http://schemas.microsoft.com/office/powerpoint/2010/main" val="180740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5416" y="331351"/>
            <a:ext cx="7729728" cy="1188720"/>
          </a:xfrm>
        </p:spPr>
        <p:txBody>
          <a:bodyPr/>
          <a:lstStyle/>
          <a:p>
            <a:r>
              <a:rPr lang="en-US" dirty="0"/>
              <a:t>HW Coaching:  </a:t>
            </a:r>
            <a:br>
              <a:rPr lang="en-US" dirty="0"/>
            </a:br>
            <a:r>
              <a:rPr lang="en-US" dirty="0"/>
              <a:t>Analyzing the Niche (USA)</a:t>
            </a:r>
          </a:p>
        </p:txBody>
      </p:sp>
      <p:sp>
        <p:nvSpPr>
          <p:cNvPr id="3" name="Content Placeholder 2"/>
          <p:cNvSpPr>
            <a:spLocks noGrp="1"/>
          </p:cNvSpPr>
          <p:nvPr>
            <p:ph sz="half" idx="1"/>
          </p:nvPr>
        </p:nvSpPr>
        <p:spPr>
          <a:xfrm>
            <a:off x="408432" y="1754124"/>
            <a:ext cx="4271771" cy="4783836"/>
          </a:xfrm>
        </p:spPr>
        <p:txBody>
          <a:bodyPr>
            <a:normAutofit fontScale="92500"/>
          </a:bodyPr>
          <a:lstStyle/>
          <a:p>
            <a:r>
              <a:rPr lang="en-US" dirty="0"/>
              <a:t>U.S. Estimates:</a:t>
            </a:r>
          </a:p>
          <a:p>
            <a:r>
              <a:rPr lang="en-US" dirty="0"/>
              <a:t>~150,00</a:t>
            </a:r>
            <a:r>
              <a:rPr lang="cs-CZ" dirty="0"/>
              <a:t>0</a:t>
            </a:r>
            <a:r>
              <a:rPr lang="en-US" dirty="0"/>
              <a:t> self-identifying as health or wellness coaches in 2017</a:t>
            </a:r>
          </a:p>
          <a:p>
            <a:endParaRPr lang="en-US" dirty="0"/>
          </a:p>
          <a:p>
            <a:r>
              <a:rPr lang="en-US" dirty="0"/>
              <a:t>16,000 trained in ICHWC-approved programs</a:t>
            </a:r>
          </a:p>
          <a:p>
            <a:r>
              <a:rPr lang="en-US" dirty="0"/>
              <a:t>5,000 college degrees or academic certificates</a:t>
            </a:r>
          </a:p>
          <a:p>
            <a:r>
              <a:rPr lang="en-US" dirty="0"/>
              <a:t>20,000  self-taught</a:t>
            </a:r>
          </a:p>
          <a:p>
            <a:r>
              <a:rPr lang="en-US" dirty="0"/>
              <a:t>100,000 mislabeled</a:t>
            </a:r>
          </a:p>
          <a:p>
            <a:endParaRPr lang="en-US" dirty="0"/>
          </a:p>
          <a:p>
            <a:r>
              <a:rPr lang="en-US" dirty="0"/>
              <a:t>Estimated that about 1,000 will take the National Certifying Examination for Health and Wellness Coaches - (Sept 6-18, 2017)</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561140339"/>
              </p:ext>
            </p:extLst>
          </p:nvPr>
        </p:nvGraphicFramePr>
        <p:xfrm>
          <a:off x="4680203" y="1754124"/>
          <a:ext cx="6673597" cy="5103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57054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HW COACHING IS NOT</a:t>
            </a:r>
          </a:p>
        </p:txBody>
      </p:sp>
      <p:sp>
        <p:nvSpPr>
          <p:cNvPr id="3" name="Content Placeholder 2"/>
          <p:cNvSpPr>
            <a:spLocks noGrp="1"/>
          </p:cNvSpPr>
          <p:nvPr>
            <p:ph idx="1"/>
          </p:nvPr>
        </p:nvSpPr>
        <p:spPr/>
        <p:txBody>
          <a:bodyPr/>
          <a:lstStyle/>
          <a:p>
            <a:r>
              <a:rPr lang="en-US" dirty="0">
                <a:solidFill>
                  <a:srgbClr val="595959"/>
                </a:solidFill>
              </a:rPr>
              <a:t>Coaching is also distinct from the following:</a:t>
            </a:r>
          </a:p>
          <a:p>
            <a:r>
              <a:rPr lang="en-US" dirty="0">
                <a:solidFill>
                  <a:srgbClr val="595959"/>
                </a:solidFill>
              </a:rPr>
              <a:t>NOT psychotherapy, </a:t>
            </a:r>
          </a:p>
          <a:p>
            <a:r>
              <a:rPr lang="en-US" dirty="0">
                <a:solidFill>
                  <a:srgbClr val="595959"/>
                </a:solidFill>
              </a:rPr>
              <a:t>NOT health education, </a:t>
            </a:r>
          </a:p>
          <a:p>
            <a:r>
              <a:rPr lang="en-US" dirty="0">
                <a:solidFill>
                  <a:srgbClr val="595959"/>
                </a:solidFill>
              </a:rPr>
              <a:t>NOT case or disease management; </a:t>
            </a:r>
          </a:p>
          <a:p>
            <a:r>
              <a:rPr lang="en-US" dirty="0">
                <a:solidFill>
                  <a:srgbClr val="595959"/>
                </a:solidFill>
              </a:rPr>
              <a:t>NOT personal training, and </a:t>
            </a:r>
          </a:p>
          <a:p>
            <a:r>
              <a:rPr lang="en-US" dirty="0">
                <a:solidFill>
                  <a:srgbClr val="595959"/>
                </a:solidFill>
              </a:rPr>
              <a:t>NOT nutritional counseling</a:t>
            </a:r>
          </a:p>
          <a:p>
            <a:endParaRPr lang="en-US" dirty="0"/>
          </a:p>
        </p:txBody>
      </p:sp>
    </p:spTree>
    <p:extLst>
      <p:ext uri="{BB962C8B-B14F-4D97-AF65-F5344CB8AC3E}">
        <p14:creationId xmlns:p14="http://schemas.microsoft.com/office/powerpoint/2010/main" val="326783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5416" y="331351"/>
            <a:ext cx="7729728" cy="1188720"/>
          </a:xfrm>
        </p:spPr>
        <p:txBody>
          <a:bodyPr>
            <a:normAutofit fontScale="90000"/>
          </a:bodyPr>
          <a:lstStyle/>
          <a:p>
            <a:r>
              <a:rPr lang="en-US" dirty="0"/>
              <a:t>HW Coaching:  </a:t>
            </a:r>
            <a:br>
              <a:rPr lang="en-US" dirty="0"/>
            </a:br>
            <a:r>
              <a:rPr lang="en-US" dirty="0"/>
              <a:t>Analyzing the Niche (International)</a:t>
            </a:r>
          </a:p>
        </p:txBody>
      </p:sp>
      <p:sp>
        <p:nvSpPr>
          <p:cNvPr id="3" name="Content Placeholder 2"/>
          <p:cNvSpPr>
            <a:spLocks noGrp="1"/>
          </p:cNvSpPr>
          <p:nvPr>
            <p:ph sz="half" idx="1"/>
          </p:nvPr>
        </p:nvSpPr>
        <p:spPr>
          <a:xfrm>
            <a:off x="408432" y="1754124"/>
            <a:ext cx="4271771" cy="4783836"/>
          </a:xfrm>
        </p:spPr>
        <p:txBody>
          <a:bodyPr>
            <a:normAutofit fontScale="92500"/>
          </a:bodyPr>
          <a:lstStyle/>
          <a:p>
            <a:r>
              <a:rPr lang="en-US" dirty="0"/>
              <a:t>Global. Estimates:</a:t>
            </a:r>
          </a:p>
          <a:p>
            <a:r>
              <a:rPr lang="en-US" dirty="0"/>
              <a:t>~ 22,000 members of ICF (2014) (</a:t>
            </a:r>
            <a:r>
              <a:rPr lang="en-US" dirty="0" err="1"/>
              <a:t>approx</a:t>
            </a:r>
            <a:r>
              <a:rPr lang="en-US" dirty="0"/>
              <a:t>)</a:t>
            </a:r>
          </a:p>
          <a:p>
            <a:endParaRPr lang="en-US" dirty="0"/>
          </a:p>
          <a:p>
            <a:r>
              <a:rPr lang="en-US" dirty="0"/>
              <a:t>16,000 trained in ICHWC-approved programs</a:t>
            </a:r>
          </a:p>
          <a:p>
            <a:r>
              <a:rPr lang="en-US" dirty="0"/>
              <a:t>5,000 college degrees or academic certificates</a:t>
            </a:r>
          </a:p>
          <a:p>
            <a:r>
              <a:rPr lang="en-US" dirty="0"/>
              <a:t>20,000  self-taught</a:t>
            </a:r>
          </a:p>
          <a:p>
            <a:r>
              <a:rPr lang="en-US" dirty="0"/>
              <a:t>100,000 mislabeled</a:t>
            </a:r>
          </a:p>
          <a:p>
            <a:endParaRPr lang="en-US" dirty="0"/>
          </a:p>
          <a:p>
            <a:r>
              <a:rPr lang="en-US" dirty="0"/>
              <a:t>Estimated that about 1,000 will take the National Certifying Examination for Health and Wellness Coaches - (Sept 6-18, 2017)</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561140339"/>
              </p:ext>
            </p:extLst>
          </p:nvPr>
        </p:nvGraphicFramePr>
        <p:xfrm>
          <a:off x="4680203" y="1754124"/>
          <a:ext cx="6673597" cy="5103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83321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2073276" y="347663"/>
            <a:ext cx="8042275" cy="1338262"/>
          </a:xfrm>
        </p:spPr>
        <p:txBody>
          <a:bodyPr>
            <a:normAutofit fontScale="90000"/>
          </a:bodyPr>
          <a:lstStyle/>
          <a:p>
            <a:pPr eaLnBrk="1" hangingPunct="1"/>
            <a:r>
              <a:rPr lang="en-US" altLang="x-none" sz="4000">
                <a:ea typeface="ＭＳ Ｐゴシック" charset="-128"/>
              </a:rPr>
              <a:t>The New Era of Personal Responsibility</a:t>
            </a:r>
          </a:p>
        </p:txBody>
      </p:sp>
      <p:sp>
        <p:nvSpPr>
          <p:cNvPr id="36866" name="Content Placeholder 2"/>
          <p:cNvSpPr>
            <a:spLocks noGrp="1"/>
          </p:cNvSpPr>
          <p:nvPr>
            <p:ph idx="1"/>
          </p:nvPr>
        </p:nvSpPr>
        <p:spPr>
          <a:xfrm>
            <a:off x="2193926" y="2085976"/>
            <a:ext cx="8042275" cy="3763963"/>
          </a:xfrm>
        </p:spPr>
        <p:txBody>
          <a:bodyPr/>
          <a:lstStyle/>
          <a:p>
            <a:pPr eaLnBrk="1" hangingPunct="1"/>
            <a:r>
              <a:rPr lang="en-US" altLang="x-none">
                <a:ea typeface="ＭＳ Ｐゴシック" charset="-128"/>
              </a:rPr>
              <a:t>The escalating </a:t>
            </a:r>
            <a:r>
              <a:rPr lang="en-US" altLang="x-none" b="1">
                <a:ea typeface="ＭＳ Ｐゴシック" charset="-128"/>
              </a:rPr>
              <a:t>cost of lifestyle-related disease</a:t>
            </a:r>
            <a:r>
              <a:rPr lang="en-US" altLang="x-none">
                <a:ea typeface="ＭＳ Ｐゴシック" charset="-128"/>
              </a:rPr>
              <a:t> is estimated to comprise approximately 70% our health care dollars</a:t>
            </a:r>
          </a:p>
          <a:p>
            <a:pPr eaLnBrk="1" hangingPunct="1"/>
            <a:r>
              <a:rPr lang="en-US" altLang="x-none">
                <a:ea typeface="ＭＳ Ｐゴシック" charset="-128"/>
              </a:rPr>
              <a:t>No one can afford it</a:t>
            </a:r>
          </a:p>
          <a:p>
            <a:pPr eaLnBrk="1" hangingPunct="1"/>
            <a:r>
              <a:rPr lang="en-US" altLang="x-none">
                <a:ea typeface="ＭＳ Ｐゴシック" charset="-128"/>
              </a:rPr>
              <a:t>Not business</a:t>
            </a:r>
          </a:p>
          <a:p>
            <a:pPr eaLnBrk="1" hangingPunct="1"/>
            <a:r>
              <a:rPr lang="en-US" altLang="x-none">
                <a:ea typeface="ＭＳ Ｐゴシック" charset="-128"/>
              </a:rPr>
              <a:t>Not the government</a:t>
            </a:r>
          </a:p>
          <a:p>
            <a:pPr eaLnBrk="1" hangingPunct="1"/>
            <a:r>
              <a:rPr lang="en-US" altLang="x-none">
                <a:ea typeface="ＭＳ Ｐゴシック" charset="-128"/>
              </a:rPr>
              <a:t>Not society</a:t>
            </a:r>
          </a:p>
          <a:p>
            <a:pPr eaLnBrk="1" hangingPunct="1"/>
            <a:endParaRPr lang="en-US" altLang="x-none">
              <a:ea typeface="ＭＳ Ｐゴシック" charset="-128"/>
            </a:endParaRPr>
          </a:p>
          <a:p>
            <a:pPr eaLnBrk="1" hangingPunct="1"/>
            <a:endParaRPr lang="en-US" altLang="x-none">
              <a:ea typeface="ＭＳ Ｐゴシック" charset="-128"/>
            </a:endParaRPr>
          </a:p>
        </p:txBody>
      </p:sp>
    </p:spTree>
    <p:extLst>
      <p:ext uri="{BB962C8B-B14F-4D97-AF65-F5344CB8AC3E}">
        <p14:creationId xmlns:p14="http://schemas.microsoft.com/office/powerpoint/2010/main" val="114110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1981200" y="704850"/>
            <a:ext cx="8229600" cy="1143000"/>
          </a:xfrm>
        </p:spPr>
        <p:txBody>
          <a:bodyPr/>
          <a:lstStyle/>
          <a:p>
            <a:pPr eaLnBrk="1" hangingPunct="1"/>
            <a:r>
              <a:rPr lang="en-US" altLang="x-none">
                <a:ea typeface="ＭＳ Ｐゴシック" charset="-128"/>
              </a:rPr>
              <a:t>Chronic Disease &amp; Lifestyle</a:t>
            </a:r>
          </a:p>
        </p:txBody>
      </p:sp>
      <p:pic>
        <p:nvPicPr>
          <p:cNvPr id="3891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1" y="2473325"/>
            <a:ext cx="4113213"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21400" y="2462213"/>
            <a:ext cx="4116388"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9283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4"/>
          <p:cNvSpPr>
            <a:spLocks noGrp="1"/>
          </p:cNvSpPr>
          <p:nvPr>
            <p:ph type="title"/>
          </p:nvPr>
        </p:nvSpPr>
        <p:spPr>
          <a:xfrm>
            <a:off x="2073276" y="107951"/>
            <a:ext cx="8042275" cy="1336675"/>
          </a:xfrm>
        </p:spPr>
        <p:txBody>
          <a:bodyPr>
            <a:normAutofit fontScale="90000"/>
          </a:bodyPr>
          <a:lstStyle/>
          <a:p>
            <a:r>
              <a:rPr lang="en-US" altLang="x-none" sz="3600">
                <a:ea typeface="ＭＳ Ｐゴシック" charset="-128"/>
              </a:rPr>
              <a:t>Future forecasts grim for </a:t>
            </a:r>
            <a:br>
              <a:rPr lang="en-US" altLang="x-none" sz="3600">
                <a:ea typeface="ＭＳ Ｐゴシック" charset="-128"/>
              </a:rPr>
            </a:br>
            <a:r>
              <a:rPr lang="en-US" altLang="x-none" sz="3600">
                <a:ea typeface="ＭＳ Ｐゴシック" charset="-128"/>
              </a:rPr>
              <a:t>Global Diabetes and Obesity</a:t>
            </a:r>
          </a:p>
        </p:txBody>
      </p:sp>
      <p:pic>
        <p:nvPicPr>
          <p:cNvPr id="40962" name="Content Placeholder 14"/>
          <p:cNvPicPr>
            <a:picLocks noGrp="1" noChangeAspect="1"/>
          </p:cNvPicPr>
          <p:nvPr>
            <p:ph sz="half" idx="1"/>
          </p:nvPr>
        </p:nvPicPr>
        <p:blipFill>
          <a:blip r:embed="rId3">
            <a:extLst>
              <a:ext uri="{28A0092B-C50C-407E-A947-70E740481C1C}">
                <a14:useLocalDpi xmlns:a14="http://schemas.microsoft.com/office/drawing/2010/main" val="0"/>
              </a:ext>
            </a:extLst>
          </a:blip>
          <a:srcRect l="7166" r="7166"/>
          <a:stretch>
            <a:fillRect/>
          </a:stretch>
        </p:blipFill>
        <p:spPr>
          <a:xfrm>
            <a:off x="6275388" y="1752600"/>
            <a:ext cx="3840162" cy="4343400"/>
          </a:xfrm>
        </p:spPr>
      </p:pic>
      <p:sp>
        <p:nvSpPr>
          <p:cNvPr id="40963" name="Content Placeholder 13"/>
          <p:cNvSpPr>
            <a:spLocks noGrp="1"/>
          </p:cNvSpPr>
          <p:nvPr>
            <p:ph sz="half" idx="2"/>
          </p:nvPr>
        </p:nvSpPr>
        <p:spPr>
          <a:xfrm>
            <a:off x="6275388" y="1600200"/>
            <a:ext cx="3840162" cy="4343400"/>
          </a:xfrm>
        </p:spPr>
        <p:txBody>
          <a:bodyPr/>
          <a:lstStyle/>
          <a:p>
            <a:endParaRPr lang="x-none" altLang="x-none">
              <a:ea typeface="ＭＳ Ｐゴシック" charset="-128"/>
            </a:endParaRPr>
          </a:p>
        </p:txBody>
      </p:sp>
      <p:pic>
        <p:nvPicPr>
          <p:cNvPr id="4096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73275" y="2555876"/>
            <a:ext cx="3810000"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885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1981200" y="106363"/>
            <a:ext cx="8229600" cy="1096962"/>
          </a:xfrm>
        </p:spPr>
        <p:txBody>
          <a:bodyPr/>
          <a:lstStyle/>
          <a:p>
            <a:pPr eaLnBrk="1" hangingPunct="1"/>
            <a:r>
              <a:rPr lang="en-US" altLang="x-none">
                <a:ea typeface="ＭＳ Ｐゴシック" charset="-128"/>
              </a:rPr>
              <a:t>Diabesity</a:t>
            </a:r>
          </a:p>
        </p:txBody>
      </p:sp>
      <p:sp>
        <p:nvSpPr>
          <p:cNvPr id="43010" name="Content Placeholder 2"/>
          <p:cNvSpPr>
            <a:spLocks noGrp="1"/>
          </p:cNvSpPr>
          <p:nvPr>
            <p:ph sz="half" idx="1"/>
          </p:nvPr>
        </p:nvSpPr>
        <p:spPr>
          <a:xfrm>
            <a:off x="2128839" y="1577975"/>
            <a:ext cx="7991475" cy="1657350"/>
          </a:xfrm>
        </p:spPr>
        <p:txBody>
          <a:bodyPr/>
          <a:lstStyle/>
          <a:p>
            <a:pPr eaLnBrk="1" hangingPunct="1"/>
            <a:r>
              <a:rPr lang="ja-JP" altLang="en-US" sz="2400">
                <a:ea typeface="ＭＳ Ｐゴシック" charset="-128"/>
              </a:rPr>
              <a:t>“</a:t>
            </a:r>
            <a:r>
              <a:rPr lang="en-US" altLang="ja-JP" sz="2400">
                <a:ea typeface="ＭＳ Ｐゴシック" charset="-128"/>
              </a:rPr>
              <a:t>The modern epidemic that one of two Americans have…but 90% don</a:t>
            </a:r>
            <a:r>
              <a:rPr lang="ja-JP" altLang="en-US" sz="2400">
                <a:ea typeface="ＭＳ Ｐゴシック" charset="-128"/>
              </a:rPr>
              <a:t>’</a:t>
            </a:r>
            <a:r>
              <a:rPr lang="en-US" altLang="ja-JP" sz="2400">
                <a:ea typeface="ＭＳ Ｐゴシック" charset="-128"/>
              </a:rPr>
              <a:t>t even know it yet.</a:t>
            </a:r>
            <a:r>
              <a:rPr lang="ja-JP" altLang="en-US" sz="2400">
                <a:ea typeface="ＭＳ Ｐゴシック" charset="-128"/>
              </a:rPr>
              <a:t>”</a:t>
            </a:r>
            <a:endParaRPr lang="en-US" altLang="ja-JP" sz="2400">
              <a:ea typeface="ＭＳ Ｐゴシック" charset="-128"/>
            </a:endParaRPr>
          </a:p>
          <a:p>
            <a:pPr lvl="1" eaLnBrk="1" hangingPunct="1"/>
            <a:r>
              <a:rPr lang="en-US" altLang="x-none">
                <a:ea typeface="ＭＳ Ｐゴシック" charset="-128"/>
              </a:rPr>
              <a:t>Mark Hyman, MD</a:t>
            </a:r>
          </a:p>
          <a:p>
            <a:pPr lvl="2" eaLnBrk="1" hangingPunct="1"/>
            <a:r>
              <a:rPr lang="en-US" altLang="x-none" i="1">
                <a:ea typeface="ＭＳ Ｐゴシック" charset="-128"/>
              </a:rPr>
              <a:t>Blood Sugar Solution</a:t>
            </a:r>
          </a:p>
          <a:p>
            <a:pPr lvl="2" eaLnBrk="1" hangingPunct="1"/>
            <a:endParaRPr lang="en-US" altLang="x-none" i="1">
              <a:ea typeface="ＭＳ Ｐゴシック" charset="-128"/>
            </a:endParaRPr>
          </a:p>
          <a:p>
            <a:pPr lvl="2" eaLnBrk="1" hangingPunct="1"/>
            <a:endParaRPr lang="en-US" altLang="x-none" i="1">
              <a:ea typeface="ＭＳ Ｐゴシック" charset="-128"/>
            </a:endParaRPr>
          </a:p>
          <a:p>
            <a:pPr lvl="2" eaLnBrk="1" hangingPunct="1"/>
            <a:endParaRPr lang="en-US" altLang="x-none">
              <a:ea typeface="ＭＳ Ｐゴシック" charset="-128"/>
            </a:endParaRPr>
          </a:p>
        </p:txBody>
      </p:sp>
      <p:pic>
        <p:nvPicPr>
          <p:cNvPr id="4301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9564" y="3502026"/>
            <a:ext cx="3627437"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5469994"/>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4860</TotalTime>
  <Words>2328</Words>
  <Application>Microsoft Office PowerPoint</Application>
  <PresentationFormat>Širokoúhlá obrazovka</PresentationFormat>
  <Paragraphs>342</Paragraphs>
  <Slides>40</Slides>
  <Notes>27</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40</vt:i4>
      </vt:variant>
    </vt:vector>
  </HeadingPairs>
  <TitlesOfParts>
    <vt:vector size="47" baseType="lpstr">
      <vt:lpstr>ＭＳ Ｐゴシック</vt:lpstr>
      <vt:lpstr>Arial</vt:lpstr>
      <vt:lpstr>Calibri</vt:lpstr>
      <vt:lpstr>Gill Sans MT</vt:lpstr>
      <vt:lpstr>News Gothic MT</vt:lpstr>
      <vt:lpstr>Wingdings 2</vt:lpstr>
      <vt:lpstr>Parcel</vt:lpstr>
      <vt:lpstr>What is Health and  Wellness Coaching? </vt:lpstr>
      <vt:lpstr>Learning Outcomes</vt:lpstr>
      <vt:lpstr>1. Why Is Health and Wellness Coaching A Growing Niche?</vt:lpstr>
      <vt:lpstr>HW Coaching:   Analyzing the Niche (USA)</vt:lpstr>
      <vt:lpstr>HW Coaching:   Analyzing the Niche (International)</vt:lpstr>
      <vt:lpstr>The New Era of Personal Responsibility</vt:lpstr>
      <vt:lpstr>Chronic Disease &amp; Lifestyle</vt:lpstr>
      <vt:lpstr>Future forecasts grim for  Global Diabetes and Obesity</vt:lpstr>
      <vt:lpstr>Diabesity</vt:lpstr>
      <vt:lpstr>Causes of Death (2005, U.S.)</vt:lpstr>
      <vt:lpstr>With industrialization, more deaths due to non-communicable disease (lifestyle)</vt:lpstr>
      <vt:lpstr>The Antidote to Chronic Disease is Lifestyle Improvement</vt:lpstr>
      <vt:lpstr>If Knowledge Alone Made a Difference…</vt:lpstr>
      <vt:lpstr>People Lack Skills &amp; Support for Lifestyle Change</vt:lpstr>
      <vt:lpstr>Existing Models That… </vt:lpstr>
      <vt:lpstr>If _____ is Good for Me, Why Don’t I DO It?</vt:lpstr>
      <vt:lpstr>In the Current Healthcare Delivery Model…</vt:lpstr>
      <vt:lpstr>Why is Health Coaching Needed?</vt:lpstr>
      <vt:lpstr>2. definitions for health and wellness coaching </vt:lpstr>
      <vt:lpstr>Definition of Health and WEllness Coaching   </vt:lpstr>
      <vt:lpstr>Another Definition of HW Coaching</vt:lpstr>
      <vt:lpstr>Milestone Events (USA)</vt:lpstr>
      <vt:lpstr>Growing Research Base</vt:lpstr>
      <vt:lpstr>3. Explore contexts where health and wellness coaching is practiced</vt:lpstr>
      <vt:lpstr>Where DO HC Coaches Work?</vt:lpstr>
      <vt:lpstr>ICHWC Survey 2015  (USA)</vt:lpstr>
      <vt:lpstr>Sounds a lot like  life coaching, right?</vt:lpstr>
      <vt:lpstr>ICF Definition of coaching</vt:lpstr>
      <vt:lpstr>COACHING</vt:lpstr>
      <vt:lpstr>Coaching Roles</vt:lpstr>
      <vt:lpstr>The Coaching Process</vt:lpstr>
      <vt:lpstr>ICF Core Competencies</vt:lpstr>
      <vt:lpstr>Prezentace aplikace PowerPoint</vt:lpstr>
      <vt:lpstr>Health coaching is not  health education or counseling</vt:lpstr>
      <vt:lpstr>Levels of Practice</vt:lpstr>
      <vt:lpstr>Health Coaching Defined</vt:lpstr>
      <vt:lpstr>Executive Coaching Defined</vt:lpstr>
      <vt:lpstr>So what is Health and Wellness coaching, again?</vt:lpstr>
      <vt:lpstr>Why Coaching works so well for lifestyle imProvement…. </vt:lpstr>
      <vt:lpstr>What HW COACHING IS NOT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Health and  Wellness Coaching?</dc:title>
  <dc:creator>Margaret Jordan</dc:creator>
  <cp:lastModifiedBy>Jana Stará</cp:lastModifiedBy>
  <cp:revision>60</cp:revision>
  <dcterms:created xsi:type="dcterms:W3CDTF">2017-02-17T20:15:42Z</dcterms:created>
  <dcterms:modified xsi:type="dcterms:W3CDTF">2018-02-19T13:51:34Z</dcterms:modified>
</cp:coreProperties>
</file>