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62" r:id="rId3"/>
    <p:sldId id="257" r:id="rId4"/>
    <p:sldId id="259" r:id="rId5"/>
    <p:sldId id="332" r:id="rId6"/>
    <p:sldId id="328" r:id="rId7"/>
    <p:sldId id="327" r:id="rId8"/>
    <p:sldId id="311" r:id="rId9"/>
    <p:sldId id="309" r:id="rId10"/>
    <p:sldId id="310" r:id="rId11"/>
    <p:sldId id="298" r:id="rId12"/>
    <p:sldId id="299" r:id="rId13"/>
    <p:sldId id="300" r:id="rId14"/>
    <p:sldId id="301" r:id="rId15"/>
    <p:sldId id="302" r:id="rId16"/>
    <p:sldId id="303" r:id="rId17"/>
    <p:sldId id="312" r:id="rId18"/>
    <p:sldId id="313" r:id="rId19"/>
    <p:sldId id="314" r:id="rId20"/>
    <p:sldId id="315" r:id="rId21"/>
    <p:sldId id="317" r:id="rId22"/>
    <p:sldId id="330" r:id="rId23"/>
    <p:sldId id="320" r:id="rId24"/>
    <p:sldId id="321" r:id="rId25"/>
    <p:sldId id="264" r:id="rId26"/>
    <p:sldId id="265" r:id="rId27"/>
    <p:sldId id="266" r:id="rId28"/>
    <p:sldId id="267" r:id="rId29"/>
    <p:sldId id="268" r:id="rId30"/>
    <p:sldId id="269" r:id="rId31"/>
    <p:sldId id="270" r:id="rId32"/>
    <p:sldId id="271" r:id="rId33"/>
    <p:sldId id="272" r:id="rId34"/>
    <p:sldId id="273" r:id="rId35"/>
    <p:sldId id="281" r:id="rId36"/>
    <p:sldId id="296"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AF3DF1-DFAC-4259-90FB-C9B48A7DC5AB}"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D462ACAC-3BDD-49D9-9556-CC249F4C6ABB}">
      <dgm:prSet custT="1"/>
      <dgm:spPr/>
      <dgm:t>
        <a:bodyPr/>
        <a:lstStyle/>
        <a:p>
          <a:pPr rtl="0"/>
          <a:r>
            <a:rPr lang="cs-CZ" sz="2400" dirty="0" smtClean="0"/>
            <a:t>Sval</a:t>
          </a:r>
          <a:endParaRPr lang="cs-CZ" sz="2400" dirty="0"/>
        </a:p>
      </dgm:t>
    </dgm:pt>
    <dgm:pt modelId="{E13C116E-A62F-4152-964F-75163A0CB028}" type="parTrans" cxnId="{6FAEDAA8-176D-44FA-B9DF-F27E733595AF}">
      <dgm:prSet/>
      <dgm:spPr/>
      <dgm:t>
        <a:bodyPr/>
        <a:lstStyle/>
        <a:p>
          <a:endParaRPr lang="cs-CZ"/>
        </a:p>
      </dgm:t>
    </dgm:pt>
    <dgm:pt modelId="{BB076631-43F4-4CED-A6DA-4B8EAFD09A8A}" type="sibTrans" cxnId="{6FAEDAA8-176D-44FA-B9DF-F27E733595AF}">
      <dgm:prSet/>
      <dgm:spPr/>
      <dgm:t>
        <a:bodyPr/>
        <a:lstStyle/>
        <a:p>
          <a:endParaRPr lang="cs-CZ"/>
        </a:p>
      </dgm:t>
    </dgm:pt>
    <dgm:pt modelId="{08761D0C-98B7-4731-829F-390BF0AF2E2A}">
      <dgm:prSet custT="1"/>
      <dgm:spPr/>
      <dgm:t>
        <a:bodyPr/>
        <a:lstStyle/>
        <a:p>
          <a:pPr rtl="0"/>
          <a:r>
            <a:rPr lang="cs-CZ" sz="2400" dirty="0" smtClean="0"/>
            <a:t>Prokrvení</a:t>
          </a:r>
          <a:endParaRPr lang="cs-CZ" sz="2400" dirty="0"/>
        </a:p>
      </dgm:t>
    </dgm:pt>
    <dgm:pt modelId="{F8F20242-97E3-45BA-B2D0-0A28986822F7}" type="parTrans" cxnId="{1D9A8498-9CE1-4475-A1F4-3503727CF781}">
      <dgm:prSet/>
      <dgm:spPr/>
      <dgm:t>
        <a:bodyPr/>
        <a:lstStyle/>
        <a:p>
          <a:endParaRPr lang="cs-CZ"/>
        </a:p>
      </dgm:t>
    </dgm:pt>
    <dgm:pt modelId="{3810AC8B-358C-4C2F-876A-77EC12BB3246}" type="sibTrans" cxnId="{1D9A8498-9CE1-4475-A1F4-3503727CF781}">
      <dgm:prSet/>
      <dgm:spPr/>
      <dgm:t>
        <a:bodyPr/>
        <a:lstStyle/>
        <a:p>
          <a:endParaRPr lang="cs-CZ"/>
        </a:p>
      </dgm:t>
    </dgm:pt>
    <dgm:pt modelId="{38E3D2DF-F704-43A3-BFC3-A0EFF628A3C7}">
      <dgm:prSet custT="1"/>
      <dgm:spPr>
        <a:ln>
          <a:solidFill>
            <a:srgbClr val="92D050"/>
          </a:solidFill>
        </a:ln>
      </dgm:spPr>
      <dgm:t>
        <a:bodyPr/>
        <a:lstStyle/>
        <a:p>
          <a:pPr rtl="0"/>
          <a:r>
            <a:rPr lang="cs-CZ" sz="2400" dirty="0" smtClean="0"/>
            <a:t>Kožní dýchání,</a:t>
          </a:r>
        </a:p>
        <a:p>
          <a:pPr rtl="0"/>
          <a:r>
            <a:rPr lang="cs-CZ" sz="2400" dirty="0" smtClean="0"/>
            <a:t>metabolismus</a:t>
          </a:r>
          <a:endParaRPr lang="cs-CZ" sz="2400" dirty="0"/>
        </a:p>
      </dgm:t>
    </dgm:pt>
    <dgm:pt modelId="{BB8D96CB-6E21-47AF-9157-973D16AD8912}" type="parTrans" cxnId="{C75B87A6-0701-4E0A-91E1-A2E2934505ED}">
      <dgm:prSet/>
      <dgm:spPr/>
      <dgm:t>
        <a:bodyPr/>
        <a:lstStyle/>
        <a:p>
          <a:endParaRPr lang="cs-CZ"/>
        </a:p>
      </dgm:t>
    </dgm:pt>
    <dgm:pt modelId="{7F872003-2159-4FC3-879F-383DE24B520B}" type="sibTrans" cxnId="{C75B87A6-0701-4E0A-91E1-A2E2934505ED}">
      <dgm:prSet/>
      <dgm:spPr/>
      <dgm:t>
        <a:bodyPr/>
        <a:lstStyle/>
        <a:p>
          <a:endParaRPr lang="cs-CZ"/>
        </a:p>
      </dgm:t>
    </dgm:pt>
    <dgm:pt modelId="{7D2C6C8B-FBFB-4725-9913-229BFEEE80CB}">
      <dgm:prSet custT="1"/>
      <dgm:spPr/>
      <dgm:t>
        <a:bodyPr/>
        <a:lstStyle/>
        <a:p>
          <a:pPr rtl="0"/>
          <a:r>
            <a:rPr lang="cs-CZ" sz="2400" dirty="0" smtClean="0"/>
            <a:t>Dráždění center CNS</a:t>
          </a:r>
          <a:endParaRPr lang="cs-CZ" sz="2400" dirty="0"/>
        </a:p>
      </dgm:t>
    </dgm:pt>
    <dgm:pt modelId="{9EC58877-B880-4F4D-BC66-22403F062904}" type="parTrans" cxnId="{25563E47-EA82-45F6-9B90-2A2EA7E79857}">
      <dgm:prSet/>
      <dgm:spPr/>
      <dgm:t>
        <a:bodyPr/>
        <a:lstStyle/>
        <a:p>
          <a:endParaRPr lang="cs-CZ"/>
        </a:p>
      </dgm:t>
    </dgm:pt>
    <dgm:pt modelId="{C62F2F61-DF9E-4296-A397-0A4368722CA0}" type="sibTrans" cxnId="{25563E47-EA82-45F6-9B90-2A2EA7E79857}">
      <dgm:prSet/>
      <dgm:spPr/>
      <dgm:t>
        <a:bodyPr/>
        <a:lstStyle/>
        <a:p>
          <a:endParaRPr lang="cs-CZ"/>
        </a:p>
      </dgm:t>
    </dgm:pt>
    <dgm:pt modelId="{EB29409C-CD95-481D-A5B5-327B2221F99D}" type="pres">
      <dgm:prSet presAssocID="{DBAF3DF1-DFAC-4259-90FB-C9B48A7DC5AB}" presName="cycle" presStyleCnt="0">
        <dgm:presLayoutVars>
          <dgm:dir/>
          <dgm:resizeHandles val="exact"/>
        </dgm:presLayoutVars>
      </dgm:prSet>
      <dgm:spPr/>
      <dgm:t>
        <a:bodyPr/>
        <a:lstStyle/>
        <a:p>
          <a:endParaRPr lang="cs-CZ"/>
        </a:p>
      </dgm:t>
    </dgm:pt>
    <dgm:pt modelId="{6E132D24-58D6-4ED3-9C95-A541BA9EC10F}" type="pres">
      <dgm:prSet presAssocID="{D462ACAC-3BDD-49D9-9556-CC249F4C6ABB}" presName="node" presStyleLbl="node1" presStyleIdx="0" presStyleCnt="4">
        <dgm:presLayoutVars>
          <dgm:bulletEnabled val="1"/>
        </dgm:presLayoutVars>
      </dgm:prSet>
      <dgm:spPr/>
      <dgm:t>
        <a:bodyPr/>
        <a:lstStyle/>
        <a:p>
          <a:endParaRPr lang="cs-CZ"/>
        </a:p>
      </dgm:t>
    </dgm:pt>
    <dgm:pt modelId="{BE075EE3-1F4A-4BAC-8CA2-F55FFC31892F}" type="pres">
      <dgm:prSet presAssocID="{BB076631-43F4-4CED-A6DA-4B8EAFD09A8A}" presName="sibTrans" presStyleLbl="sibTrans2D1" presStyleIdx="0" presStyleCnt="4"/>
      <dgm:spPr/>
      <dgm:t>
        <a:bodyPr/>
        <a:lstStyle/>
        <a:p>
          <a:endParaRPr lang="cs-CZ"/>
        </a:p>
      </dgm:t>
    </dgm:pt>
    <dgm:pt modelId="{1DF5BCCA-99C1-482C-87AC-27E42E5CF5E2}" type="pres">
      <dgm:prSet presAssocID="{BB076631-43F4-4CED-A6DA-4B8EAFD09A8A}" presName="connectorText" presStyleLbl="sibTrans2D1" presStyleIdx="0" presStyleCnt="4"/>
      <dgm:spPr/>
      <dgm:t>
        <a:bodyPr/>
        <a:lstStyle/>
        <a:p>
          <a:endParaRPr lang="cs-CZ"/>
        </a:p>
      </dgm:t>
    </dgm:pt>
    <dgm:pt modelId="{6B1C0725-9612-44B0-B597-A63C3D12F563}" type="pres">
      <dgm:prSet presAssocID="{08761D0C-98B7-4731-829F-390BF0AF2E2A}" presName="node" presStyleLbl="node1" presStyleIdx="1" presStyleCnt="4" custScaleX="113123">
        <dgm:presLayoutVars>
          <dgm:bulletEnabled val="1"/>
        </dgm:presLayoutVars>
      </dgm:prSet>
      <dgm:spPr/>
      <dgm:t>
        <a:bodyPr/>
        <a:lstStyle/>
        <a:p>
          <a:endParaRPr lang="cs-CZ"/>
        </a:p>
      </dgm:t>
    </dgm:pt>
    <dgm:pt modelId="{10909DB7-D825-4F4A-95C2-0DA3175DC190}" type="pres">
      <dgm:prSet presAssocID="{3810AC8B-358C-4C2F-876A-77EC12BB3246}" presName="sibTrans" presStyleLbl="sibTrans2D1" presStyleIdx="1" presStyleCnt="4"/>
      <dgm:spPr/>
      <dgm:t>
        <a:bodyPr/>
        <a:lstStyle/>
        <a:p>
          <a:endParaRPr lang="cs-CZ"/>
        </a:p>
      </dgm:t>
    </dgm:pt>
    <dgm:pt modelId="{4D96EDB2-08A5-41BB-90F7-D5A5C2E520FD}" type="pres">
      <dgm:prSet presAssocID="{3810AC8B-358C-4C2F-876A-77EC12BB3246}" presName="connectorText" presStyleLbl="sibTrans2D1" presStyleIdx="1" presStyleCnt="4"/>
      <dgm:spPr/>
      <dgm:t>
        <a:bodyPr/>
        <a:lstStyle/>
        <a:p>
          <a:endParaRPr lang="cs-CZ"/>
        </a:p>
      </dgm:t>
    </dgm:pt>
    <dgm:pt modelId="{60B587D3-EF88-4F34-AE13-E701DEDECC9F}" type="pres">
      <dgm:prSet presAssocID="{38E3D2DF-F704-43A3-BFC3-A0EFF628A3C7}" presName="node" presStyleLbl="node1" presStyleIdx="2" presStyleCnt="4" custScaleX="146457">
        <dgm:presLayoutVars>
          <dgm:bulletEnabled val="1"/>
        </dgm:presLayoutVars>
      </dgm:prSet>
      <dgm:spPr/>
      <dgm:t>
        <a:bodyPr/>
        <a:lstStyle/>
        <a:p>
          <a:endParaRPr lang="cs-CZ"/>
        </a:p>
      </dgm:t>
    </dgm:pt>
    <dgm:pt modelId="{ADC36A05-FB15-4B87-87FB-A919FF11C904}" type="pres">
      <dgm:prSet presAssocID="{7F872003-2159-4FC3-879F-383DE24B520B}" presName="sibTrans" presStyleLbl="sibTrans2D1" presStyleIdx="2" presStyleCnt="4"/>
      <dgm:spPr/>
      <dgm:t>
        <a:bodyPr/>
        <a:lstStyle/>
        <a:p>
          <a:endParaRPr lang="cs-CZ"/>
        </a:p>
      </dgm:t>
    </dgm:pt>
    <dgm:pt modelId="{543DD163-3958-42F7-A063-A91707E24687}" type="pres">
      <dgm:prSet presAssocID="{7F872003-2159-4FC3-879F-383DE24B520B}" presName="connectorText" presStyleLbl="sibTrans2D1" presStyleIdx="2" presStyleCnt="4"/>
      <dgm:spPr/>
      <dgm:t>
        <a:bodyPr/>
        <a:lstStyle/>
        <a:p>
          <a:endParaRPr lang="cs-CZ"/>
        </a:p>
      </dgm:t>
    </dgm:pt>
    <dgm:pt modelId="{191D67C4-A3B1-4900-B811-257A06689B62}" type="pres">
      <dgm:prSet presAssocID="{7D2C6C8B-FBFB-4725-9913-229BFEEE80CB}" presName="node" presStyleLbl="node1" presStyleIdx="3" presStyleCnt="4">
        <dgm:presLayoutVars>
          <dgm:bulletEnabled val="1"/>
        </dgm:presLayoutVars>
      </dgm:prSet>
      <dgm:spPr/>
      <dgm:t>
        <a:bodyPr/>
        <a:lstStyle/>
        <a:p>
          <a:endParaRPr lang="cs-CZ"/>
        </a:p>
      </dgm:t>
    </dgm:pt>
    <dgm:pt modelId="{09B0CFE7-1F05-463C-B2CA-9FC413C645D8}" type="pres">
      <dgm:prSet presAssocID="{C62F2F61-DF9E-4296-A397-0A4368722CA0}" presName="sibTrans" presStyleLbl="sibTrans2D1" presStyleIdx="3" presStyleCnt="4"/>
      <dgm:spPr/>
      <dgm:t>
        <a:bodyPr/>
        <a:lstStyle/>
        <a:p>
          <a:endParaRPr lang="cs-CZ"/>
        </a:p>
      </dgm:t>
    </dgm:pt>
    <dgm:pt modelId="{CCC58D7B-306A-4516-864D-CCC4634A582B}" type="pres">
      <dgm:prSet presAssocID="{C62F2F61-DF9E-4296-A397-0A4368722CA0}" presName="connectorText" presStyleLbl="sibTrans2D1" presStyleIdx="3" presStyleCnt="4"/>
      <dgm:spPr/>
      <dgm:t>
        <a:bodyPr/>
        <a:lstStyle/>
        <a:p>
          <a:endParaRPr lang="cs-CZ"/>
        </a:p>
      </dgm:t>
    </dgm:pt>
  </dgm:ptLst>
  <dgm:cxnLst>
    <dgm:cxn modelId="{91BE9FF5-FAFE-41AB-A751-4ECA329873E5}" type="presOf" srcId="{BB076631-43F4-4CED-A6DA-4B8EAFD09A8A}" destId="{BE075EE3-1F4A-4BAC-8CA2-F55FFC31892F}" srcOrd="0" destOrd="0" presId="urn:microsoft.com/office/officeart/2005/8/layout/cycle2"/>
    <dgm:cxn modelId="{C75B87A6-0701-4E0A-91E1-A2E2934505ED}" srcId="{DBAF3DF1-DFAC-4259-90FB-C9B48A7DC5AB}" destId="{38E3D2DF-F704-43A3-BFC3-A0EFF628A3C7}" srcOrd="2" destOrd="0" parTransId="{BB8D96CB-6E21-47AF-9157-973D16AD8912}" sibTransId="{7F872003-2159-4FC3-879F-383DE24B520B}"/>
    <dgm:cxn modelId="{D0F50661-2480-441A-95FE-A8259BFF9910}" type="presOf" srcId="{3810AC8B-358C-4C2F-876A-77EC12BB3246}" destId="{10909DB7-D825-4F4A-95C2-0DA3175DC190}" srcOrd="0" destOrd="0" presId="urn:microsoft.com/office/officeart/2005/8/layout/cycle2"/>
    <dgm:cxn modelId="{1BD70134-08E8-4A72-BD4D-28E1964614B5}" type="presOf" srcId="{C62F2F61-DF9E-4296-A397-0A4368722CA0}" destId="{09B0CFE7-1F05-463C-B2CA-9FC413C645D8}" srcOrd="0" destOrd="0" presId="urn:microsoft.com/office/officeart/2005/8/layout/cycle2"/>
    <dgm:cxn modelId="{836200EE-A823-4CA6-8C94-2C95BEF93768}" type="presOf" srcId="{7F872003-2159-4FC3-879F-383DE24B520B}" destId="{543DD163-3958-42F7-A063-A91707E24687}" srcOrd="1" destOrd="0" presId="urn:microsoft.com/office/officeart/2005/8/layout/cycle2"/>
    <dgm:cxn modelId="{6FAEDAA8-176D-44FA-B9DF-F27E733595AF}" srcId="{DBAF3DF1-DFAC-4259-90FB-C9B48A7DC5AB}" destId="{D462ACAC-3BDD-49D9-9556-CC249F4C6ABB}" srcOrd="0" destOrd="0" parTransId="{E13C116E-A62F-4152-964F-75163A0CB028}" sibTransId="{BB076631-43F4-4CED-A6DA-4B8EAFD09A8A}"/>
    <dgm:cxn modelId="{1D9A8498-9CE1-4475-A1F4-3503727CF781}" srcId="{DBAF3DF1-DFAC-4259-90FB-C9B48A7DC5AB}" destId="{08761D0C-98B7-4731-829F-390BF0AF2E2A}" srcOrd="1" destOrd="0" parTransId="{F8F20242-97E3-45BA-B2D0-0A28986822F7}" sibTransId="{3810AC8B-358C-4C2F-876A-77EC12BB3246}"/>
    <dgm:cxn modelId="{5D7E07E3-B2FE-44DA-82F3-A0C5AF0E2B23}" type="presOf" srcId="{BB076631-43F4-4CED-A6DA-4B8EAFD09A8A}" destId="{1DF5BCCA-99C1-482C-87AC-27E42E5CF5E2}" srcOrd="1" destOrd="0" presId="urn:microsoft.com/office/officeart/2005/8/layout/cycle2"/>
    <dgm:cxn modelId="{336B25C8-423B-49B6-B10E-ECDC0E1C5CBF}" type="presOf" srcId="{C62F2F61-DF9E-4296-A397-0A4368722CA0}" destId="{CCC58D7B-306A-4516-864D-CCC4634A582B}" srcOrd="1" destOrd="0" presId="urn:microsoft.com/office/officeart/2005/8/layout/cycle2"/>
    <dgm:cxn modelId="{E847F20A-247B-492C-B451-0C19ADCDF86B}" type="presOf" srcId="{7D2C6C8B-FBFB-4725-9913-229BFEEE80CB}" destId="{191D67C4-A3B1-4900-B811-257A06689B62}" srcOrd="0" destOrd="0" presId="urn:microsoft.com/office/officeart/2005/8/layout/cycle2"/>
    <dgm:cxn modelId="{39E9A78A-E254-4084-834A-0EAB6446033C}" type="presOf" srcId="{DBAF3DF1-DFAC-4259-90FB-C9B48A7DC5AB}" destId="{EB29409C-CD95-481D-A5B5-327B2221F99D}" srcOrd="0" destOrd="0" presId="urn:microsoft.com/office/officeart/2005/8/layout/cycle2"/>
    <dgm:cxn modelId="{B7537C9B-00B3-4EDE-B8D7-3EFFF9FA6189}" type="presOf" srcId="{08761D0C-98B7-4731-829F-390BF0AF2E2A}" destId="{6B1C0725-9612-44B0-B597-A63C3D12F563}" srcOrd="0" destOrd="0" presId="urn:microsoft.com/office/officeart/2005/8/layout/cycle2"/>
    <dgm:cxn modelId="{DA90D46E-B1A4-4772-A3B8-DA68DB1D36DF}" type="presOf" srcId="{7F872003-2159-4FC3-879F-383DE24B520B}" destId="{ADC36A05-FB15-4B87-87FB-A919FF11C904}" srcOrd="0" destOrd="0" presId="urn:microsoft.com/office/officeart/2005/8/layout/cycle2"/>
    <dgm:cxn modelId="{39CF6115-A652-4334-ABAE-974B5E1CB1FF}" type="presOf" srcId="{38E3D2DF-F704-43A3-BFC3-A0EFF628A3C7}" destId="{60B587D3-EF88-4F34-AE13-E701DEDECC9F}" srcOrd="0" destOrd="0" presId="urn:microsoft.com/office/officeart/2005/8/layout/cycle2"/>
    <dgm:cxn modelId="{523029BB-ADF2-487A-BF80-5D094AA7BE49}" type="presOf" srcId="{D462ACAC-3BDD-49D9-9556-CC249F4C6ABB}" destId="{6E132D24-58D6-4ED3-9C95-A541BA9EC10F}" srcOrd="0" destOrd="0" presId="urn:microsoft.com/office/officeart/2005/8/layout/cycle2"/>
    <dgm:cxn modelId="{0A2ECFDA-11C8-41E0-8147-11556BC670F4}" type="presOf" srcId="{3810AC8B-358C-4C2F-876A-77EC12BB3246}" destId="{4D96EDB2-08A5-41BB-90F7-D5A5C2E520FD}" srcOrd="1" destOrd="0" presId="urn:microsoft.com/office/officeart/2005/8/layout/cycle2"/>
    <dgm:cxn modelId="{25563E47-EA82-45F6-9B90-2A2EA7E79857}" srcId="{DBAF3DF1-DFAC-4259-90FB-C9B48A7DC5AB}" destId="{7D2C6C8B-FBFB-4725-9913-229BFEEE80CB}" srcOrd="3" destOrd="0" parTransId="{9EC58877-B880-4F4D-BC66-22403F062904}" sibTransId="{C62F2F61-DF9E-4296-A397-0A4368722CA0}"/>
    <dgm:cxn modelId="{B390D690-0368-48E4-8BAA-5548F3B36BBF}" type="presParOf" srcId="{EB29409C-CD95-481D-A5B5-327B2221F99D}" destId="{6E132D24-58D6-4ED3-9C95-A541BA9EC10F}" srcOrd="0" destOrd="0" presId="urn:microsoft.com/office/officeart/2005/8/layout/cycle2"/>
    <dgm:cxn modelId="{DD23271C-6B33-41FB-B99F-EBE33E544AD0}" type="presParOf" srcId="{EB29409C-CD95-481D-A5B5-327B2221F99D}" destId="{BE075EE3-1F4A-4BAC-8CA2-F55FFC31892F}" srcOrd="1" destOrd="0" presId="urn:microsoft.com/office/officeart/2005/8/layout/cycle2"/>
    <dgm:cxn modelId="{B4B7F791-8087-4E78-AB30-39DF45BBDA3C}" type="presParOf" srcId="{BE075EE3-1F4A-4BAC-8CA2-F55FFC31892F}" destId="{1DF5BCCA-99C1-482C-87AC-27E42E5CF5E2}" srcOrd="0" destOrd="0" presId="urn:microsoft.com/office/officeart/2005/8/layout/cycle2"/>
    <dgm:cxn modelId="{45E90773-38B4-4633-B12E-C332452088F9}" type="presParOf" srcId="{EB29409C-CD95-481D-A5B5-327B2221F99D}" destId="{6B1C0725-9612-44B0-B597-A63C3D12F563}" srcOrd="2" destOrd="0" presId="urn:microsoft.com/office/officeart/2005/8/layout/cycle2"/>
    <dgm:cxn modelId="{0343EDD8-513C-4BF4-A81B-69BCAAEBB592}" type="presParOf" srcId="{EB29409C-CD95-481D-A5B5-327B2221F99D}" destId="{10909DB7-D825-4F4A-95C2-0DA3175DC190}" srcOrd="3" destOrd="0" presId="urn:microsoft.com/office/officeart/2005/8/layout/cycle2"/>
    <dgm:cxn modelId="{C407534A-F9A1-41EA-A008-A38C00E81F31}" type="presParOf" srcId="{10909DB7-D825-4F4A-95C2-0DA3175DC190}" destId="{4D96EDB2-08A5-41BB-90F7-D5A5C2E520FD}" srcOrd="0" destOrd="0" presId="urn:microsoft.com/office/officeart/2005/8/layout/cycle2"/>
    <dgm:cxn modelId="{EC92A6EB-4BF9-43E6-87D5-A9BAFC59369D}" type="presParOf" srcId="{EB29409C-CD95-481D-A5B5-327B2221F99D}" destId="{60B587D3-EF88-4F34-AE13-E701DEDECC9F}" srcOrd="4" destOrd="0" presId="urn:microsoft.com/office/officeart/2005/8/layout/cycle2"/>
    <dgm:cxn modelId="{862871F8-6E72-401B-B9FC-21FB406C5BF9}" type="presParOf" srcId="{EB29409C-CD95-481D-A5B5-327B2221F99D}" destId="{ADC36A05-FB15-4B87-87FB-A919FF11C904}" srcOrd="5" destOrd="0" presId="urn:microsoft.com/office/officeart/2005/8/layout/cycle2"/>
    <dgm:cxn modelId="{DCAFB64B-44DB-449A-84F8-6D7F0AAA8AC7}" type="presParOf" srcId="{ADC36A05-FB15-4B87-87FB-A919FF11C904}" destId="{543DD163-3958-42F7-A063-A91707E24687}" srcOrd="0" destOrd="0" presId="urn:microsoft.com/office/officeart/2005/8/layout/cycle2"/>
    <dgm:cxn modelId="{6A615F77-7347-4B25-82FF-100FD3752030}" type="presParOf" srcId="{EB29409C-CD95-481D-A5B5-327B2221F99D}" destId="{191D67C4-A3B1-4900-B811-257A06689B62}" srcOrd="6" destOrd="0" presId="urn:microsoft.com/office/officeart/2005/8/layout/cycle2"/>
    <dgm:cxn modelId="{7D5B6F85-F90A-404B-807E-5C7549D39528}" type="presParOf" srcId="{EB29409C-CD95-481D-A5B5-327B2221F99D}" destId="{09B0CFE7-1F05-463C-B2CA-9FC413C645D8}" srcOrd="7" destOrd="0" presId="urn:microsoft.com/office/officeart/2005/8/layout/cycle2"/>
    <dgm:cxn modelId="{DD204C1D-9C51-46A3-9905-A9F5463B007C}" type="presParOf" srcId="{09B0CFE7-1F05-463C-B2CA-9FC413C645D8}" destId="{CCC58D7B-306A-4516-864D-CCC4634A582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132D24-58D6-4ED3-9C95-A541BA9EC10F}">
      <dsp:nvSpPr>
        <dsp:cNvPr id="0" name=""/>
        <dsp:cNvSpPr/>
      </dsp:nvSpPr>
      <dsp:spPr>
        <a:xfrm>
          <a:off x="3948648" y="2069"/>
          <a:ext cx="1746270" cy="1746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cs-CZ" sz="2400" kern="1200" dirty="0" smtClean="0"/>
            <a:t>Sval</a:t>
          </a:r>
          <a:endParaRPr lang="cs-CZ" sz="2400" kern="1200" dirty="0"/>
        </a:p>
      </dsp:txBody>
      <dsp:txXfrm>
        <a:off x="4204383" y="257804"/>
        <a:ext cx="1234800" cy="1234800"/>
      </dsp:txXfrm>
    </dsp:sp>
    <dsp:sp modelId="{BE075EE3-1F4A-4BAC-8CA2-F55FFC31892F}">
      <dsp:nvSpPr>
        <dsp:cNvPr id="0" name=""/>
        <dsp:cNvSpPr/>
      </dsp:nvSpPr>
      <dsp:spPr>
        <a:xfrm rot="2700000">
          <a:off x="5503424" y="1480565"/>
          <a:ext cx="436805" cy="5893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cs-CZ" sz="2500" kern="1200"/>
        </a:p>
      </dsp:txBody>
      <dsp:txXfrm>
        <a:off x="5522615" y="1552108"/>
        <a:ext cx="305764" cy="353620"/>
      </dsp:txXfrm>
    </dsp:sp>
    <dsp:sp modelId="{6B1C0725-9612-44B0-B597-A63C3D12F563}">
      <dsp:nvSpPr>
        <dsp:cNvPr id="0" name=""/>
        <dsp:cNvSpPr/>
      </dsp:nvSpPr>
      <dsp:spPr>
        <a:xfrm>
          <a:off x="5688414" y="1856417"/>
          <a:ext cx="1975433" cy="1746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cs-CZ" sz="2400" kern="1200" dirty="0" smtClean="0"/>
            <a:t>Prokrvení</a:t>
          </a:r>
          <a:endParaRPr lang="cs-CZ" sz="2400" kern="1200" dirty="0"/>
        </a:p>
      </dsp:txBody>
      <dsp:txXfrm>
        <a:off x="5977709" y="2112152"/>
        <a:ext cx="1396843" cy="1234800"/>
      </dsp:txXfrm>
    </dsp:sp>
    <dsp:sp modelId="{10909DB7-D825-4F4A-95C2-0DA3175DC190}">
      <dsp:nvSpPr>
        <dsp:cNvPr id="0" name=""/>
        <dsp:cNvSpPr/>
      </dsp:nvSpPr>
      <dsp:spPr>
        <a:xfrm rot="8100000">
          <a:off x="5610048" y="3321405"/>
          <a:ext cx="359093" cy="5893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cs-CZ" sz="2500" kern="1200"/>
        </a:p>
      </dsp:txBody>
      <dsp:txXfrm rot="10800000">
        <a:off x="5702000" y="3401190"/>
        <a:ext cx="251365" cy="353620"/>
      </dsp:txXfrm>
    </dsp:sp>
    <dsp:sp modelId="{60B587D3-EF88-4F34-AE13-E701DEDECC9F}">
      <dsp:nvSpPr>
        <dsp:cNvPr id="0" name=""/>
        <dsp:cNvSpPr/>
      </dsp:nvSpPr>
      <dsp:spPr>
        <a:xfrm>
          <a:off x="3543016" y="3710764"/>
          <a:ext cx="2557535" cy="1746270"/>
        </a:xfrm>
        <a:prstGeom prst="ellipse">
          <a:avLst/>
        </a:prstGeom>
        <a:solidFill>
          <a:schemeClr val="accent1">
            <a:hueOff val="0"/>
            <a:satOff val="0"/>
            <a:lumOff val="0"/>
            <a:alphaOff val="0"/>
          </a:schemeClr>
        </a:solidFill>
        <a:ln w="12700" cap="flat" cmpd="sng" algn="ctr">
          <a:solidFill>
            <a:srgbClr val="92D0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cs-CZ" sz="2400" kern="1200" dirty="0" smtClean="0"/>
            <a:t>Kožní dýchání,</a:t>
          </a:r>
        </a:p>
        <a:p>
          <a:pPr lvl="0" algn="ctr" defTabSz="1066800" rtl="0">
            <a:lnSpc>
              <a:spcPct val="90000"/>
            </a:lnSpc>
            <a:spcBef>
              <a:spcPct val="0"/>
            </a:spcBef>
            <a:spcAft>
              <a:spcPct val="35000"/>
            </a:spcAft>
          </a:pPr>
          <a:r>
            <a:rPr lang="cs-CZ" sz="2400" kern="1200" dirty="0" smtClean="0"/>
            <a:t>metabolismus</a:t>
          </a:r>
          <a:endParaRPr lang="cs-CZ" sz="2400" kern="1200" dirty="0"/>
        </a:p>
      </dsp:txBody>
      <dsp:txXfrm>
        <a:off x="3917558" y="3966499"/>
        <a:ext cx="1808451" cy="1234800"/>
      </dsp:txXfrm>
    </dsp:sp>
    <dsp:sp modelId="{ADC36A05-FB15-4B87-87FB-A919FF11C904}">
      <dsp:nvSpPr>
        <dsp:cNvPr id="0" name=""/>
        <dsp:cNvSpPr/>
      </dsp:nvSpPr>
      <dsp:spPr>
        <a:xfrm rot="13500000">
          <a:off x="3657177" y="3317940"/>
          <a:ext cx="386659" cy="5893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cs-CZ" sz="2500" kern="1200"/>
        </a:p>
      </dsp:txBody>
      <dsp:txXfrm rot="10800000">
        <a:off x="3756187" y="3476824"/>
        <a:ext cx="270661" cy="353620"/>
      </dsp:txXfrm>
    </dsp:sp>
    <dsp:sp modelId="{191D67C4-A3B1-4900-B811-257A06689B62}">
      <dsp:nvSpPr>
        <dsp:cNvPr id="0" name=""/>
        <dsp:cNvSpPr/>
      </dsp:nvSpPr>
      <dsp:spPr>
        <a:xfrm>
          <a:off x="2094301" y="1856417"/>
          <a:ext cx="1746270" cy="17462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cs-CZ" sz="2400" kern="1200" dirty="0" smtClean="0"/>
            <a:t>Dráždění center CNS</a:t>
          </a:r>
          <a:endParaRPr lang="cs-CZ" sz="2400" kern="1200" dirty="0"/>
        </a:p>
      </dsp:txBody>
      <dsp:txXfrm>
        <a:off x="2350036" y="2112152"/>
        <a:ext cx="1234800" cy="1234800"/>
      </dsp:txXfrm>
    </dsp:sp>
    <dsp:sp modelId="{09B0CFE7-1F05-463C-B2CA-9FC413C645D8}">
      <dsp:nvSpPr>
        <dsp:cNvPr id="0" name=""/>
        <dsp:cNvSpPr/>
      </dsp:nvSpPr>
      <dsp:spPr>
        <a:xfrm rot="18900000">
          <a:off x="3653130" y="1516988"/>
          <a:ext cx="464371" cy="5893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cs-CZ" sz="2500" kern="1200"/>
        </a:p>
      </dsp:txBody>
      <dsp:txXfrm>
        <a:off x="3673532" y="1684115"/>
        <a:ext cx="325060" cy="35362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2A875-8410-4AEF-9BB5-3FD203D369DD}" type="datetimeFigureOut">
              <a:rPr lang="en-US" smtClean="0"/>
              <a:t>2/18/2018</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09569F-63EE-4EFA-8E70-963179C90EFC}" type="slidenum">
              <a:rPr lang="en-US" smtClean="0"/>
              <a:t>‹#›</a:t>
            </a:fld>
            <a:endParaRPr lang="en-US"/>
          </a:p>
        </p:txBody>
      </p:sp>
    </p:spTree>
    <p:extLst>
      <p:ext uri="{BB962C8B-B14F-4D97-AF65-F5344CB8AC3E}">
        <p14:creationId xmlns:p14="http://schemas.microsoft.com/office/powerpoint/2010/main" val="4050578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 nezbytná pro správnou koordinaci pohybu, registraci změny polohy těla, svalový tonus, průběh některých reflexů </a:t>
            </a:r>
            <a:r>
              <a:rPr lang="cs-CZ" dirty="0" err="1" smtClean="0"/>
              <a:t>atd</a:t>
            </a:r>
            <a:endParaRPr lang="en-US" dirty="0"/>
          </a:p>
        </p:txBody>
      </p:sp>
      <p:sp>
        <p:nvSpPr>
          <p:cNvPr id="4" name="Zástupný symbol pro číslo snímku 3"/>
          <p:cNvSpPr>
            <a:spLocks noGrp="1"/>
          </p:cNvSpPr>
          <p:nvPr>
            <p:ph type="sldNum" sz="quarter" idx="10"/>
          </p:nvPr>
        </p:nvSpPr>
        <p:spPr/>
        <p:txBody>
          <a:bodyPr/>
          <a:lstStyle/>
          <a:p>
            <a:fld id="{D109569F-63EE-4EFA-8E70-963179C90EFC}" type="slidenum">
              <a:rPr lang="en-US" smtClean="0"/>
              <a:t>18</a:t>
            </a:fld>
            <a:endParaRPr lang="en-US"/>
          </a:p>
        </p:txBody>
      </p:sp>
    </p:spTree>
    <p:extLst>
      <p:ext uri="{BB962C8B-B14F-4D97-AF65-F5344CB8AC3E}">
        <p14:creationId xmlns:p14="http://schemas.microsoft.com/office/powerpoint/2010/main" val="23693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Při použití dotyku a tlaku během masáže ovlivňujeme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na který reaguje většina hmatových </a:t>
            </a:r>
            <a:r>
              <a:rPr lang="cs-CZ" dirty="0" err="1" smtClean="0"/>
              <a:t>mechanoreceptorů</a:t>
            </a:r>
            <a:r>
              <a:rPr lang="cs-CZ" dirty="0" smtClean="0"/>
              <a:t> , na jemné, pomalé tlaky a doteky reagují Meissnerova tělíska. Tímto působením vyvoláváme přes proprioceptivní vlákna akční potenciál, který je dále přenášen pomocí aferentních drah do nervového centra, kde vzniklé podráždění je přeneseno na eferentní nervová vlákna.         </a:t>
            </a:r>
          </a:p>
          <a:p>
            <a:endParaRPr lang="en-US" dirty="0"/>
          </a:p>
        </p:txBody>
      </p:sp>
      <p:sp>
        <p:nvSpPr>
          <p:cNvPr id="4" name="Zástupný symbol pro číslo snímku 3"/>
          <p:cNvSpPr>
            <a:spLocks noGrp="1"/>
          </p:cNvSpPr>
          <p:nvPr>
            <p:ph type="sldNum" sz="quarter" idx="10"/>
          </p:nvPr>
        </p:nvSpPr>
        <p:spPr/>
        <p:txBody>
          <a:bodyPr/>
          <a:lstStyle/>
          <a:p>
            <a:fld id="{D109569F-63EE-4EFA-8E70-963179C90EFC}" type="slidenum">
              <a:rPr lang="en-US" smtClean="0"/>
              <a:t>19</a:t>
            </a:fld>
            <a:endParaRPr lang="en-US"/>
          </a:p>
        </p:txBody>
      </p:sp>
    </p:spTree>
    <p:extLst>
      <p:ext uri="{BB962C8B-B14F-4D97-AF65-F5344CB8AC3E}">
        <p14:creationId xmlns:p14="http://schemas.microsoft.com/office/powerpoint/2010/main" val="3835554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smtClean="0"/>
              <a:t>viscero</a:t>
            </a:r>
            <a:r>
              <a:rPr lang="cs-CZ" dirty="0" smtClean="0"/>
              <a:t>-motorický reflexní oblouk, kde do jeho sestavy vstupuje i somatický neuron. „Tak lze objasnit řadu případů, kdy potíže ve vnitřních orgánech se navenek projevují lokálními spazmy například břišního svalstva.“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smtClean="0"/>
              <a:t>viscerokutánní</a:t>
            </a:r>
            <a:r>
              <a:rPr lang="cs-CZ" dirty="0" smtClean="0"/>
              <a:t> reflexní oblouk, kdy podráždění určitého vnitřního orgánu vyvolávají projevy na kožním povrchu</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smtClean="0"/>
          </a:p>
          <a:p>
            <a:endParaRPr lang="en-US" dirty="0"/>
          </a:p>
        </p:txBody>
      </p:sp>
      <p:sp>
        <p:nvSpPr>
          <p:cNvPr id="4" name="Zástupný symbol pro číslo snímku 3"/>
          <p:cNvSpPr>
            <a:spLocks noGrp="1"/>
          </p:cNvSpPr>
          <p:nvPr>
            <p:ph type="sldNum" sz="quarter" idx="10"/>
          </p:nvPr>
        </p:nvSpPr>
        <p:spPr/>
        <p:txBody>
          <a:bodyPr/>
          <a:lstStyle/>
          <a:p>
            <a:fld id="{D109569F-63EE-4EFA-8E70-963179C90EFC}" type="slidenum">
              <a:rPr lang="en-US" smtClean="0"/>
              <a:t>20</a:t>
            </a:fld>
            <a:endParaRPr lang="en-US"/>
          </a:p>
        </p:txBody>
      </p:sp>
    </p:spTree>
    <p:extLst>
      <p:ext uri="{BB962C8B-B14F-4D97-AF65-F5344CB8AC3E}">
        <p14:creationId xmlns:p14="http://schemas.microsoft.com/office/powerpoint/2010/main" val="3651232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 vymezována jako senzorická informace o působení algického podnětu, o působení vlivu ohrožujících integritu či dokonce život tkáně nebo orgánu. </a:t>
            </a:r>
          </a:p>
          <a:p>
            <a:r>
              <a:rPr lang="cs-CZ" dirty="0" smtClean="0"/>
              <a:t>jsou volná nervová zakončení, které jsou v kůži, ve svalech, kloubních pouzdrech, ve stěně trávící trubice, v srdci a cévách. </a:t>
            </a:r>
          </a:p>
          <a:p>
            <a:r>
              <a:rPr lang="cs-CZ" dirty="0" smtClean="0"/>
              <a:t>impulzy jsou později interpretovány v mozkové kůře jako bolest.</a:t>
            </a:r>
          </a:p>
          <a:p>
            <a:r>
              <a:rPr lang="cs-CZ" dirty="0" smtClean="0"/>
              <a:t>Pohybová soustava je nejčastějším zdrojem bolesti v živém organismu. Je tomu tak proto, že představuje ¾ váhy těla. Je ovládána naší vůlí, a proto vydána na pospas našim rozmarům a nemůže se proti zneužívání bránit ničím jiným než tím, že působí bolest.</a:t>
            </a:r>
          </a:p>
          <a:p>
            <a:endParaRPr lang="en-US" dirty="0"/>
          </a:p>
        </p:txBody>
      </p:sp>
      <p:sp>
        <p:nvSpPr>
          <p:cNvPr id="4" name="Zástupný symbol pro číslo snímku 3"/>
          <p:cNvSpPr>
            <a:spLocks noGrp="1"/>
          </p:cNvSpPr>
          <p:nvPr>
            <p:ph type="sldNum" sz="quarter" idx="10"/>
          </p:nvPr>
        </p:nvSpPr>
        <p:spPr/>
        <p:txBody>
          <a:bodyPr/>
          <a:lstStyle/>
          <a:p>
            <a:fld id="{D109569F-63EE-4EFA-8E70-963179C90EFC}" type="slidenum">
              <a:rPr lang="en-US" smtClean="0"/>
              <a:t>21</a:t>
            </a:fld>
            <a:endParaRPr lang="en-US"/>
          </a:p>
        </p:txBody>
      </p:sp>
    </p:spTree>
    <p:extLst>
      <p:ext uri="{BB962C8B-B14F-4D97-AF65-F5344CB8AC3E}">
        <p14:creationId xmlns:p14="http://schemas.microsoft.com/office/powerpoint/2010/main" val="3142336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Svalový spoušťový bod je místem, kde je velká koncentrace látek schopných dráždit nervová zakončení a čidla bolesti. Mluvíme o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Tyto látky drážděním nervových zakončení a čidel ( receptorů ) vedou k tomu, že do míchy směřuje z jednoho místa ( obsahujícího spoušťový bod ) mnohem větší množství bolestivých informací než odjinud. </a:t>
            </a:r>
          </a:p>
          <a:p>
            <a:endParaRPr lang="en-US" dirty="0"/>
          </a:p>
        </p:txBody>
      </p:sp>
      <p:sp>
        <p:nvSpPr>
          <p:cNvPr id="4" name="Zástupný symbol pro číslo snímku 3"/>
          <p:cNvSpPr>
            <a:spLocks noGrp="1"/>
          </p:cNvSpPr>
          <p:nvPr>
            <p:ph type="sldNum" sz="quarter" idx="10"/>
          </p:nvPr>
        </p:nvSpPr>
        <p:spPr/>
        <p:txBody>
          <a:bodyPr/>
          <a:lstStyle/>
          <a:p>
            <a:fld id="{D109569F-63EE-4EFA-8E70-963179C90EFC}" type="slidenum">
              <a:rPr lang="en-US" smtClean="0"/>
              <a:t>22</a:t>
            </a:fld>
            <a:endParaRPr lang="en-US"/>
          </a:p>
        </p:txBody>
      </p:sp>
    </p:spTree>
    <p:extLst>
      <p:ext uri="{BB962C8B-B14F-4D97-AF65-F5344CB8AC3E}">
        <p14:creationId xmlns:p14="http://schemas.microsoft.com/office/powerpoint/2010/main" val="245465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Toto slovo pochází ze sanskrtu a znamená kruh. Jde o energetická centra, do kterých energie proudí po spirále. Máme 7 hlavních čaker, které na fyzické úrovni souvisí s nervovými pleteněmi a žlázami s vnitřní sekrecí.</a:t>
            </a:r>
          </a:p>
          <a:p>
            <a:endParaRPr lang="en-US" dirty="0"/>
          </a:p>
        </p:txBody>
      </p:sp>
      <p:sp>
        <p:nvSpPr>
          <p:cNvPr id="4" name="Zástupný symbol pro číslo snímku 3"/>
          <p:cNvSpPr>
            <a:spLocks noGrp="1"/>
          </p:cNvSpPr>
          <p:nvPr>
            <p:ph type="sldNum" sz="quarter" idx="10"/>
          </p:nvPr>
        </p:nvSpPr>
        <p:spPr/>
        <p:txBody>
          <a:bodyPr/>
          <a:lstStyle/>
          <a:p>
            <a:fld id="{BCBBC790-E740-4BC8-B911-9A767C72C34E}" type="slidenum">
              <a:rPr lang="en-US" smtClean="0"/>
              <a:t>34</a:t>
            </a:fld>
            <a:endParaRPr lang="en-US"/>
          </a:p>
        </p:txBody>
      </p:sp>
    </p:spTree>
    <p:extLst>
      <p:ext uri="{BB962C8B-B14F-4D97-AF65-F5344CB8AC3E}">
        <p14:creationId xmlns:p14="http://schemas.microsoft.com/office/powerpoint/2010/main" val="20629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US"/>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423390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102291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374787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389224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US"/>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3320580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EFEF2E51-BEA7-43A6-AB9C-669667B3B50B}" type="datetimeFigureOut">
              <a:rPr lang="en-US" smtClean="0"/>
              <a:t>2/18/2018</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197364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US"/>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EFEF2E51-BEA7-43A6-AB9C-669667B3B50B}" type="datetimeFigureOut">
              <a:rPr lang="en-US" smtClean="0"/>
              <a:t>2/18/2018</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291048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EFEF2E51-BEA7-43A6-AB9C-669667B3B50B}" type="datetimeFigureOut">
              <a:rPr lang="en-US" smtClean="0"/>
              <a:t>2/18/2018</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401673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FEF2E51-BEA7-43A6-AB9C-669667B3B50B}" type="datetimeFigureOut">
              <a:rPr lang="en-US" smtClean="0"/>
              <a:t>2/18/2018</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19078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FEF2E51-BEA7-43A6-AB9C-669667B3B50B}" type="datetimeFigureOut">
              <a:rPr lang="en-US" smtClean="0"/>
              <a:t>2/18/2018</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3622847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FEF2E51-BEA7-43A6-AB9C-669667B3B50B}" type="datetimeFigureOut">
              <a:rPr lang="en-US" smtClean="0"/>
              <a:t>2/18/2018</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20ED93A8-CA77-4D36-B6A1-581BCE50DBFE}" type="slidenum">
              <a:rPr lang="en-US" smtClean="0"/>
              <a:t>‹#›</a:t>
            </a:fld>
            <a:endParaRPr lang="en-US"/>
          </a:p>
        </p:txBody>
      </p:sp>
    </p:spTree>
    <p:extLst>
      <p:ext uri="{BB962C8B-B14F-4D97-AF65-F5344CB8AC3E}">
        <p14:creationId xmlns:p14="http://schemas.microsoft.com/office/powerpoint/2010/main" val="308280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F2E51-BEA7-43A6-AB9C-669667B3B50B}" type="datetimeFigureOut">
              <a:rPr lang="en-US" smtClean="0"/>
              <a:t>2/18/2018</a:t>
            </a:fld>
            <a:endParaRPr lang="en-US"/>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D93A8-CA77-4D36-B6A1-581BCE50DBFE}" type="slidenum">
              <a:rPr lang="en-US" smtClean="0"/>
              <a:t>‹#›</a:t>
            </a:fld>
            <a:endParaRPr lang="en-US"/>
          </a:p>
        </p:txBody>
      </p:sp>
    </p:spTree>
    <p:extLst>
      <p:ext uri="{BB962C8B-B14F-4D97-AF65-F5344CB8AC3E}">
        <p14:creationId xmlns:p14="http://schemas.microsoft.com/office/powerpoint/2010/main" val="51624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00"/>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Alternativní formy masáže</a:t>
            </a:r>
            <a:endParaRPr lang="en-US" dirty="0"/>
          </a:p>
        </p:txBody>
      </p:sp>
      <p:sp>
        <p:nvSpPr>
          <p:cNvPr id="3" name="Podnadpis 2"/>
          <p:cNvSpPr>
            <a:spLocks noGrp="1"/>
          </p:cNvSpPr>
          <p:nvPr>
            <p:ph type="subTitle" idx="1"/>
          </p:nvPr>
        </p:nvSpPr>
        <p:spPr/>
        <p:txBody>
          <a:bodyPr>
            <a:normAutofit lnSpcReduction="10000"/>
          </a:bodyPr>
          <a:lstStyle/>
          <a:p>
            <a:endParaRPr lang="cs-CZ" dirty="0" smtClean="0"/>
          </a:p>
          <a:p>
            <a:endParaRPr lang="cs-CZ" dirty="0"/>
          </a:p>
          <a:p>
            <a:endParaRPr lang="cs-CZ" dirty="0" smtClean="0"/>
          </a:p>
          <a:p>
            <a:r>
              <a:rPr lang="cs-CZ" dirty="0" smtClean="0"/>
              <a:t>Mgr. Zuzana Přikrylová</a:t>
            </a:r>
            <a:endParaRPr lang="en-US" dirty="0"/>
          </a:p>
        </p:txBody>
      </p:sp>
    </p:spTree>
    <p:extLst>
      <p:ext uri="{BB962C8B-B14F-4D97-AF65-F5344CB8AC3E}">
        <p14:creationId xmlns:p14="http://schemas.microsoft.com/office/powerpoint/2010/main" val="2889952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3. Dýchání</a:t>
            </a:r>
          </a:p>
          <a:p>
            <a:r>
              <a:rPr lang="cs-CZ" dirty="0" smtClean="0"/>
              <a:t>energie se rozvádí dechem</a:t>
            </a:r>
          </a:p>
          <a:p>
            <a:r>
              <a:rPr lang="cs-CZ" dirty="0" smtClean="0"/>
              <a:t>Ladění masér-klient</a:t>
            </a:r>
          </a:p>
          <a:p>
            <a:r>
              <a:rPr lang="cs-CZ" dirty="0" smtClean="0"/>
              <a:t>Tlak ve výdechu</a:t>
            </a:r>
          </a:p>
          <a:p>
            <a:r>
              <a:rPr lang="cs-CZ" dirty="0" smtClean="0"/>
              <a:t>4. Rytmus  a tlak</a:t>
            </a:r>
          </a:p>
          <a:p>
            <a:r>
              <a:rPr lang="cs-CZ" dirty="0" smtClean="0"/>
              <a:t>Frekvence těla</a:t>
            </a:r>
          </a:p>
          <a:p>
            <a:r>
              <a:rPr lang="cs-CZ" dirty="0" smtClean="0"/>
              <a:t>Prsty, dlaně, lokty, chodidla</a:t>
            </a:r>
          </a:p>
          <a:p>
            <a:r>
              <a:rPr lang="cs-CZ" dirty="0" smtClean="0"/>
              <a:t>Úhel</a:t>
            </a:r>
          </a:p>
          <a:p>
            <a:r>
              <a:rPr lang="cs-CZ" dirty="0" smtClean="0"/>
              <a:t>Mateřská ruka</a:t>
            </a:r>
          </a:p>
          <a:p>
            <a:endParaRPr lang="cs-CZ" dirty="0" smtClean="0"/>
          </a:p>
          <a:p>
            <a:endParaRPr lang="cs-CZ" dirty="0" smtClean="0"/>
          </a:p>
          <a:p>
            <a:endParaRPr lang="cs-CZ" dirty="0"/>
          </a:p>
        </p:txBody>
      </p:sp>
      <p:sp>
        <p:nvSpPr>
          <p:cNvPr id="3" name="Nadpis 2"/>
          <p:cNvSpPr>
            <a:spLocks noGrp="1"/>
          </p:cNvSpPr>
          <p:nvPr>
            <p:ph type="title"/>
          </p:nvPr>
        </p:nvSpPr>
        <p:spPr/>
        <p:txBody>
          <a:bodyPr/>
          <a:lstStyle/>
          <a:p>
            <a:r>
              <a:rPr lang="cs-CZ" dirty="0" smtClean="0"/>
              <a:t>Masér</a:t>
            </a:r>
            <a:endParaRPr lang="cs-CZ" dirty="0"/>
          </a:p>
        </p:txBody>
      </p:sp>
    </p:spTree>
    <p:extLst>
      <p:ext uri="{BB962C8B-B14F-4D97-AF65-F5344CB8AC3E}">
        <p14:creationId xmlns:p14="http://schemas.microsoft.com/office/powerpoint/2010/main" val="270735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Existovala v každé kultuře světa</a:t>
            </a:r>
          </a:p>
          <a:p>
            <a:r>
              <a:rPr lang="cs-CZ" dirty="0" smtClean="0"/>
              <a:t>Řecké slovo </a:t>
            </a:r>
            <a:r>
              <a:rPr lang="cs-CZ" dirty="0" err="1" smtClean="0"/>
              <a:t>massé</a:t>
            </a:r>
            <a:r>
              <a:rPr lang="cs-CZ" dirty="0" smtClean="0"/>
              <a:t> (mačkati, hnísti)</a:t>
            </a:r>
          </a:p>
          <a:p>
            <a:r>
              <a:rPr lang="cs-CZ" dirty="0" smtClean="0"/>
              <a:t>5000 let př.n.l. Egypt masáž jako jedna z léčebných prostředků</a:t>
            </a:r>
          </a:p>
          <a:p>
            <a:r>
              <a:rPr lang="cs-CZ" dirty="0" smtClean="0"/>
              <a:t>Římský lékař Claudius </a:t>
            </a:r>
            <a:r>
              <a:rPr lang="cs-CZ" dirty="0" err="1" smtClean="0"/>
              <a:t>Galenus</a:t>
            </a:r>
            <a:r>
              <a:rPr lang="cs-CZ" dirty="0" smtClean="0"/>
              <a:t> (131-201 n.l.) praotec sportovní masáže, masáž před výkonem a po výkonu (gladiátoři)</a:t>
            </a:r>
            <a:endParaRPr lang="cs-CZ" dirty="0"/>
          </a:p>
        </p:txBody>
      </p:sp>
      <p:sp>
        <p:nvSpPr>
          <p:cNvPr id="3" name="Nadpis 2"/>
          <p:cNvSpPr>
            <a:spLocks noGrp="1"/>
          </p:cNvSpPr>
          <p:nvPr>
            <p:ph type="title"/>
          </p:nvPr>
        </p:nvSpPr>
        <p:spPr/>
        <p:txBody>
          <a:bodyPr/>
          <a:lstStyle/>
          <a:p>
            <a:r>
              <a:rPr lang="cs-CZ" dirty="0" smtClean="0"/>
              <a:t>Historie masáží</a:t>
            </a:r>
            <a:endParaRPr lang="cs-CZ" dirty="0"/>
          </a:p>
        </p:txBody>
      </p:sp>
    </p:spTree>
    <p:extLst>
      <p:ext uri="{BB962C8B-B14F-4D97-AF65-F5344CB8AC3E}">
        <p14:creationId xmlns:p14="http://schemas.microsoft.com/office/powerpoint/2010/main" val="2439344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Moderní sportovní masáž- </a:t>
            </a:r>
            <a:r>
              <a:rPr lang="cs-CZ" dirty="0" err="1" smtClean="0"/>
              <a:t>Zabludowsky</a:t>
            </a:r>
            <a:r>
              <a:rPr lang="cs-CZ" dirty="0" smtClean="0"/>
              <a:t>, univerzita Berlín</a:t>
            </a:r>
          </a:p>
          <a:p>
            <a:r>
              <a:rPr lang="cs-CZ" dirty="0" smtClean="0"/>
              <a:t>První česká publikace V. Chlumský 1906 „O masáži“</a:t>
            </a:r>
          </a:p>
          <a:p>
            <a:r>
              <a:rPr lang="cs-CZ" dirty="0" smtClean="0"/>
              <a:t>Po 2. světové válce oživení léčebných masáží</a:t>
            </a:r>
          </a:p>
          <a:p>
            <a:r>
              <a:rPr lang="cs-CZ" dirty="0" smtClean="0"/>
              <a:t>Nyní: salóny, masérské školy</a:t>
            </a:r>
          </a:p>
          <a:p>
            <a:pPr marL="0" indent="0">
              <a:buNone/>
            </a:pPr>
            <a:endParaRPr lang="cs-CZ" dirty="0"/>
          </a:p>
        </p:txBody>
      </p:sp>
      <p:sp>
        <p:nvSpPr>
          <p:cNvPr id="3" name="Nadpis 2"/>
          <p:cNvSpPr>
            <a:spLocks noGrp="1"/>
          </p:cNvSpPr>
          <p:nvPr>
            <p:ph type="title"/>
          </p:nvPr>
        </p:nvSpPr>
        <p:spPr/>
        <p:txBody>
          <a:bodyPr/>
          <a:lstStyle/>
          <a:p>
            <a:r>
              <a:rPr lang="cs-CZ" dirty="0" smtClean="0"/>
              <a:t>Historie masáží</a:t>
            </a:r>
            <a:endParaRPr lang="cs-CZ" dirty="0"/>
          </a:p>
        </p:txBody>
      </p:sp>
    </p:spTree>
    <p:extLst>
      <p:ext uri="{BB962C8B-B14F-4D97-AF65-F5344CB8AC3E}">
        <p14:creationId xmlns:p14="http://schemas.microsoft.com/office/powerpoint/2010/main" val="2939282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Posílení organismu</a:t>
            </a:r>
          </a:p>
          <a:p>
            <a:r>
              <a:rPr lang="cs-CZ" dirty="0" smtClean="0"/>
              <a:t>Upevnění tělesného a duševního zdraví</a:t>
            </a:r>
          </a:p>
          <a:p>
            <a:r>
              <a:rPr lang="cs-CZ" dirty="0" smtClean="0"/>
              <a:t>Zlepšení výkonnosti</a:t>
            </a:r>
          </a:p>
          <a:p>
            <a:r>
              <a:rPr lang="cs-CZ" dirty="0" smtClean="0"/>
              <a:t>Léčení a doléčení některých chorobných a poúrazových stavů</a:t>
            </a:r>
          </a:p>
          <a:p>
            <a:r>
              <a:rPr lang="cs-CZ" dirty="0" smtClean="0"/>
              <a:t>? Jak je to možné ?</a:t>
            </a:r>
            <a:endParaRPr lang="cs-CZ" dirty="0"/>
          </a:p>
        </p:txBody>
      </p:sp>
      <p:sp>
        <p:nvSpPr>
          <p:cNvPr id="3" name="Nadpis 2"/>
          <p:cNvSpPr>
            <a:spLocks noGrp="1"/>
          </p:cNvSpPr>
          <p:nvPr>
            <p:ph type="title"/>
          </p:nvPr>
        </p:nvSpPr>
        <p:spPr/>
        <p:txBody>
          <a:bodyPr/>
          <a:lstStyle/>
          <a:p>
            <a:r>
              <a:rPr lang="cs-CZ" dirty="0" smtClean="0"/>
              <a:t>Účinek masáží</a:t>
            </a:r>
            <a:endParaRPr lang="cs-CZ" dirty="0"/>
          </a:p>
        </p:txBody>
      </p:sp>
    </p:spTree>
    <p:extLst>
      <p:ext uri="{BB962C8B-B14F-4D97-AF65-F5344CB8AC3E}">
        <p14:creationId xmlns:p14="http://schemas.microsoft.com/office/powerpoint/2010/main" val="2032476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Dotek</a:t>
            </a:r>
          </a:p>
          <a:p>
            <a:r>
              <a:rPr lang="cs-CZ" dirty="0" smtClean="0"/>
              <a:t>Alfa hladina</a:t>
            </a:r>
          </a:p>
          <a:p>
            <a:r>
              <a:rPr lang="cs-CZ" dirty="0" smtClean="0"/>
              <a:t>Volní uvolnění svalového napětí</a:t>
            </a:r>
          </a:p>
          <a:p>
            <a:r>
              <a:rPr lang="cs-CZ" dirty="0" smtClean="0"/>
              <a:t>Prokrvení</a:t>
            </a:r>
          </a:p>
          <a:p>
            <a:r>
              <a:rPr lang="cs-CZ" dirty="0" smtClean="0"/>
              <a:t>Myšlenka</a:t>
            </a:r>
          </a:p>
          <a:p>
            <a:r>
              <a:rPr lang="cs-CZ" dirty="0" smtClean="0"/>
              <a:t>Energie</a:t>
            </a:r>
          </a:p>
          <a:p>
            <a:endParaRPr lang="cs-CZ" dirty="0"/>
          </a:p>
        </p:txBody>
      </p:sp>
      <p:sp>
        <p:nvSpPr>
          <p:cNvPr id="3" name="Nadpis 2"/>
          <p:cNvSpPr>
            <a:spLocks noGrp="1"/>
          </p:cNvSpPr>
          <p:nvPr>
            <p:ph type="title"/>
          </p:nvPr>
        </p:nvSpPr>
        <p:spPr/>
        <p:txBody>
          <a:bodyPr/>
          <a:lstStyle/>
          <a:p>
            <a:r>
              <a:rPr lang="cs-CZ" dirty="0" smtClean="0"/>
              <a:t>Účinek masáží</a:t>
            </a:r>
            <a:endParaRPr lang="cs-CZ" dirty="0"/>
          </a:p>
        </p:txBody>
      </p:sp>
    </p:spTree>
    <p:extLst>
      <p:ext uri="{BB962C8B-B14F-4D97-AF65-F5344CB8AC3E}">
        <p14:creationId xmlns:p14="http://schemas.microsoft.com/office/powerpoint/2010/main" val="1208888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buFont typeface="+mj-lt"/>
              <a:buAutoNum type="arabicPeriod"/>
            </a:pPr>
            <a:r>
              <a:rPr lang="cs-CZ" dirty="0" smtClean="0"/>
              <a:t>Mechanické: zlepšení žilního oběhu a pohybu mízy (8mi násobně), ulehčuje se práce srdce, dá se ovlivnit tuková tkáň</a:t>
            </a:r>
          </a:p>
          <a:p>
            <a:pPr marL="0" indent="0">
              <a:buNone/>
            </a:pPr>
            <a:endParaRPr lang="cs-CZ" dirty="0" smtClean="0"/>
          </a:p>
          <a:p>
            <a:pPr marL="0" indent="0">
              <a:buNone/>
            </a:pPr>
            <a:r>
              <a:rPr lang="cs-CZ" dirty="0" smtClean="0"/>
              <a:t>2.  </a:t>
            </a:r>
            <a:r>
              <a:rPr lang="cs-CZ" dirty="0"/>
              <a:t>Chemické: ve tkáních se uvolňují histaminové látky a to má za    následek dilataci cév</a:t>
            </a:r>
          </a:p>
          <a:p>
            <a:pPr marL="457200" indent="-457200">
              <a:buFont typeface="+mj-lt"/>
              <a:buAutoNum type="arabicPeriod"/>
            </a:pPr>
            <a:endParaRPr lang="cs-CZ" dirty="0"/>
          </a:p>
          <a:p>
            <a:pPr marL="0" indent="0">
              <a:buNone/>
            </a:pPr>
            <a:r>
              <a:rPr lang="cs-CZ" dirty="0"/>
              <a:t>3. Reflexní: dráždění volných nervových zakončení v kůži vyvolává impulsy ovlivňující CNS a zpětně celý organismus</a:t>
            </a:r>
          </a:p>
        </p:txBody>
      </p:sp>
      <p:sp>
        <p:nvSpPr>
          <p:cNvPr id="3" name="Nadpis 2"/>
          <p:cNvSpPr>
            <a:spLocks noGrp="1"/>
          </p:cNvSpPr>
          <p:nvPr>
            <p:ph type="title"/>
          </p:nvPr>
        </p:nvSpPr>
        <p:spPr/>
        <p:txBody>
          <a:bodyPr/>
          <a:lstStyle/>
          <a:p>
            <a:r>
              <a:rPr lang="cs-CZ" dirty="0" smtClean="0"/>
              <a:t>Působení masáží</a:t>
            </a:r>
            <a:endParaRPr lang="cs-CZ" dirty="0"/>
          </a:p>
        </p:txBody>
      </p:sp>
    </p:spTree>
    <p:extLst>
      <p:ext uri="{BB962C8B-B14F-4D97-AF65-F5344CB8AC3E}">
        <p14:creationId xmlns:p14="http://schemas.microsoft.com/office/powerpoint/2010/main" val="1077348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284038420"/>
              </p:ext>
            </p:extLst>
          </p:nvPr>
        </p:nvGraphicFramePr>
        <p:xfrm>
          <a:off x="1064525" y="1241946"/>
          <a:ext cx="9758149" cy="5459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smtClean="0"/>
              <a:t>Působení masáží</a:t>
            </a:r>
            <a:endParaRPr lang="cs-CZ" dirty="0"/>
          </a:p>
        </p:txBody>
      </p:sp>
    </p:spTree>
    <p:extLst>
      <p:ext uri="{BB962C8B-B14F-4D97-AF65-F5344CB8AC3E}">
        <p14:creationId xmlns:p14="http://schemas.microsoft.com/office/powerpoint/2010/main" val="2123613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I v klidu je sval v určitém napětí = klidové napětí svalů, svalový tonus</a:t>
            </a:r>
          </a:p>
          <a:p>
            <a:pPr marL="0" indent="0">
              <a:buNone/>
            </a:pPr>
            <a:endParaRPr lang="cs-CZ" dirty="0" smtClean="0"/>
          </a:p>
          <a:p>
            <a:r>
              <a:rPr lang="cs-CZ" dirty="0" smtClean="0"/>
              <a:t>Svalový tonus zařizují proprioceptivní míšní nervy</a:t>
            </a:r>
          </a:p>
          <a:p>
            <a:pPr marL="0" indent="0">
              <a:buNone/>
            </a:pPr>
            <a:endParaRPr lang="cs-CZ" dirty="0" smtClean="0"/>
          </a:p>
          <a:p>
            <a:r>
              <a:rPr lang="cs-CZ" dirty="0" smtClean="0"/>
              <a:t>Klidový tonus není stálý- ve spánku a při prohřívání je menší</a:t>
            </a:r>
          </a:p>
          <a:p>
            <a:endParaRPr lang="cs-CZ" dirty="0"/>
          </a:p>
        </p:txBody>
      </p:sp>
      <p:sp>
        <p:nvSpPr>
          <p:cNvPr id="3" name="Nadpis 2"/>
          <p:cNvSpPr>
            <a:spLocks noGrp="1"/>
          </p:cNvSpPr>
          <p:nvPr>
            <p:ph type="title"/>
          </p:nvPr>
        </p:nvSpPr>
        <p:spPr/>
        <p:txBody>
          <a:bodyPr/>
          <a:lstStyle/>
          <a:p>
            <a:r>
              <a:rPr lang="cs-CZ" dirty="0" smtClean="0"/>
              <a:t>Svalové napětí</a:t>
            </a:r>
            <a:endParaRPr lang="cs-CZ" dirty="0"/>
          </a:p>
        </p:txBody>
      </p:sp>
    </p:spTree>
    <p:extLst>
      <p:ext uri="{BB962C8B-B14F-4D97-AF65-F5344CB8AC3E}">
        <p14:creationId xmlns:p14="http://schemas.microsoft.com/office/powerpoint/2010/main" val="1180579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zaznamenání </a:t>
            </a:r>
            <a:r>
              <a:rPr lang="cs-CZ" dirty="0"/>
              <a:t>změny vznikající ve svalech a uvnitř těla pohybem a svalovou činností („</a:t>
            </a:r>
            <a:r>
              <a:rPr lang="cs-CZ" dirty="0" err="1"/>
              <a:t>polohocit</a:t>
            </a:r>
            <a:r>
              <a:rPr lang="cs-CZ" dirty="0" smtClean="0"/>
              <a:t>“).</a:t>
            </a:r>
          </a:p>
          <a:p>
            <a:r>
              <a:rPr lang="cs-CZ" dirty="0" smtClean="0"/>
              <a:t>Z </a:t>
            </a:r>
            <a:r>
              <a:rPr lang="cs-CZ" dirty="0"/>
              <a:t>proprioreceptorů jsou podněty vedeny a přepojovány v míše, dále vedou zadními provazci. Projekce je do mozečku, thalamu, subkortikálních oblastí </a:t>
            </a:r>
            <a:endParaRPr lang="cs-CZ" dirty="0" smtClean="0"/>
          </a:p>
          <a:p>
            <a:r>
              <a:rPr lang="cs-CZ" dirty="0" smtClean="0"/>
              <a:t>doslovný překlad : </a:t>
            </a:r>
            <a:r>
              <a:rPr lang="cs-CZ" dirty="0"/>
              <a:t>cítění z vlastního </a:t>
            </a:r>
            <a:r>
              <a:rPr lang="cs-CZ" dirty="0" smtClean="0"/>
              <a:t>těla</a:t>
            </a:r>
            <a:endParaRPr lang="cs-CZ" dirty="0"/>
          </a:p>
        </p:txBody>
      </p:sp>
      <p:sp>
        <p:nvSpPr>
          <p:cNvPr id="3" name="Nadpis 2"/>
          <p:cNvSpPr>
            <a:spLocks noGrp="1"/>
          </p:cNvSpPr>
          <p:nvPr>
            <p:ph type="title"/>
          </p:nvPr>
        </p:nvSpPr>
        <p:spPr/>
        <p:txBody>
          <a:bodyPr/>
          <a:lstStyle/>
          <a:p>
            <a:r>
              <a:rPr lang="cs-CZ" dirty="0" err="1" smtClean="0"/>
              <a:t>Propriocepce</a:t>
            </a:r>
            <a:endParaRPr lang="cs-CZ" dirty="0"/>
          </a:p>
        </p:txBody>
      </p:sp>
    </p:spTree>
    <p:extLst>
      <p:ext uri="{BB962C8B-B14F-4D97-AF65-F5344CB8AC3E}">
        <p14:creationId xmlns:p14="http://schemas.microsoft.com/office/powerpoint/2010/main" val="1414254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tzv</a:t>
            </a:r>
            <a:r>
              <a:rPr lang="cs-CZ" dirty="0"/>
              <a:t>. </a:t>
            </a:r>
            <a:r>
              <a:rPr lang="cs-CZ" dirty="0" err="1"/>
              <a:t>somestetický</a:t>
            </a:r>
            <a:r>
              <a:rPr lang="cs-CZ" dirty="0"/>
              <a:t> </a:t>
            </a:r>
            <a:r>
              <a:rPr lang="cs-CZ" dirty="0" smtClean="0"/>
              <a:t>systém</a:t>
            </a:r>
            <a:endParaRPr lang="cs-CZ" dirty="0"/>
          </a:p>
          <a:p>
            <a:r>
              <a:rPr lang="cs-CZ" dirty="0" err="1" smtClean="0"/>
              <a:t>Mechanoreceptory</a:t>
            </a:r>
            <a:endParaRPr lang="cs-CZ" dirty="0" smtClean="0"/>
          </a:p>
          <a:p>
            <a:r>
              <a:rPr lang="cs-CZ" dirty="0" smtClean="0"/>
              <a:t>Meissnerova tělíska</a:t>
            </a:r>
          </a:p>
          <a:p>
            <a:endParaRPr lang="cs-CZ" dirty="0" smtClean="0"/>
          </a:p>
          <a:p>
            <a:r>
              <a:rPr lang="cs-CZ" dirty="0" smtClean="0"/>
              <a:t>U </a:t>
            </a:r>
            <a:r>
              <a:rPr lang="cs-CZ" dirty="0"/>
              <a:t>masáží dochází k </a:t>
            </a:r>
            <a:r>
              <a:rPr lang="cs-CZ" dirty="0" smtClean="0"/>
              <a:t>tomu, že </a:t>
            </a:r>
            <a:r>
              <a:rPr lang="cs-CZ" dirty="0"/>
              <a:t>působí na receptory v oblasti, kde je bolest pociťována, odkud vychází a vyvolává reflexní </a:t>
            </a:r>
            <a:r>
              <a:rPr lang="cs-CZ" dirty="0" smtClean="0"/>
              <a:t>odpověď</a:t>
            </a:r>
            <a:endParaRPr lang="cs-CZ" dirty="0"/>
          </a:p>
          <a:p>
            <a:endParaRPr lang="cs-CZ" dirty="0"/>
          </a:p>
        </p:txBody>
      </p:sp>
      <p:sp>
        <p:nvSpPr>
          <p:cNvPr id="3" name="Nadpis 2"/>
          <p:cNvSpPr>
            <a:spLocks noGrp="1"/>
          </p:cNvSpPr>
          <p:nvPr>
            <p:ph type="title"/>
          </p:nvPr>
        </p:nvSpPr>
        <p:spPr/>
        <p:txBody>
          <a:bodyPr/>
          <a:lstStyle/>
          <a:p>
            <a:r>
              <a:rPr lang="cs-CZ" dirty="0" smtClean="0"/>
              <a:t>Reflexní oblouk</a:t>
            </a:r>
            <a:endParaRPr lang="cs-CZ" dirty="0"/>
          </a:p>
        </p:txBody>
      </p:sp>
    </p:spTree>
    <p:extLst>
      <p:ext uri="{BB962C8B-B14F-4D97-AF65-F5344CB8AC3E}">
        <p14:creationId xmlns:p14="http://schemas.microsoft.com/office/powerpoint/2010/main" val="3146659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Alternativní formy masáže</a:t>
            </a:r>
            <a:endParaRPr lang="en-US" dirty="0"/>
          </a:p>
        </p:txBody>
      </p:sp>
      <p:sp>
        <p:nvSpPr>
          <p:cNvPr id="3" name="Zástupný symbol pro obsah 2"/>
          <p:cNvSpPr>
            <a:spLocks noGrp="1"/>
          </p:cNvSpPr>
          <p:nvPr>
            <p:ph idx="1"/>
          </p:nvPr>
        </p:nvSpPr>
        <p:spPr/>
        <p:txBody>
          <a:bodyPr>
            <a:normAutofit fontScale="92500" lnSpcReduction="10000"/>
          </a:bodyPr>
          <a:lstStyle/>
          <a:p>
            <a:r>
              <a:rPr lang="cs-CZ" dirty="0" smtClean="0"/>
              <a:t>Ujasnění  pojmu</a:t>
            </a:r>
          </a:p>
          <a:p>
            <a:r>
              <a:rPr lang="cs-CZ" dirty="0" smtClean="0"/>
              <a:t>Koncept </a:t>
            </a:r>
            <a:r>
              <a:rPr lang="cs-CZ" dirty="0"/>
              <a:t>pojetí lidského těla z pohledu tradiční čínské </a:t>
            </a:r>
            <a:r>
              <a:rPr lang="cs-CZ" dirty="0" smtClean="0"/>
              <a:t>medicíny</a:t>
            </a:r>
          </a:p>
          <a:p>
            <a:r>
              <a:rPr lang="cs-CZ" dirty="0" smtClean="0"/>
              <a:t>Masér </a:t>
            </a:r>
            <a:r>
              <a:rPr lang="cs-CZ" dirty="0"/>
              <a:t>versus klient a jeho </a:t>
            </a:r>
            <a:r>
              <a:rPr lang="cs-CZ" dirty="0" smtClean="0"/>
              <a:t>potřeby</a:t>
            </a:r>
          </a:p>
          <a:p>
            <a:r>
              <a:rPr lang="cs-CZ" dirty="0" smtClean="0"/>
              <a:t>Koncept záměru </a:t>
            </a:r>
            <a:r>
              <a:rPr lang="cs-CZ" dirty="0"/>
              <a:t>vědomého terapeutického doteku a potřebu kombinací různých technik k ovlivňování zdraví klientů prostřednictvím psychického a fyzického uvolnění při </a:t>
            </a:r>
            <a:r>
              <a:rPr lang="cs-CZ" dirty="0" smtClean="0"/>
              <a:t>masážích</a:t>
            </a:r>
          </a:p>
          <a:p>
            <a:endParaRPr lang="cs-CZ" dirty="0"/>
          </a:p>
          <a:p>
            <a:r>
              <a:rPr lang="cs-CZ" dirty="0" smtClean="0"/>
              <a:t>Teorie a praxe</a:t>
            </a:r>
          </a:p>
          <a:p>
            <a:r>
              <a:rPr lang="cs-CZ" dirty="0" smtClean="0"/>
              <a:t>Cíl: </a:t>
            </a:r>
          </a:p>
          <a:p>
            <a:pPr marL="0" indent="0">
              <a:buNone/>
            </a:pPr>
            <a:r>
              <a:rPr lang="cs-CZ" dirty="0"/>
              <a:t> </a:t>
            </a:r>
            <a:r>
              <a:rPr lang="cs-CZ" dirty="0" smtClean="0"/>
              <a:t>  Vytvoření </a:t>
            </a:r>
            <a:r>
              <a:rPr lang="cs-CZ" dirty="0"/>
              <a:t>unikátního individuálního masérského stylu každého studenta</a:t>
            </a:r>
            <a:endParaRPr lang="en-US" dirty="0"/>
          </a:p>
        </p:txBody>
      </p:sp>
    </p:spTree>
    <p:extLst>
      <p:ext uri="{BB962C8B-B14F-4D97-AF65-F5344CB8AC3E}">
        <p14:creationId xmlns:p14="http://schemas.microsoft.com/office/powerpoint/2010/main" val="2705991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err="1"/>
              <a:t>V</a:t>
            </a:r>
            <a:r>
              <a:rPr lang="cs-CZ" dirty="0" err="1" smtClean="0"/>
              <a:t>iscero</a:t>
            </a:r>
            <a:r>
              <a:rPr lang="cs-CZ" dirty="0" smtClean="0"/>
              <a:t>-viscerální </a:t>
            </a:r>
            <a:r>
              <a:rPr lang="cs-CZ" dirty="0"/>
              <a:t>reflexní </a:t>
            </a:r>
            <a:r>
              <a:rPr lang="cs-CZ" dirty="0" smtClean="0"/>
              <a:t>oblouk</a:t>
            </a:r>
          </a:p>
          <a:p>
            <a:pPr marL="0" indent="0">
              <a:buNone/>
            </a:pPr>
            <a:endParaRPr lang="cs-CZ" dirty="0"/>
          </a:p>
          <a:p>
            <a:pPr lvl="0"/>
            <a:r>
              <a:rPr lang="cs-CZ" dirty="0" err="1"/>
              <a:t>V</a:t>
            </a:r>
            <a:r>
              <a:rPr lang="cs-CZ" dirty="0" err="1" smtClean="0"/>
              <a:t>iscero</a:t>
            </a:r>
            <a:r>
              <a:rPr lang="cs-CZ" dirty="0" smtClean="0"/>
              <a:t>-motorický </a:t>
            </a:r>
            <a:r>
              <a:rPr lang="cs-CZ" dirty="0"/>
              <a:t>reflexní </a:t>
            </a:r>
            <a:r>
              <a:rPr lang="cs-CZ" dirty="0" smtClean="0"/>
              <a:t>oblouk</a:t>
            </a:r>
          </a:p>
          <a:p>
            <a:pPr marL="0" lvl="0" indent="0">
              <a:buNone/>
            </a:pPr>
            <a:endParaRPr lang="cs-CZ" dirty="0" smtClean="0"/>
          </a:p>
          <a:p>
            <a:pPr lvl="0"/>
            <a:r>
              <a:rPr lang="cs-CZ" dirty="0" err="1" smtClean="0"/>
              <a:t>Viscero</a:t>
            </a:r>
            <a:r>
              <a:rPr lang="cs-CZ" dirty="0" smtClean="0"/>
              <a:t>-kutánní </a:t>
            </a:r>
            <a:r>
              <a:rPr lang="cs-CZ" dirty="0"/>
              <a:t>reflexní </a:t>
            </a:r>
            <a:r>
              <a:rPr lang="cs-CZ" dirty="0" smtClean="0"/>
              <a:t>oblouk</a:t>
            </a:r>
          </a:p>
          <a:p>
            <a:pPr lvl="0"/>
            <a:endParaRPr lang="cs-CZ" dirty="0"/>
          </a:p>
          <a:p>
            <a:pPr lvl="0"/>
            <a:r>
              <a:rPr lang="cs-CZ" dirty="0" smtClean="0"/>
              <a:t>Kuto-viscerální (účinek masáží)</a:t>
            </a:r>
            <a:endParaRPr lang="cs-CZ" dirty="0"/>
          </a:p>
          <a:p>
            <a:endParaRPr lang="cs-CZ" dirty="0"/>
          </a:p>
        </p:txBody>
      </p:sp>
      <p:sp>
        <p:nvSpPr>
          <p:cNvPr id="3" name="Nadpis 2"/>
          <p:cNvSpPr>
            <a:spLocks noGrp="1"/>
          </p:cNvSpPr>
          <p:nvPr>
            <p:ph type="title"/>
          </p:nvPr>
        </p:nvSpPr>
        <p:spPr/>
        <p:txBody>
          <a:bodyPr/>
          <a:lstStyle/>
          <a:p>
            <a:r>
              <a:rPr lang="cs-CZ" dirty="0" smtClean="0"/>
              <a:t>Reflexní oblouk</a:t>
            </a:r>
            <a:endParaRPr lang="cs-CZ" dirty="0"/>
          </a:p>
        </p:txBody>
      </p:sp>
    </p:spTree>
    <p:extLst>
      <p:ext uri="{BB962C8B-B14F-4D97-AF65-F5344CB8AC3E}">
        <p14:creationId xmlns:p14="http://schemas.microsoft.com/office/powerpoint/2010/main" val="1859049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Bolest představuje nepříjemný stav s výraznou negativní, afektivní a emotivní </a:t>
            </a:r>
            <a:r>
              <a:rPr lang="cs-CZ" dirty="0" smtClean="0"/>
              <a:t>složkou</a:t>
            </a:r>
          </a:p>
          <a:p>
            <a:pPr marL="0" indent="0">
              <a:buNone/>
            </a:pPr>
            <a:endParaRPr lang="cs-CZ" dirty="0" smtClean="0"/>
          </a:p>
          <a:p>
            <a:r>
              <a:rPr lang="cs-CZ" dirty="0" smtClean="0"/>
              <a:t>Bolest </a:t>
            </a:r>
            <a:r>
              <a:rPr lang="cs-CZ" dirty="0"/>
              <a:t>je velmi důležitá, protože upozorňuje na to, že není něco v </a:t>
            </a:r>
            <a:r>
              <a:rPr lang="cs-CZ" dirty="0" smtClean="0"/>
              <a:t>pořádku</a:t>
            </a:r>
          </a:p>
          <a:p>
            <a:pPr marL="0" indent="0">
              <a:buNone/>
            </a:pPr>
            <a:endParaRPr lang="cs-CZ" dirty="0" smtClean="0"/>
          </a:p>
          <a:p>
            <a:r>
              <a:rPr lang="cs-CZ" dirty="0" smtClean="0"/>
              <a:t>Bolest </a:t>
            </a:r>
            <a:r>
              <a:rPr lang="cs-CZ" dirty="0"/>
              <a:t>vzniká drážděním receptorů bolesti, tzv. </a:t>
            </a:r>
            <a:r>
              <a:rPr lang="cs-CZ" dirty="0" err="1"/>
              <a:t>algoreceptorů</a:t>
            </a:r>
            <a:r>
              <a:rPr lang="cs-CZ" dirty="0"/>
              <a:t> neboli </a:t>
            </a:r>
            <a:r>
              <a:rPr lang="cs-CZ" dirty="0" err="1" smtClean="0"/>
              <a:t>noniceptorů</a:t>
            </a:r>
            <a:endParaRPr lang="cs-CZ" dirty="0"/>
          </a:p>
        </p:txBody>
      </p:sp>
      <p:sp>
        <p:nvSpPr>
          <p:cNvPr id="3" name="Nadpis 2"/>
          <p:cNvSpPr>
            <a:spLocks noGrp="1"/>
          </p:cNvSpPr>
          <p:nvPr>
            <p:ph type="title"/>
          </p:nvPr>
        </p:nvSpPr>
        <p:spPr/>
        <p:txBody>
          <a:bodyPr/>
          <a:lstStyle/>
          <a:p>
            <a:r>
              <a:rPr lang="cs-CZ" dirty="0" smtClean="0"/>
              <a:t>Bolest</a:t>
            </a:r>
            <a:endParaRPr lang="cs-CZ" dirty="0"/>
          </a:p>
        </p:txBody>
      </p:sp>
    </p:spTree>
    <p:extLst>
      <p:ext uri="{BB962C8B-B14F-4D97-AF65-F5344CB8AC3E}">
        <p14:creationId xmlns:p14="http://schemas.microsoft.com/office/powerpoint/2010/main" val="1731163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tzv</a:t>
            </a:r>
            <a:r>
              <a:rPr lang="cs-CZ" dirty="0"/>
              <a:t>. </a:t>
            </a:r>
            <a:r>
              <a:rPr lang="cs-CZ" dirty="0" smtClean="0"/>
              <a:t>zánětlivé mediátory</a:t>
            </a:r>
          </a:p>
          <a:p>
            <a:endParaRPr lang="cs-CZ" dirty="0"/>
          </a:p>
          <a:p>
            <a:r>
              <a:rPr lang="cs-CZ" dirty="0" smtClean="0"/>
              <a:t>Nesou mnohem více bolestivých informací</a:t>
            </a:r>
          </a:p>
          <a:p>
            <a:endParaRPr lang="cs-CZ" dirty="0"/>
          </a:p>
          <a:p>
            <a:r>
              <a:rPr lang="cs-CZ" dirty="0" smtClean="0"/>
              <a:t>Mnohem větší efekt</a:t>
            </a:r>
          </a:p>
          <a:p>
            <a:pPr marL="0" indent="0">
              <a:buNone/>
            </a:pPr>
            <a:endParaRPr lang="cs-CZ" dirty="0" smtClean="0"/>
          </a:p>
        </p:txBody>
      </p:sp>
      <p:sp>
        <p:nvSpPr>
          <p:cNvPr id="3" name="Nadpis 2"/>
          <p:cNvSpPr>
            <a:spLocks noGrp="1"/>
          </p:cNvSpPr>
          <p:nvPr>
            <p:ph type="title"/>
          </p:nvPr>
        </p:nvSpPr>
        <p:spPr/>
        <p:txBody>
          <a:bodyPr/>
          <a:lstStyle/>
          <a:p>
            <a:r>
              <a:rPr lang="cs-CZ" dirty="0" err="1" smtClean="0"/>
              <a:t>Trigger</a:t>
            </a:r>
            <a:r>
              <a:rPr lang="cs-CZ" dirty="0" smtClean="0"/>
              <a:t> point</a:t>
            </a:r>
            <a:endParaRPr lang="cs-CZ" dirty="0"/>
          </a:p>
        </p:txBody>
      </p:sp>
    </p:spTree>
    <p:extLst>
      <p:ext uri="{BB962C8B-B14F-4D97-AF65-F5344CB8AC3E}">
        <p14:creationId xmlns:p14="http://schemas.microsoft.com/office/powerpoint/2010/main" val="1875506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Celkového </a:t>
            </a:r>
            <a:r>
              <a:rPr lang="cs-CZ" dirty="0"/>
              <a:t>uvolnění </a:t>
            </a:r>
            <a:r>
              <a:rPr lang="cs-CZ" dirty="0" smtClean="0"/>
              <a:t>organismu</a:t>
            </a:r>
          </a:p>
          <a:p>
            <a:r>
              <a:rPr lang="cs-CZ" dirty="0" smtClean="0"/>
              <a:t>Snížení </a:t>
            </a:r>
            <a:r>
              <a:rPr lang="cs-CZ" dirty="0"/>
              <a:t>svalového </a:t>
            </a:r>
            <a:r>
              <a:rPr lang="cs-CZ" dirty="0" smtClean="0"/>
              <a:t>napětí</a:t>
            </a:r>
          </a:p>
          <a:p>
            <a:r>
              <a:rPr lang="cs-CZ" dirty="0" smtClean="0"/>
              <a:t>Pokles </a:t>
            </a:r>
            <a:r>
              <a:rPr lang="cs-CZ" dirty="0"/>
              <a:t>tepové frekvence </a:t>
            </a:r>
          </a:p>
          <a:p>
            <a:r>
              <a:rPr lang="cs-CZ" dirty="0" smtClean="0"/>
              <a:t>Pokles </a:t>
            </a:r>
            <a:r>
              <a:rPr lang="cs-CZ" dirty="0"/>
              <a:t>krevního </a:t>
            </a:r>
            <a:r>
              <a:rPr lang="cs-CZ" dirty="0" smtClean="0"/>
              <a:t>tlaku</a:t>
            </a:r>
          </a:p>
          <a:p>
            <a:r>
              <a:rPr lang="cs-CZ" dirty="0" smtClean="0"/>
              <a:t>Snížení </a:t>
            </a:r>
            <a:r>
              <a:rPr lang="cs-CZ" dirty="0"/>
              <a:t>frekvence </a:t>
            </a:r>
            <a:r>
              <a:rPr lang="cs-CZ" dirty="0" smtClean="0"/>
              <a:t>dýchání</a:t>
            </a:r>
          </a:p>
          <a:p>
            <a:r>
              <a:rPr lang="cs-CZ" dirty="0" smtClean="0"/>
              <a:t>Zvýšení </a:t>
            </a:r>
            <a:r>
              <a:rPr lang="cs-CZ" dirty="0"/>
              <a:t>podílu pomalých mozkových vln v kůže </a:t>
            </a:r>
            <a:r>
              <a:rPr lang="cs-CZ" dirty="0" smtClean="0"/>
              <a:t>mozkové</a:t>
            </a:r>
          </a:p>
          <a:p>
            <a:r>
              <a:rPr lang="cs-CZ" dirty="0"/>
              <a:t>Z</a:t>
            </a:r>
            <a:r>
              <a:rPr lang="cs-CZ" dirty="0" smtClean="0"/>
              <a:t>výšením </a:t>
            </a:r>
            <a:r>
              <a:rPr lang="cs-CZ" dirty="0"/>
              <a:t>aktivity útrobních orgánů (anabolická </a:t>
            </a:r>
            <a:r>
              <a:rPr lang="cs-CZ" dirty="0" smtClean="0"/>
              <a:t>reakce)</a:t>
            </a:r>
          </a:p>
          <a:p>
            <a:r>
              <a:rPr lang="cs-CZ" dirty="0" smtClean="0"/>
              <a:t>Psychosomatický </a:t>
            </a:r>
            <a:r>
              <a:rPr lang="cs-CZ" dirty="0"/>
              <a:t>efekt </a:t>
            </a:r>
          </a:p>
        </p:txBody>
      </p:sp>
      <p:sp>
        <p:nvSpPr>
          <p:cNvPr id="3" name="Nadpis 2"/>
          <p:cNvSpPr>
            <a:spLocks noGrp="1"/>
          </p:cNvSpPr>
          <p:nvPr>
            <p:ph type="title"/>
          </p:nvPr>
        </p:nvSpPr>
        <p:spPr/>
        <p:txBody>
          <a:bodyPr/>
          <a:lstStyle/>
          <a:p>
            <a:r>
              <a:rPr lang="cs-CZ" dirty="0" smtClean="0"/>
              <a:t>Relaxace</a:t>
            </a:r>
            <a:endParaRPr lang="cs-CZ" dirty="0"/>
          </a:p>
        </p:txBody>
      </p:sp>
    </p:spTree>
    <p:extLst>
      <p:ext uri="{BB962C8B-B14F-4D97-AF65-F5344CB8AC3E}">
        <p14:creationId xmlns:p14="http://schemas.microsoft.com/office/powerpoint/2010/main" val="1484788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Jedna ze základních potřeba člověka</a:t>
            </a:r>
          </a:p>
          <a:p>
            <a:pPr marL="0" indent="0">
              <a:buNone/>
            </a:pPr>
            <a:endParaRPr lang="cs-CZ" dirty="0" smtClean="0"/>
          </a:p>
          <a:p>
            <a:r>
              <a:rPr lang="cs-CZ" dirty="0"/>
              <a:t>V organismu je mnohem více drah vedoucích do mozku </a:t>
            </a:r>
            <a:r>
              <a:rPr lang="cs-CZ" dirty="0" smtClean="0"/>
              <a:t>dotykové </a:t>
            </a:r>
            <a:r>
              <a:rPr lang="cs-CZ" dirty="0"/>
              <a:t>počitky, než kolik je drah vedoucích pocit bolesti. </a:t>
            </a:r>
            <a:endParaRPr lang="cs-CZ" dirty="0" smtClean="0"/>
          </a:p>
          <a:p>
            <a:pPr marL="0" indent="0">
              <a:buNone/>
            </a:pPr>
            <a:endParaRPr lang="cs-CZ" dirty="0" smtClean="0"/>
          </a:p>
          <a:p>
            <a:r>
              <a:rPr lang="cs-CZ" dirty="0"/>
              <a:t>O</a:t>
            </a:r>
            <a:r>
              <a:rPr lang="cs-CZ" dirty="0" smtClean="0"/>
              <a:t>dvrátí </a:t>
            </a:r>
            <a:r>
              <a:rPr lang="cs-CZ" dirty="0"/>
              <a:t>pozornost mozku od soustředění </a:t>
            </a:r>
            <a:r>
              <a:rPr lang="cs-CZ" dirty="0" smtClean="0"/>
              <a:t>se na bolest</a:t>
            </a:r>
            <a:endParaRPr lang="cs-CZ" dirty="0"/>
          </a:p>
          <a:p>
            <a:pPr marL="0" indent="0">
              <a:buNone/>
            </a:pPr>
            <a:endParaRPr lang="cs-CZ" dirty="0"/>
          </a:p>
          <a:p>
            <a:r>
              <a:rPr lang="cs-CZ" dirty="0" smtClean="0"/>
              <a:t>Dotyková povolání</a:t>
            </a:r>
            <a:endParaRPr lang="cs-CZ" dirty="0"/>
          </a:p>
        </p:txBody>
      </p:sp>
      <p:sp>
        <p:nvSpPr>
          <p:cNvPr id="3" name="Nadpis 2"/>
          <p:cNvSpPr>
            <a:spLocks noGrp="1"/>
          </p:cNvSpPr>
          <p:nvPr>
            <p:ph type="title"/>
          </p:nvPr>
        </p:nvSpPr>
        <p:spPr/>
        <p:txBody>
          <a:bodyPr/>
          <a:lstStyle/>
          <a:p>
            <a:r>
              <a:rPr lang="cs-CZ" dirty="0" smtClean="0"/>
              <a:t>Dotyk</a:t>
            </a:r>
            <a:endParaRPr lang="cs-CZ" dirty="0"/>
          </a:p>
        </p:txBody>
      </p:sp>
    </p:spTree>
    <p:extLst>
      <p:ext uri="{BB962C8B-B14F-4D97-AF65-F5344CB8AC3E}">
        <p14:creationId xmlns:p14="http://schemas.microsoft.com/office/powerpoint/2010/main" val="22438407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Zdraví (prevence)  vs. Nemoc (léčba)</a:t>
            </a:r>
          </a:p>
          <a:p>
            <a:r>
              <a:rPr lang="cs-CZ" dirty="0" smtClean="0"/>
              <a:t>Neoddělitelnost těla a duše vs. Jednotlivé specializace</a:t>
            </a:r>
          </a:p>
          <a:p>
            <a:r>
              <a:rPr lang="cs-CZ" dirty="0" smtClean="0"/>
              <a:t>Energie vs. Anatomie, fyziologie těla</a:t>
            </a:r>
          </a:p>
          <a:p>
            <a:r>
              <a:rPr lang="cs-CZ" dirty="0" smtClean="0"/>
              <a:t>2500 př.n.l. (akupunktura)  vs. r. 1928 (Fleming)</a:t>
            </a:r>
          </a:p>
          <a:p>
            <a:r>
              <a:rPr lang="cs-CZ" dirty="0" smtClean="0"/>
              <a:t>Aktivní přístup pacienta vs. Pasivní přístup pacienta</a:t>
            </a:r>
            <a:endParaRPr lang="cs-CZ" dirty="0"/>
          </a:p>
          <a:p>
            <a:pPr marL="0" indent="0">
              <a:buNone/>
            </a:pPr>
            <a:r>
              <a:rPr lang="cs-CZ" dirty="0" smtClean="0"/>
              <a:t>----------------------------------------------------------------------------------------------</a:t>
            </a:r>
          </a:p>
          <a:p>
            <a:pPr marL="0" indent="0">
              <a:buNone/>
            </a:pPr>
            <a:r>
              <a:rPr lang="cs-CZ" dirty="0" smtClean="0"/>
              <a:t>Neměřitelnost- zatím</a:t>
            </a:r>
          </a:p>
          <a:p>
            <a:pPr marL="0" indent="0">
              <a:buNone/>
            </a:pPr>
            <a:r>
              <a:rPr lang="cs-CZ" dirty="0" smtClean="0"/>
              <a:t>Psychosomatika</a:t>
            </a:r>
          </a:p>
          <a:p>
            <a:pPr marL="0" indent="0">
              <a:buNone/>
            </a:pPr>
            <a:endParaRPr lang="cs-CZ" dirty="0"/>
          </a:p>
        </p:txBody>
      </p:sp>
      <p:sp>
        <p:nvSpPr>
          <p:cNvPr id="3" name="Nadpis 2"/>
          <p:cNvSpPr>
            <a:spLocks noGrp="1"/>
          </p:cNvSpPr>
          <p:nvPr>
            <p:ph type="title"/>
          </p:nvPr>
        </p:nvSpPr>
        <p:spPr/>
        <p:txBody>
          <a:bodyPr>
            <a:normAutofit/>
          </a:bodyPr>
          <a:lstStyle/>
          <a:p>
            <a:r>
              <a:rPr lang="cs-CZ" dirty="0" smtClean="0"/>
              <a:t>Přístup východní a západní medicíny </a:t>
            </a:r>
            <a:endParaRPr lang="cs-CZ" dirty="0"/>
          </a:p>
        </p:txBody>
      </p:sp>
    </p:spTree>
    <p:extLst>
      <p:ext uri="{BB962C8B-B14F-4D97-AF65-F5344CB8AC3E}">
        <p14:creationId xmlns:p14="http://schemas.microsoft.com/office/powerpoint/2010/main" val="24040336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dirty="0" smtClean="0"/>
              <a:t> </a:t>
            </a:r>
          </a:p>
          <a:p>
            <a:r>
              <a:rPr lang="cs-CZ" dirty="0" smtClean="0"/>
              <a:t>Energie</a:t>
            </a:r>
          </a:p>
          <a:p>
            <a:endParaRPr lang="cs-CZ" dirty="0"/>
          </a:p>
          <a:p>
            <a:r>
              <a:rPr lang="cs-CZ" dirty="0" err="1"/>
              <a:t>Yin</a:t>
            </a:r>
            <a:r>
              <a:rPr lang="cs-CZ" dirty="0"/>
              <a:t> a </a:t>
            </a:r>
            <a:r>
              <a:rPr lang="cs-CZ" dirty="0" err="1"/>
              <a:t>yang</a:t>
            </a:r>
            <a:endParaRPr lang="cs-CZ" dirty="0"/>
          </a:p>
          <a:p>
            <a:pPr marL="0" indent="0">
              <a:buNone/>
            </a:pPr>
            <a:endParaRPr lang="cs-CZ" dirty="0" smtClean="0"/>
          </a:p>
          <a:p>
            <a:r>
              <a:rPr lang="cs-CZ" dirty="0" smtClean="0"/>
              <a:t>Teorie 5ti prvků</a:t>
            </a:r>
            <a:endParaRPr lang="cs-CZ" dirty="0"/>
          </a:p>
        </p:txBody>
      </p:sp>
      <p:sp>
        <p:nvSpPr>
          <p:cNvPr id="3" name="Nadpis 2"/>
          <p:cNvSpPr>
            <a:spLocks noGrp="1"/>
          </p:cNvSpPr>
          <p:nvPr>
            <p:ph type="title"/>
          </p:nvPr>
        </p:nvSpPr>
        <p:spPr/>
        <p:txBody>
          <a:bodyPr/>
          <a:lstStyle/>
          <a:p>
            <a:r>
              <a:rPr lang="cs-CZ" dirty="0" smtClean="0"/>
              <a:t>Základy tradiční čínské medicíny</a:t>
            </a:r>
            <a:endParaRPr lang="cs-CZ" dirty="0"/>
          </a:p>
        </p:txBody>
      </p:sp>
    </p:spTree>
    <p:extLst>
      <p:ext uri="{BB962C8B-B14F-4D97-AF65-F5344CB8AC3E}">
        <p14:creationId xmlns:p14="http://schemas.microsoft.com/office/powerpoint/2010/main" val="28092510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err="1" smtClean="0"/>
              <a:t>Ki</a:t>
            </a:r>
            <a:r>
              <a:rPr lang="cs-CZ" dirty="0" smtClean="0"/>
              <a:t>, </a:t>
            </a:r>
            <a:r>
              <a:rPr lang="cs-CZ" dirty="0" err="1"/>
              <a:t>č</a:t>
            </a:r>
            <a:r>
              <a:rPr lang="cs-CZ" dirty="0" err="1" smtClean="0"/>
              <a:t>chi</a:t>
            </a:r>
            <a:r>
              <a:rPr lang="cs-CZ" dirty="0" smtClean="0"/>
              <a:t>, prána</a:t>
            </a:r>
          </a:p>
          <a:p>
            <a:r>
              <a:rPr lang="cs-CZ" dirty="0" smtClean="0"/>
              <a:t>Harmonie</a:t>
            </a:r>
          </a:p>
          <a:p>
            <a:r>
              <a:rPr lang="cs-CZ" dirty="0" smtClean="0"/>
              <a:t>Nemoc: dlouhodobá energetická nerovnováha</a:t>
            </a:r>
          </a:p>
          <a:p>
            <a:r>
              <a:rPr lang="cs-CZ" dirty="0" smtClean="0"/>
              <a:t>Práce s energií:</a:t>
            </a:r>
          </a:p>
          <a:p>
            <a:endParaRPr lang="cs-CZ" dirty="0" smtClean="0"/>
          </a:p>
          <a:p>
            <a:pPr marL="0" indent="0">
              <a:buNone/>
            </a:pPr>
            <a:r>
              <a:rPr lang="cs-CZ" dirty="0" smtClean="0"/>
              <a:t>                      Výživa                      </a:t>
            </a:r>
            <a:r>
              <a:rPr lang="cs-CZ" dirty="0"/>
              <a:t>Masáže</a:t>
            </a:r>
          </a:p>
          <a:p>
            <a:pPr marL="0" indent="0">
              <a:buNone/>
            </a:pPr>
            <a:r>
              <a:rPr lang="cs-CZ" dirty="0"/>
              <a:t> </a:t>
            </a:r>
            <a:r>
              <a:rPr lang="cs-CZ" dirty="0" smtClean="0"/>
              <a:t>                    Pohyb</a:t>
            </a:r>
            <a:r>
              <a:rPr lang="cs-CZ" dirty="0"/>
              <a:t> </a:t>
            </a:r>
            <a:r>
              <a:rPr lang="cs-CZ" dirty="0" smtClean="0"/>
              <a:t>                       Léčení </a:t>
            </a:r>
          </a:p>
          <a:p>
            <a:pPr marL="0" indent="0">
              <a:buNone/>
            </a:pPr>
            <a:r>
              <a:rPr lang="cs-CZ" dirty="0"/>
              <a:t> </a:t>
            </a:r>
            <a:r>
              <a:rPr lang="cs-CZ" dirty="0" smtClean="0"/>
              <a:t>                   Meditace                  …životní styl…</a:t>
            </a:r>
          </a:p>
          <a:p>
            <a:endParaRPr lang="cs-CZ" dirty="0"/>
          </a:p>
        </p:txBody>
      </p:sp>
      <p:sp>
        <p:nvSpPr>
          <p:cNvPr id="3" name="Nadpis 2"/>
          <p:cNvSpPr>
            <a:spLocks noGrp="1"/>
          </p:cNvSpPr>
          <p:nvPr>
            <p:ph type="title"/>
          </p:nvPr>
        </p:nvSpPr>
        <p:spPr/>
        <p:txBody>
          <a:bodyPr/>
          <a:lstStyle/>
          <a:p>
            <a:r>
              <a:rPr lang="cs-CZ" dirty="0" smtClean="0"/>
              <a:t>Energie</a:t>
            </a:r>
            <a:endParaRPr lang="cs-CZ" dirty="0"/>
          </a:p>
        </p:txBody>
      </p:sp>
    </p:spTree>
    <p:extLst>
      <p:ext uri="{BB962C8B-B14F-4D97-AF65-F5344CB8AC3E}">
        <p14:creationId xmlns:p14="http://schemas.microsoft.com/office/powerpoint/2010/main" val="3797939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err="1" smtClean="0"/>
              <a:t>Yin</a:t>
            </a:r>
            <a:r>
              <a:rPr lang="cs-CZ" dirty="0" smtClean="0"/>
              <a:t> a </a:t>
            </a:r>
            <a:r>
              <a:rPr lang="cs-CZ" dirty="0" err="1" smtClean="0"/>
              <a:t>yang</a:t>
            </a:r>
            <a:r>
              <a:rPr lang="cs-CZ" dirty="0" smtClean="0"/>
              <a:t> (jin a jang)</a:t>
            </a:r>
            <a:endParaRPr lang="cs-CZ" dirty="0"/>
          </a:p>
        </p:txBody>
      </p:sp>
      <p:sp>
        <p:nvSpPr>
          <p:cNvPr id="5" name="Zástupný symbol pro obsah 4"/>
          <p:cNvSpPr>
            <a:spLocks noGrp="1"/>
          </p:cNvSpPr>
          <p:nvPr>
            <p:ph idx="1"/>
          </p:nvPr>
        </p:nvSpPr>
        <p:spPr/>
        <p:txBody>
          <a:bodyPr>
            <a:normAutofit/>
          </a:bodyPr>
          <a:lstStyle/>
          <a:p>
            <a:r>
              <a:rPr lang="cs-CZ" dirty="0" smtClean="0"/>
              <a:t>Meridiány- energetické dráhy</a:t>
            </a:r>
          </a:p>
          <a:p>
            <a:r>
              <a:rPr lang="cs-CZ" dirty="0" smtClean="0"/>
              <a:t>Čakry- energetická centra</a:t>
            </a:r>
          </a:p>
          <a:p>
            <a:r>
              <a:rPr lang="cs-CZ" dirty="0" smtClean="0"/>
              <a:t>Projev ve dvou kvalitách</a:t>
            </a:r>
          </a:p>
          <a:p>
            <a:pPr marL="0" indent="0">
              <a:buNone/>
            </a:pPr>
            <a:r>
              <a:rPr lang="cs-CZ" b="1" dirty="0"/>
              <a:t> </a:t>
            </a:r>
            <a:r>
              <a:rPr lang="cs-CZ" b="1" dirty="0" smtClean="0"/>
              <a:t>       </a:t>
            </a:r>
            <a:r>
              <a:rPr lang="cs-CZ" b="1" dirty="0" err="1" smtClean="0"/>
              <a:t>Yin</a:t>
            </a:r>
            <a:r>
              <a:rPr lang="cs-CZ" b="1" dirty="0" smtClean="0"/>
              <a:t>                      </a:t>
            </a:r>
            <a:r>
              <a:rPr lang="cs-CZ" b="1" dirty="0" err="1" smtClean="0"/>
              <a:t>Yang</a:t>
            </a:r>
            <a:endParaRPr lang="cs-CZ" b="1" dirty="0" smtClean="0"/>
          </a:p>
          <a:p>
            <a:pPr marL="0" indent="0">
              <a:buNone/>
            </a:pPr>
            <a:r>
              <a:rPr lang="cs-CZ" dirty="0" smtClean="0"/>
              <a:t>      černá                     bílá </a:t>
            </a:r>
          </a:p>
          <a:p>
            <a:pPr marL="0" indent="0">
              <a:buNone/>
            </a:pPr>
            <a:r>
              <a:rPr lang="cs-CZ" dirty="0"/>
              <a:t> </a:t>
            </a:r>
            <a:r>
              <a:rPr lang="cs-CZ" dirty="0" smtClean="0"/>
              <a:t>        - -                            -</a:t>
            </a:r>
          </a:p>
          <a:p>
            <a:pPr marL="0" indent="0">
              <a:buNone/>
            </a:pPr>
            <a:r>
              <a:rPr lang="cs-CZ" dirty="0"/>
              <a:t> </a:t>
            </a:r>
            <a:r>
              <a:rPr lang="cs-CZ" dirty="0" smtClean="0"/>
              <a:t>     symetrie             asymetrie  </a:t>
            </a:r>
          </a:p>
          <a:p>
            <a:pPr marL="0" indent="0">
              <a:buNone/>
            </a:pPr>
            <a:r>
              <a:rPr lang="cs-CZ" dirty="0"/>
              <a:t> </a:t>
            </a:r>
            <a:r>
              <a:rPr lang="cs-CZ" dirty="0" smtClean="0"/>
              <a:t>      sůl                          cukr                          </a:t>
            </a:r>
            <a:endParaRPr lang="cs-CZ" dirty="0"/>
          </a:p>
        </p:txBody>
      </p:sp>
      <p:pic>
        <p:nvPicPr>
          <p:cNvPr id="6" name="Picture 1" descr="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6200" y="3356992"/>
            <a:ext cx="1625600" cy="162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697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1775517" y="116635"/>
          <a:ext cx="8784978" cy="6829631"/>
        </p:xfrm>
        <a:graphic>
          <a:graphicData uri="http://schemas.openxmlformats.org/drawingml/2006/table">
            <a:tbl>
              <a:tblPr firstRow="1" firstCol="1" lastRow="1" lastCol="1" bandRow="1" bandCol="1">
                <a:tableStyleId>{5C22544A-7EE6-4342-B048-85BDC9FD1C3A}</a:tableStyleId>
              </a:tblPr>
              <a:tblGrid>
                <a:gridCol w="4392489"/>
                <a:gridCol w="4392489"/>
              </a:tblGrid>
              <a:tr h="546061">
                <a:tc>
                  <a:txBody>
                    <a:bodyPr/>
                    <a:lstStyle/>
                    <a:p>
                      <a:pPr algn="ctr">
                        <a:lnSpc>
                          <a:spcPct val="150000"/>
                        </a:lnSpc>
                        <a:spcAft>
                          <a:spcPts val="1000"/>
                        </a:spcAft>
                        <a:tabLst>
                          <a:tab pos="5715000" algn="r"/>
                        </a:tabLst>
                      </a:pPr>
                      <a:r>
                        <a:rPr lang="cs-CZ" sz="3600" dirty="0" smtClean="0">
                          <a:effectLst/>
                        </a:rPr>
                        <a:t> Jang</a:t>
                      </a:r>
                      <a:endParaRPr lang="cs-CZ" sz="36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3600" b="1" dirty="0">
                          <a:effectLst/>
                        </a:rPr>
                        <a:t>Jin</a:t>
                      </a:r>
                      <a:endParaRPr lang="cs-CZ" sz="3600" b="1"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funkce</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a:effectLst/>
                        </a:rPr>
                        <a:t>struktura</a:t>
                      </a:r>
                      <a:endParaRPr lang="cs-CZ" sz="200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zadní partie trupu (záda)</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a:effectLst/>
                        </a:rPr>
                        <a:t>přední partie trupu (hrudník, břicho)</a:t>
                      </a:r>
                      <a:endParaRPr lang="cs-CZ" sz="200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vnější strany končetin</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a:effectLst/>
                        </a:rPr>
                        <a:t>vnitřní strany končetin</a:t>
                      </a:r>
                      <a:endParaRPr lang="cs-CZ" sz="200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povrchový (kůže)</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a:effectLst/>
                        </a:rPr>
                        <a:t>hluboký (orgány)</a:t>
                      </a:r>
                      <a:endParaRPr lang="cs-CZ" sz="200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vnější</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a:effectLst/>
                        </a:rPr>
                        <a:t>vnitřní</a:t>
                      </a:r>
                      <a:endParaRPr lang="cs-CZ" sz="200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dirty="0">
                          <a:effectLst/>
                        </a:rPr>
                        <a:t>horní partie těla (ruce a paže)</a:t>
                      </a:r>
                      <a:endParaRPr lang="cs-CZ" sz="2000" dirty="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spodní partie těla (chodidla a nohy)</a:t>
                      </a:r>
                      <a:endParaRPr lang="cs-CZ" sz="2000"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a:effectLst/>
                        </a:rPr>
                        <a:t>směřující ven</a:t>
                      </a:r>
                      <a:endParaRPr lang="cs-CZ" sz="200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směřující dovnitř</a:t>
                      </a:r>
                      <a:endParaRPr lang="cs-CZ" sz="2000"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a:effectLst/>
                        </a:rPr>
                        <a:t>více fyzický</a:t>
                      </a:r>
                      <a:endParaRPr lang="cs-CZ" sz="200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více psychický</a:t>
                      </a:r>
                      <a:endParaRPr lang="cs-CZ" sz="2000"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a:effectLst/>
                        </a:rPr>
                        <a:t>levá strana</a:t>
                      </a:r>
                      <a:endParaRPr lang="cs-CZ" sz="200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pravá strana</a:t>
                      </a:r>
                      <a:endParaRPr lang="cs-CZ" sz="2000"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a:effectLst/>
                        </a:rPr>
                        <a:t>tvrdý</a:t>
                      </a:r>
                      <a:endParaRPr lang="cs-CZ" sz="200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měkký</a:t>
                      </a:r>
                      <a:endParaRPr lang="cs-CZ" sz="2000" dirty="0">
                        <a:effectLst/>
                        <a:latin typeface="Arial" panose="020B0604020202020204" pitchFamily="34" charset="0"/>
                        <a:ea typeface="Calibri" panose="020F0502020204030204" pitchFamily="34" charset="0"/>
                      </a:endParaRPr>
                    </a:p>
                  </a:txBody>
                  <a:tcPr marL="68580" marR="68580" marT="0" marB="0"/>
                </a:tc>
              </a:tr>
              <a:tr h="546061">
                <a:tc>
                  <a:txBody>
                    <a:bodyPr/>
                    <a:lstStyle/>
                    <a:p>
                      <a:pPr algn="ctr">
                        <a:lnSpc>
                          <a:spcPct val="150000"/>
                        </a:lnSpc>
                        <a:spcAft>
                          <a:spcPts val="1000"/>
                        </a:spcAft>
                        <a:tabLst>
                          <a:tab pos="5715000" algn="r"/>
                        </a:tabLst>
                      </a:pPr>
                      <a:r>
                        <a:rPr lang="cs-CZ" sz="2000">
                          <a:effectLst/>
                        </a:rPr>
                        <a:t>akutní</a:t>
                      </a:r>
                      <a:endParaRPr lang="cs-CZ" sz="2000">
                        <a:effectLst/>
                        <a:latin typeface="Arial" panose="020B0604020202020204" pitchFamily="34" charset="0"/>
                        <a:ea typeface="Calibri" panose="020F0502020204030204" pitchFamily="34" charset="0"/>
                      </a:endParaRPr>
                    </a:p>
                  </a:txBody>
                  <a:tcPr marL="68580" marR="68580" marT="0" marB="0"/>
                </a:tc>
                <a:tc>
                  <a:txBody>
                    <a:bodyPr/>
                    <a:lstStyle/>
                    <a:p>
                      <a:pPr algn="ctr">
                        <a:lnSpc>
                          <a:spcPct val="150000"/>
                        </a:lnSpc>
                        <a:spcAft>
                          <a:spcPts val="1000"/>
                        </a:spcAft>
                        <a:tabLst>
                          <a:tab pos="5715000" algn="r"/>
                        </a:tabLst>
                      </a:pPr>
                      <a:r>
                        <a:rPr lang="cs-CZ" sz="2000" dirty="0">
                          <a:effectLst/>
                        </a:rPr>
                        <a:t>chronický</a:t>
                      </a:r>
                      <a:endParaRPr lang="cs-CZ" sz="2000" dirty="0">
                        <a:effectLst/>
                        <a:latin typeface="Arial" panose="020B0604020202020204" pitchFamily="34" charset="0"/>
                        <a:ea typeface="Calibri" panose="020F0502020204030204" pitchFamily="34" charset="0"/>
                      </a:endParaRPr>
                    </a:p>
                  </a:txBody>
                  <a:tcPr marL="68580" marR="68580" marT="0" marB="0"/>
                </a:tc>
              </a:tr>
            </a:tbl>
          </a:graphicData>
        </a:graphic>
      </p:graphicFrame>
      <p:sp>
        <p:nvSpPr>
          <p:cNvPr id="3" name="Nadpis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547389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Alternativní formy masáže</a:t>
            </a:r>
            <a:endParaRPr lang="en-US" dirty="0"/>
          </a:p>
        </p:txBody>
      </p:sp>
      <p:sp>
        <p:nvSpPr>
          <p:cNvPr id="3" name="Zástupný symbol pro obsah 2"/>
          <p:cNvSpPr>
            <a:spLocks noGrp="1"/>
          </p:cNvSpPr>
          <p:nvPr>
            <p:ph idx="1"/>
          </p:nvPr>
        </p:nvSpPr>
        <p:spPr/>
        <p:txBody>
          <a:bodyPr/>
          <a:lstStyle/>
          <a:p>
            <a:r>
              <a:rPr lang="cs-CZ" dirty="0" smtClean="0"/>
              <a:t>Rozsah </a:t>
            </a:r>
            <a:r>
              <a:rPr lang="cs-CZ" dirty="0" smtClean="0"/>
              <a:t>výuky 20hod</a:t>
            </a:r>
            <a:endParaRPr lang="cs-CZ" dirty="0" smtClean="0"/>
          </a:p>
          <a:p>
            <a:pPr marL="0" indent="0">
              <a:buNone/>
            </a:pPr>
            <a:r>
              <a:rPr lang="cs-CZ" dirty="0"/>
              <a:t> </a:t>
            </a:r>
            <a:r>
              <a:rPr lang="cs-CZ" dirty="0" smtClean="0"/>
              <a:t>  - bloková </a:t>
            </a:r>
            <a:r>
              <a:rPr lang="cs-CZ" dirty="0" smtClean="0"/>
              <a:t>výuka</a:t>
            </a:r>
            <a:endParaRPr lang="cs-CZ" dirty="0" smtClean="0"/>
          </a:p>
          <a:p>
            <a:pPr marL="0" indent="0">
              <a:buNone/>
            </a:pPr>
            <a:r>
              <a:rPr lang="cs-CZ" dirty="0"/>
              <a:t> </a:t>
            </a:r>
            <a:r>
              <a:rPr lang="cs-CZ" dirty="0" smtClean="0"/>
              <a:t>  </a:t>
            </a:r>
            <a:endParaRPr lang="cs-CZ" dirty="0"/>
          </a:p>
          <a:p>
            <a:pPr>
              <a:buFontTx/>
              <a:buChar char="-"/>
            </a:pPr>
            <a:r>
              <a:rPr lang="cs-CZ" dirty="0" smtClean="0"/>
              <a:t>Absence 20%, 4 hod</a:t>
            </a:r>
          </a:p>
          <a:p>
            <a:pPr marL="0" indent="0">
              <a:buNone/>
            </a:pPr>
            <a:endParaRPr lang="cs-CZ" dirty="0" smtClean="0"/>
          </a:p>
          <a:p>
            <a:pPr>
              <a:buFontTx/>
              <a:buChar char="-"/>
            </a:pPr>
            <a:r>
              <a:rPr lang="cs-CZ" dirty="0" smtClean="0"/>
              <a:t>Prezentace</a:t>
            </a:r>
          </a:p>
          <a:p>
            <a:pPr>
              <a:buFontTx/>
              <a:buChar char="-"/>
            </a:pPr>
            <a:endParaRPr lang="cs-CZ" dirty="0"/>
          </a:p>
          <a:p>
            <a:pPr>
              <a:buFontTx/>
              <a:buChar char="-"/>
            </a:pPr>
            <a:r>
              <a:rPr lang="cs-CZ" dirty="0" smtClean="0"/>
              <a:t>Převlečení, </a:t>
            </a:r>
            <a:r>
              <a:rPr lang="cs-CZ" dirty="0" smtClean="0"/>
              <a:t>pomůcky- olej + další</a:t>
            </a:r>
            <a:endParaRPr lang="cs-CZ" dirty="0" smtClean="0"/>
          </a:p>
          <a:p>
            <a:pPr marL="0" indent="0">
              <a:buNone/>
            </a:pPr>
            <a:endParaRPr lang="cs-CZ" dirty="0"/>
          </a:p>
        </p:txBody>
      </p:sp>
    </p:spTree>
    <p:extLst>
      <p:ext uri="{BB962C8B-B14F-4D97-AF65-F5344CB8AC3E}">
        <p14:creationId xmlns:p14="http://schemas.microsoft.com/office/powerpoint/2010/main" val="2304260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5 hybných sil – další formy bytí</a:t>
            </a:r>
          </a:p>
          <a:p>
            <a:pPr marL="0" indent="0">
              <a:buNone/>
            </a:pPr>
            <a:endParaRPr lang="cs-CZ" dirty="0" smtClean="0"/>
          </a:p>
          <a:p>
            <a:r>
              <a:rPr lang="cs-CZ" dirty="0" smtClean="0"/>
              <a:t>Další klasifikace </a:t>
            </a:r>
            <a:r>
              <a:rPr lang="cs-CZ" dirty="0"/>
              <a:t>j</a:t>
            </a:r>
            <a:r>
              <a:rPr lang="cs-CZ" dirty="0" smtClean="0"/>
              <a:t>inu a </a:t>
            </a:r>
            <a:r>
              <a:rPr lang="cs-CZ" dirty="0" err="1"/>
              <a:t>j</a:t>
            </a:r>
            <a:r>
              <a:rPr lang="cs-CZ" dirty="0" err="1" smtClean="0"/>
              <a:t>angu</a:t>
            </a:r>
            <a:r>
              <a:rPr lang="cs-CZ" dirty="0" smtClean="0"/>
              <a:t>  a její přeměny</a:t>
            </a:r>
          </a:p>
          <a:p>
            <a:endParaRPr lang="cs-CZ" dirty="0"/>
          </a:p>
          <a:p>
            <a:r>
              <a:rPr lang="cs-CZ" dirty="0" smtClean="0"/>
              <a:t>Vysvětlení všech dějů v životě</a:t>
            </a:r>
          </a:p>
          <a:p>
            <a:endParaRPr lang="cs-CZ" dirty="0"/>
          </a:p>
        </p:txBody>
      </p:sp>
      <p:sp>
        <p:nvSpPr>
          <p:cNvPr id="3" name="Nadpis 2"/>
          <p:cNvSpPr>
            <a:spLocks noGrp="1"/>
          </p:cNvSpPr>
          <p:nvPr>
            <p:ph type="title"/>
          </p:nvPr>
        </p:nvSpPr>
        <p:spPr/>
        <p:txBody>
          <a:bodyPr/>
          <a:lstStyle/>
          <a:p>
            <a:r>
              <a:rPr lang="cs-CZ" dirty="0" smtClean="0"/>
              <a:t>Teorie 5ti prvků</a:t>
            </a:r>
            <a:endParaRPr lang="cs-CZ" dirty="0"/>
          </a:p>
        </p:txBody>
      </p:sp>
    </p:spTree>
    <p:extLst>
      <p:ext uri="{BB962C8B-B14F-4D97-AF65-F5344CB8AC3E}">
        <p14:creationId xmlns:p14="http://schemas.microsoft.com/office/powerpoint/2010/main" val="38462721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vztahy_peti_prvku_a_jejich_rovnovaha_web"/>
          <p:cNvPicPr>
            <a:picLocks noChangeAspect="1" noChangeArrowheads="1"/>
          </p:cNvPicPr>
          <p:nvPr/>
        </p:nvPicPr>
        <p:blipFill>
          <a:blip r:embed="rId2">
            <a:extLst>
              <a:ext uri="{28A0092B-C50C-407E-A947-70E740481C1C}">
                <a14:useLocalDpi xmlns:a14="http://schemas.microsoft.com/office/drawing/2010/main" val="0"/>
              </a:ext>
            </a:extLst>
          </a:blip>
          <a:srcRect t="14435" b="12622"/>
          <a:stretch>
            <a:fillRect/>
          </a:stretch>
        </p:blipFill>
        <p:spPr bwMode="auto">
          <a:xfrm>
            <a:off x="1703512" y="0"/>
            <a:ext cx="878497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9440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3"/>
          <p:cNvGraphicFramePr>
            <a:graphicFrameLocks/>
          </p:cNvGraphicFramePr>
          <p:nvPr>
            <p:extLst/>
          </p:nvPr>
        </p:nvGraphicFramePr>
        <p:xfrm>
          <a:off x="1703512" y="116631"/>
          <a:ext cx="8784978" cy="6575955"/>
        </p:xfrm>
        <a:graphic>
          <a:graphicData uri="http://schemas.openxmlformats.org/drawingml/2006/table">
            <a:tbl>
              <a:tblPr firstRow="1" firstCol="1" lastRow="1" lastCol="1" bandRow="1" bandCol="1">
                <a:tableStyleId>{5C22544A-7EE6-4342-B048-85BDC9FD1C3A}</a:tableStyleId>
              </a:tblPr>
              <a:tblGrid>
                <a:gridCol w="1463846"/>
                <a:gridCol w="1463846"/>
                <a:gridCol w="1463846"/>
                <a:gridCol w="1463846"/>
                <a:gridCol w="1464797"/>
                <a:gridCol w="1464797"/>
              </a:tblGrid>
              <a:tr h="446759">
                <a:tc>
                  <a:txBody>
                    <a:bodyPr/>
                    <a:lstStyle/>
                    <a:p>
                      <a:pPr algn="ctr">
                        <a:lnSpc>
                          <a:spcPct val="180000"/>
                        </a:lnSpc>
                        <a:spcAft>
                          <a:spcPts val="0"/>
                        </a:spcAft>
                        <a:tabLst>
                          <a:tab pos="5715000" algn="r"/>
                        </a:tabLst>
                      </a:pPr>
                      <a:r>
                        <a:rPr lang="cs-CZ" sz="1600" b="1" dirty="0">
                          <a:solidFill>
                            <a:schemeClr val="tx1"/>
                          </a:solidFill>
                          <a:effectLst/>
                        </a:rPr>
                        <a:t>Prvek</a:t>
                      </a:r>
                      <a:endParaRPr lang="cs-CZ" sz="1600" b="1" dirty="0">
                        <a:solidFill>
                          <a:schemeClr val="tx1"/>
                        </a:solidFill>
                        <a:effectLst/>
                        <a:latin typeface="Times New Roman"/>
                        <a:ea typeface="Times New Roman"/>
                      </a:endParaRPr>
                    </a:p>
                  </a:txBody>
                  <a:tcPr marL="49023" marR="49023" marT="0" marB="0"/>
                </a:tc>
                <a:tc>
                  <a:txBody>
                    <a:bodyPr/>
                    <a:lstStyle/>
                    <a:p>
                      <a:pPr algn="ctr">
                        <a:lnSpc>
                          <a:spcPct val="180000"/>
                        </a:lnSpc>
                        <a:spcAft>
                          <a:spcPts val="0"/>
                        </a:spcAft>
                        <a:tabLst>
                          <a:tab pos="5715000" algn="r"/>
                        </a:tabLst>
                      </a:pPr>
                      <a:r>
                        <a:rPr lang="cs-CZ" sz="1600" b="1" dirty="0">
                          <a:solidFill>
                            <a:schemeClr val="tx1"/>
                          </a:solidFill>
                          <a:effectLst/>
                        </a:rPr>
                        <a:t>Dřevo</a:t>
                      </a:r>
                      <a:endParaRPr lang="cs-CZ" sz="1600" b="1" dirty="0">
                        <a:solidFill>
                          <a:schemeClr val="tx1"/>
                        </a:solidFill>
                        <a:effectLst/>
                        <a:latin typeface="Times New Roman"/>
                        <a:ea typeface="Times New Roman"/>
                      </a:endParaRPr>
                    </a:p>
                  </a:txBody>
                  <a:tcPr marL="49023" marR="49023" marT="0" marB="0"/>
                </a:tc>
                <a:tc>
                  <a:txBody>
                    <a:bodyPr/>
                    <a:lstStyle/>
                    <a:p>
                      <a:pPr algn="ctr">
                        <a:lnSpc>
                          <a:spcPct val="180000"/>
                        </a:lnSpc>
                        <a:spcAft>
                          <a:spcPts val="0"/>
                        </a:spcAft>
                        <a:tabLst>
                          <a:tab pos="5715000" algn="r"/>
                        </a:tabLst>
                      </a:pPr>
                      <a:r>
                        <a:rPr lang="cs-CZ" sz="1600" b="1" dirty="0">
                          <a:solidFill>
                            <a:schemeClr val="tx1"/>
                          </a:solidFill>
                          <a:effectLst/>
                        </a:rPr>
                        <a:t>Oheň</a:t>
                      </a:r>
                      <a:endParaRPr lang="cs-CZ" sz="1600" b="1" dirty="0">
                        <a:solidFill>
                          <a:schemeClr val="tx1"/>
                        </a:solidFill>
                        <a:effectLst/>
                        <a:latin typeface="Times New Roman"/>
                        <a:ea typeface="Times New Roman"/>
                      </a:endParaRPr>
                    </a:p>
                  </a:txBody>
                  <a:tcPr marL="49023" marR="49023" marT="0" marB="0"/>
                </a:tc>
                <a:tc>
                  <a:txBody>
                    <a:bodyPr/>
                    <a:lstStyle/>
                    <a:p>
                      <a:pPr algn="ctr">
                        <a:lnSpc>
                          <a:spcPct val="180000"/>
                        </a:lnSpc>
                        <a:spcAft>
                          <a:spcPts val="0"/>
                        </a:spcAft>
                        <a:tabLst>
                          <a:tab pos="5715000" algn="r"/>
                        </a:tabLst>
                      </a:pPr>
                      <a:r>
                        <a:rPr lang="cs-CZ" sz="1600" b="1" dirty="0">
                          <a:solidFill>
                            <a:schemeClr val="tx1"/>
                          </a:solidFill>
                          <a:effectLst/>
                        </a:rPr>
                        <a:t>Země</a:t>
                      </a:r>
                      <a:endParaRPr lang="cs-CZ" sz="1600" b="1" dirty="0">
                        <a:solidFill>
                          <a:schemeClr val="tx1"/>
                        </a:solidFill>
                        <a:effectLst/>
                        <a:latin typeface="Times New Roman"/>
                        <a:ea typeface="Times New Roman"/>
                      </a:endParaRPr>
                    </a:p>
                  </a:txBody>
                  <a:tcPr marL="49023" marR="49023" marT="0" marB="0"/>
                </a:tc>
                <a:tc>
                  <a:txBody>
                    <a:bodyPr/>
                    <a:lstStyle/>
                    <a:p>
                      <a:pPr algn="ctr">
                        <a:lnSpc>
                          <a:spcPct val="180000"/>
                        </a:lnSpc>
                        <a:spcAft>
                          <a:spcPts val="0"/>
                        </a:spcAft>
                        <a:tabLst>
                          <a:tab pos="5715000" algn="r"/>
                        </a:tabLst>
                      </a:pPr>
                      <a:r>
                        <a:rPr lang="cs-CZ" sz="1600" b="1" dirty="0">
                          <a:solidFill>
                            <a:schemeClr val="tx1"/>
                          </a:solidFill>
                          <a:effectLst/>
                        </a:rPr>
                        <a:t>Kov</a:t>
                      </a:r>
                      <a:endParaRPr lang="cs-CZ" sz="1600" b="1" dirty="0">
                        <a:solidFill>
                          <a:schemeClr val="tx1"/>
                        </a:solidFill>
                        <a:effectLst/>
                        <a:latin typeface="Times New Roman"/>
                        <a:ea typeface="Times New Roman"/>
                      </a:endParaRPr>
                    </a:p>
                  </a:txBody>
                  <a:tcPr marL="49023" marR="49023" marT="0" marB="0"/>
                </a:tc>
                <a:tc>
                  <a:txBody>
                    <a:bodyPr/>
                    <a:lstStyle/>
                    <a:p>
                      <a:pPr algn="ctr">
                        <a:lnSpc>
                          <a:spcPct val="180000"/>
                        </a:lnSpc>
                        <a:spcAft>
                          <a:spcPts val="0"/>
                        </a:spcAft>
                        <a:tabLst>
                          <a:tab pos="5715000" algn="r"/>
                        </a:tabLst>
                      </a:pPr>
                      <a:r>
                        <a:rPr lang="cs-CZ" sz="1600" b="1" dirty="0">
                          <a:solidFill>
                            <a:schemeClr val="tx1"/>
                          </a:solidFill>
                          <a:effectLst/>
                        </a:rPr>
                        <a:t>Voda</a:t>
                      </a:r>
                      <a:endParaRPr lang="cs-CZ" sz="1600" b="1" dirty="0">
                        <a:solidFill>
                          <a:schemeClr val="tx1"/>
                        </a:solidFill>
                        <a:effectLst/>
                        <a:latin typeface="Times New Roman"/>
                        <a:ea typeface="Times New Roman"/>
                      </a:endParaRPr>
                    </a:p>
                  </a:txBody>
                  <a:tcPr marL="49023" marR="49023" marT="0" marB="0"/>
                </a:tc>
              </a:tr>
              <a:tr h="893516">
                <a:tc>
                  <a:txBody>
                    <a:bodyPr/>
                    <a:lstStyle/>
                    <a:p>
                      <a:pPr algn="ctr">
                        <a:lnSpc>
                          <a:spcPct val="180000"/>
                        </a:lnSpc>
                        <a:spcAft>
                          <a:spcPts val="0"/>
                        </a:spcAft>
                        <a:tabLst>
                          <a:tab pos="5715000" algn="r"/>
                        </a:tabLst>
                      </a:pPr>
                      <a:r>
                        <a:rPr lang="cs-CZ" sz="1600" dirty="0" err="1" smtClean="0">
                          <a:solidFill>
                            <a:schemeClr val="tx1"/>
                          </a:solidFill>
                          <a:effectLst/>
                        </a:rPr>
                        <a:t>Yinové</a:t>
                      </a:r>
                      <a:r>
                        <a:rPr lang="cs-CZ" sz="1600" dirty="0" smtClean="0">
                          <a:solidFill>
                            <a:schemeClr val="tx1"/>
                          </a:solidFill>
                          <a:effectLst/>
                        </a:rPr>
                        <a:t> </a:t>
                      </a:r>
                      <a:r>
                        <a:rPr lang="cs-CZ" sz="1600" dirty="0">
                          <a:solidFill>
                            <a:schemeClr val="tx1"/>
                          </a:solidFill>
                          <a:effectLst/>
                        </a:rPr>
                        <a:t>orgány</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dirty="0">
                          <a:solidFill>
                            <a:schemeClr val="tx1"/>
                          </a:solidFill>
                          <a:effectLst/>
                        </a:rPr>
                        <a:t>játra</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srdce/ krevní oběh</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slezina</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plíce</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ledviny</a:t>
                      </a:r>
                    </a:p>
                  </a:txBody>
                  <a:tcPr marL="49023" marR="49023" marT="0" marB="0">
                    <a:noFill/>
                  </a:tcPr>
                </a:tc>
              </a:tr>
              <a:tr h="893516">
                <a:tc>
                  <a:txBody>
                    <a:bodyPr/>
                    <a:lstStyle/>
                    <a:p>
                      <a:pPr algn="ctr">
                        <a:lnSpc>
                          <a:spcPct val="180000"/>
                        </a:lnSpc>
                        <a:spcAft>
                          <a:spcPts val="0"/>
                        </a:spcAft>
                        <a:tabLst>
                          <a:tab pos="5715000" algn="r"/>
                        </a:tabLst>
                      </a:pPr>
                      <a:r>
                        <a:rPr lang="cs-CZ" sz="1600" dirty="0" err="1" smtClean="0">
                          <a:solidFill>
                            <a:schemeClr val="tx1"/>
                          </a:solidFill>
                          <a:effectLst/>
                        </a:rPr>
                        <a:t>Yangové</a:t>
                      </a:r>
                      <a:r>
                        <a:rPr lang="cs-CZ" sz="1600" dirty="0" smtClean="0">
                          <a:solidFill>
                            <a:schemeClr val="tx1"/>
                          </a:solidFill>
                          <a:effectLst/>
                        </a:rPr>
                        <a:t> </a:t>
                      </a:r>
                      <a:r>
                        <a:rPr lang="cs-CZ" sz="1600" dirty="0">
                          <a:solidFill>
                            <a:schemeClr val="tx1"/>
                          </a:solidFill>
                          <a:effectLst/>
                        </a:rPr>
                        <a:t>orgány</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dirty="0">
                          <a:solidFill>
                            <a:schemeClr val="tx1"/>
                          </a:solidFill>
                          <a:effectLst/>
                        </a:rPr>
                        <a:t>žlučník</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tenké střevo</a:t>
                      </a:r>
                    </a:p>
                    <a:p>
                      <a:pPr algn="ctr">
                        <a:lnSpc>
                          <a:spcPct val="180000"/>
                        </a:lnSpc>
                        <a:spcAft>
                          <a:spcPts val="0"/>
                        </a:spcAft>
                        <a:tabLst>
                          <a:tab pos="5715000" algn="r"/>
                        </a:tabLst>
                      </a:pPr>
                      <a:r>
                        <a:rPr lang="cs-CZ" sz="1400" b="0" dirty="0">
                          <a:solidFill>
                            <a:schemeClr val="tx1"/>
                          </a:solidFill>
                          <a:effectLst/>
                        </a:rPr>
                        <a:t>trojitý ohřívač</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žaludek</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tlusté střevo</a:t>
                      </a:r>
                    </a:p>
                    <a:p>
                      <a:pPr algn="ctr">
                        <a:lnSpc>
                          <a:spcPct val="180000"/>
                        </a:lnSpc>
                        <a:spcAft>
                          <a:spcPts val="0"/>
                        </a:spcAft>
                        <a:tabLst>
                          <a:tab pos="5715000" algn="r"/>
                        </a:tabLst>
                      </a:pPr>
                      <a:r>
                        <a:rPr lang="cs-CZ" sz="1400" b="0" dirty="0">
                          <a:solidFill>
                            <a:schemeClr val="tx1"/>
                          </a:solidFill>
                          <a:effectLst/>
                        </a:rPr>
                        <a:t> </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močový měchýř</a:t>
                      </a:r>
                    </a:p>
                  </a:txBody>
                  <a:tcPr marL="49023" marR="49023" marT="0" marB="0">
                    <a:noFill/>
                  </a:tcPr>
                </a:tc>
              </a:tr>
              <a:tr h="446759">
                <a:tc>
                  <a:txBody>
                    <a:bodyPr/>
                    <a:lstStyle/>
                    <a:p>
                      <a:pPr algn="ctr">
                        <a:lnSpc>
                          <a:spcPct val="180000"/>
                        </a:lnSpc>
                        <a:spcAft>
                          <a:spcPts val="0"/>
                        </a:spcAft>
                        <a:tabLst>
                          <a:tab pos="5715000" algn="r"/>
                        </a:tabLst>
                      </a:pPr>
                      <a:r>
                        <a:rPr lang="cs-CZ" sz="1600" dirty="0">
                          <a:solidFill>
                            <a:schemeClr val="tx1"/>
                          </a:solidFill>
                          <a:effectLst/>
                        </a:rPr>
                        <a:t>tkáň</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svalstvo</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cévy</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měkké tkáně</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kůže</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kosti</a:t>
                      </a:r>
                    </a:p>
                  </a:txBody>
                  <a:tcPr marL="49023" marR="49023" marT="0" marB="0">
                    <a:noFill/>
                  </a:tcPr>
                </a:tc>
              </a:tr>
              <a:tr h="446759">
                <a:tc>
                  <a:txBody>
                    <a:bodyPr/>
                    <a:lstStyle/>
                    <a:p>
                      <a:pPr algn="ctr">
                        <a:lnSpc>
                          <a:spcPct val="180000"/>
                        </a:lnSpc>
                        <a:spcAft>
                          <a:spcPts val="0"/>
                        </a:spcAft>
                        <a:tabLst>
                          <a:tab pos="5715000" algn="r"/>
                        </a:tabLst>
                      </a:pPr>
                      <a:r>
                        <a:rPr lang="cs-CZ" sz="1600" dirty="0">
                          <a:solidFill>
                            <a:schemeClr val="tx1"/>
                          </a:solidFill>
                          <a:effectLst/>
                        </a:rPr>
                        <a:t>smysl</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zrak</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řeč</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chuť</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čich</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sluch</a:t>
                      </a:r>
                    </a:p>
                  </a:txBody>
                  <a:tcPr marL="49023" marR="49023" marT="0" marB="0">
                    <a:noFill/>
                  </a:tcPr>
                </a:tc>
              </a:tr>
              <a:tr h="446759">
                <a:tc>
                  <a:txBody>
                    <a:bodyPr/>
                    <a:lstStyle/>
                    <a:p>
                      <a:pPr algn="ctr">
                        <a:lnSpc>
                          <a:spcPct val="180000"/>
                        </a:lnSpc>
                        <a:spcAft>
                          <a:spcPts val="0"/>
                        </a:spcAft>
                        <a:tabLst>
                          <a:tab pos="5715000" algn="r"/>
                        </a:tabLst>
                      </a:pPr>
                      <a:r>
                        <a:rPr lang="cs-CZ" sz="1600" dirty="0">
                          <a:solidFill>
                            <a:schemeClr val="tx1"/>
                          </a:solidFill>
                          <a:effectLst/>
                        </a:rPr>
                        <a:t>chuť</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kyselá</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hořká</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sladká</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kořeněná</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slaná</a:t>
                      </a:r>
                    </a:p>
                  </a:txBody>
                  <a:tcPr marL="49023" marR="49023" marT="0" marB="0">
                    <a:noFill/>
                  </a:tcPr>
                </a:tc>
              </a:tr>
              <a:tr h="446759">
                <a:tc>
                  <a:txBody>
                    <a:bodyPr/>
                    <a:lstStyle/>
                    <a:p>
                      <a:pPr algn="ctr">
                        <a:lnSpc>
                          <a:spcPct val="180000"/>
                        </a:lnSpc>
                        <a:spcAft>
                          <a:spcPts val="0"/>
                        </a:spcAft>
                        <a:tabLst>
                          <a:tab pos="5715000" algn="r"/>
                        </a:tabLst>
                      </a:pPr>
                      <a:r>
                        <a:rPr lang="cs-CZ" sz="1600" dirty="0">
                          <a:solidFill>
                            <a:schemeClr val="tx1"/>
                          </a:solidFill>
                          <a:effectLst/>
                        </a:rPr>
                        <a:t>zvuk</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křik</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smích</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zpěv</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pláč</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sténání</a:t>
                      </a:r>
                    </a:p>
                  </a:txBody>
                  <a:tcPr marL="49023" marR="49023" marT="0" marB="0">
                    <a:noFill/>
                  </a:tcPr>
                </a:tc>
              </a:tr>
              <a:tr h="893516">
                <a:tc>
                  <a:txBody>
                    <a:bodyPr/>
                    <a:lstStyle/>
                    <a:p>
                      <a:pPr algn="ctr">
                        <a:lnSpc>
                          <a:spcPct val="180000"/>
                        </a:lnSpc>
                        <a:spcAft>
                          <a:spcPts val="0"/>
                        </a:spcAft>
                        <a:tabLst>
                          <a:tab pos="5715000" algn="r"/>
                        </a:tabLst>
                      </a:pPr>
                      <a:r>
                        <a:rPr lang="cs-CZ" sz="1600" dirty="0">
                          <a:solidFill>
                            <a:schemeClr val="tx1"/>
                          </a:solidFill>
                          <a:effectLst/>
                        </a:rPr>
                        <a:t>pozitivní emoce</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humor</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radost</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soucit</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pozitivita</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odvaha</a:t>
                      </a:r>
                    </a:p>
                  </a:txBody>
                  <a:tcPr marL="49023" marR="49023" marT="0" marB="0">
                    <a:noFill/>
                  </a:tcPr>
                </a:tc>
              </a:tr>
              <a:tr h="893516">
                <a:tc>
                  <a:txBody>
                    <a:bodyPr/>
                    <a:lstStyle/>
                    <a:p>
                      <a:pPr algn="ctr">
                        <a:lnSpc>
                          <a:spcPct val="180000"/>
                        </a:lnSpc>
                        <a:spcAft>
                          <a:spcPts val="0"/>
                        </a:spcAft>
                        <a:tabLst>
                          <a:tab pos="5715000" algn="r"/>
                        </a:tabLst>
                      </a:pPr>
                      <a:r>
                        <a:rPr lang="cs-CZ" sz="1600" dirty="0">
                          <a:solidFill>
                            <a:schemeClr val="tx1"/>
                          </a:solidFill>
                          <a:effectLst/>
                        </a:rPr>
                        <a:t>negativní</a:t>
                      </a:r>
                    </a:p>
                    <a:p>
                      <a:pPr algn="ctr">
                        <a:lnSpc>
                          <a:spcPct val="180000"/>
                        </a:lnSpc>
                        <a:spcAft>
                          <a:spcPts val="0"/>
                        </a:spcAft>
                        <a:tabLst>
                          <a:tab pos="5715000" algn="r"/>
                        </a:tabLst>
                      </a:pPr>
                      <a:r>
                        <a:rPr lang="cs-CZ" sz="1600" dirty="0">
                          <a:solidFill>
                            <a:schemeClr val="tx1"/>
                          </a:solidFill>
                          <a:effectLst/>
                        </a:rPr>
                        <a:t>emoce</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a:solidFill>
                            <a:schemeClr val="tx1"/>
                          </a:solidFill>
                          <a:effectLst/>
                        </a:rPr>
                        <a:t>zlost</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hysterie</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a:solidFill>
                            <a:schemeClr val="tx1"/>
                          </a:solidFill>
                          <a:effectLst/>
                        </a:rPr>
                        <a:t>sebelítost</a:t>
                      </a:r>
                      <a:endParaRPr lang="cs-CZ" sz="1400" b="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smutek/ melancholie</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strach/ úzkost</a:t>
                      </a:r>
                    </a:p>
                  </a:txBody>
                  <a:tcPr marL="49023" marR="49023" marT="0" marB="0">
                    <a:noFill/>
                  </a:tcPr>
                </a:tc>
              </a:tr>
              <a:tr h="750842">
                <a:tc>
                  <a:txBody>
                    <a:bodyPr/>
                    <a:lstStyle/>
                    <a:p>
                      <a:pPr algn="ctr">
                        <a:lnSpc>
                          <a:spcPct val="180000"/>
                        </a:lnSpc>
                        <a:spcAft>
                          <a:spcPts val="0"/>
                        </a:spcAft>
                        <a:tabLst>
                          <a:tab pos="5715000" algn="r"/>
                        </a:tabLst>
                      </a:pPr>
                      <a:r>
                        <a:rPr lang="cs-CZ" sz="1600" dirty="0">
                          <a:solidFill>
                            <a:schemeClr val="tx1"/>
                          </a:solidFill>
                          <a:effectLst/>
                        </a:rPr>
                        <a:t>schopnosti</a:t>
                      </a:r>
                      <a:endParaRPr lang="cs-CZ" sz="1600" dirty="0">
                        <a:solidFill>
                          <a:schemeClr val="tx1"/>
                        </a:solidFill>
                        <a:effectLst/>
                        <a:latin typeface="Times New Roman"/>
                        <a:ea typeface="Times New Roman"/>
                      </a:endParaRPr>
                    </a:p>
                  </a:txBody>
                  <a:tcPr marL="49023" marR="49023" marT="0" marB="0">
                    <a:solidFill>
                      <a:schemeClr val="bg2">
                        <a:lumMod val="90000"/>
                      </a:schemeClr>
                    </a:solidFill>
                  </a:tcPr>
                </a:tc>
                <a:tc>
                  <a:txBody>
                    <a:bodyPr/>
                    <a:lstStyle/>
                    <a:p>
                      <a:pPr algn="ctr">
                        <a:lnSpc>
                          <a:spcPct val="180000"/>
                        </a:lnSpc>
                        <a:spcAft>
                          <a:spcPts val="0"/>
                        </a:spcAft>
                        <a:tabLst>
                          <a:tab pos="5715000" algn="r"/>
                        </a:tabLst>
                      </a:pPr>
                      <a:r>
                        <a:rPr lang="cs-CZ" sz="1400" b="0" dirty="0">
                          <a:solidFill>
                            <a:schemeClr val="tx1"/>
                          </a:solidFill>
                          <a:effectLst/>
                        </a:rPr>
                        <a:t>plánování</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duchovní uvědomění</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nápady názory</a:t>
                      </a:r>
                      <a:endParaRPr lang="cs-CZ" sz="1400" b="0" dirty="0">
                        <a:solidFill>
                          <a:schemeClr val="tx1"/>
                        </a:solidFill>
                        <a:effectLst/>
                        <a:latin typeface="Times New Roman"/>
                        <a:ea typeface="Times New Roman"/>
                      </a:endParaRPr>
                    </a:p>
                  </a:txBody>
                  <a:tcPr marL="49023" marR="49023" marT="0" marB="0">
                    <a:noFill/>
                  </a:tcPr>
                </a:tc>
                <a:tc>
                  <a:txBody>
                    <a:bodyPr/>
                    <a:lstStyle/>
                    <a:p>
                      <a:pPr algn="ctr">
                        <a:lnSpc>
                          <a:spcPct val="180000"/>
                        </a:lnSpc>
                        <a:spcAft>
                          <a:spcPts val="0"/>
                        </a:spcAft>
                        <a:tabLst>
                          <a:tab pos="5715000" algn="r"/>
                        </a:tabLst>
                      </a:pPr>
                      <a:r>
                        <a:rPr lang="cs-CZ" sz="1400" b="0" dirty="0">
                          <a:solidFill>
                            <a:schemeClr val="tx1"/>
                          </a:solidFill>
                          <a:effectLst/>
                        </a:rPr>
                        <a:t>eliminace</a:t>
                      </a:r>
                      <a:endParaRPr lang="cs-CZ" sz="1400" b="0" dirty="0">
                        <a:solidFill>
                          <a:schemeClr val="tx1"/>
                        </a:solidFill>
                        <a:effectLst/>
                        <a:latin typeface="Times New Roman"/>
                        <a:ea typeface="Times New Roman"/>
                      </a:endParaRPr>
                    </a:p>
                  </a:txBody>
                  <a:tcPr marL="49023" marR="49023" marT="0" marB="0">
                    <a:noFill/>
                  </a:tcPr>
                </a:tc>
                <a:tc>
                  <a:txBody>
                    <a:bodyPr/>
                    <a:lstStyle/>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ctižádost</a:t>
                      </a:r>
                    </a:p>
                    <a:p>
                      <a:pPr marL="0" algn="ctr" defTabSz="914400" rtl="0" eaLnBrk="1" latinLnBrk="0" hangingPunct="1">
                        <a:lnSpc>
                          <a:spcPct val="180000"/>
                        </a:lnSpc>
                        <a:spcAft>
                          <a:spcPts val="0"/>
                        </a:spcAft>
                        <a:tabLst>
                          <a:tab pos="5715000" algn="r"/>
                        </a:tabLst>
                      </a:pPr>
                      <a:r>
                        <a:rPr lang="cs-CZ" sz="1400" b="0" kern="1200" dirty="0">
                          <a:solidFill>
                            <a:schemeClr val="tx1"/>
                          </a:solidFill>
                          <a:effectLst/>
                          <a:latin typeface="+mn-lt"/>
                          <a:ea typeface="+mn-ea"/>
                          <a:cs typeface="+mn-cs"/>
                        </a:rPr>
                        <a:t>síla vůle</a:t>
                      </a:r>
                    </a:p>
                  </a:txBody>
                  <a:tcPr marL="49023" marR="49023" marT="0" marB="0">
                    <a:noFill/>
                  </a:tcPr>
                </a:tc>
              </a:tr>
            </a:tbl>
          </a:graphicData>
        </a:graphic>
      </p:graphicFrame>
    </p:spTree>
    <p:extLst>
      <p:ext uri="{BB962C8B-B14F-4D97-AF65-F5344CB8AC3E}">
        <p14:creationId xmlns:p14="http://schemas.microsoft.com/office/powerpoint/2010/main" val="3515224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endParaRPr lang="cs-CZ" dirty="0" smtClean="0"/>
          </a:p>
          <a:p>
            <a:r>
              <a:rPr lang="cs-CZ" dirty="0" smtClean="0"/>
              <a:t>Energetická centra- čakry</a:t>
            </a:r>
          </a:p>
          <a:p>
            <a:endParaRPr lang="cs-CZ" dirty="0"/>
          </a:p>
          <a:p>
            <a:r>
              <a:rPr lang="cs-CZ" dirty="0"/>
              <a:t>Energetické dráhy- meridiány</a:t>
            </a:r>
          </a:p>
          <a:p>
            <a:pPr marL="0" indent="0">
              <a:buNone/>
            </a:pPr>
            <a:endParaRPr lang="cs-CZ" dirty="0" smtClean="0"/>
          </a:p>
          <a:p>
            <a:r>
              <a:rPr lang="cs-CZ" dirty="0" err="1" smtClean="0"/>
              <a:t>Aurické</a:t>
            </a:r>
            <a:r>
              <a:rPr lang="cs-CZ" dirty="0" smtClean="0"/>
              <a:t> tělo- energetický obal</a:t>
            </a:r>
          </a:p>
        </p:txBody>
      </p:sp>
      <p:sp>
        <p:nvSpPr>
          <p:cNvPr id="3" name="Nadpis 2"/>
          <p:cNvSpPr>
            <a:spLocks noGrp="1"/>
          </p:cNvSpPr>
          <p:nvPr>
            <p:ph type="title"/>
          </p:nvPr>
        </p:nvSpPr>
        <p:spPr/>
        <p:txBody>
          <a:bodyPr/>
          <a:lstStyle/>
          <a:p>
            <a:r>
              <a:rPr lang="cs-CZ" dirty="0" smtClean="0"/>
              <a:t>Energetický systém člověka</a:t>
            </a:r>
            <a:endParaRPr lang="cs-CZ" dirty="0"/>
          </a:p>
        </p:txBody>
      </p:sp>
    </p:spTree>
    <p:extLst>
      <p:ext uri="{BB962C8B-B14F-4D97-AF65-F5344CB8AC3E}">
        <p14:creationId xmlns:p14="http://schemas.microsoft.com/office/powerpoint/2010/main" val="2101764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Čakry</a:t>
            </a:r>
            <a:endParaRPr lang="cs-CZ" dirty="0"/>
          </a:p>
        </p:txBody>
      </p:sp>
      <p:sp>
        <p:nvSpPr>
          <p:cNvPr id="2" name="Zástupný symbol pro obsah 1"/>
          <p:cNvSpPr>
            <a:spLocks noGrp="1"/>
          </p:cNvSpPr>
          <p:nvPr>
            <p:ph sz="quarter" idx="4294967295"/>
          </p:nvPr>
        </p:nvSpPr>
        <p:spPr>
          <a:xfrm>
            <a:off x="2200655" y="2679192"/>
            <a:ext cx="4615425" cy="3447288"/>
          </a:xfrm>
          <a:prstGeom prst="rect">
            <a:avLst/>
          </a:prstGeom>
        </p:spPr>
        <p:txBody>
          <a:bodyPr>
            <a:normAutofit fontScale="77500" lnSpcReduction="20000"/>
          </a:bodyPr>
          <a:lstStyle/>
          <a:p>
            <a:pPr marL="0" indent="0">
              <a:buNone/>
            </a:pPr>
            <a:r>
              <a:rPr lang="cs-CZ" dirty="0" smtClean="0"/>
              <a:t>1. Kořenová čakra         nadledviny</a:t>
            </a:r>
          </a:p>
          <a:p>
            <a:pPr marL="0" indent="0">
              <a:buNone/>
            </a:pPr>
            <a:r>
              <a:rPr lang="cs-CZ" dirty="0" smtClean="0"/>
              <a:t>2. Sakrální čakra            pohlavní žlázy</a:t>
            </a:r>
          </a:p>
          <a:p>
            <a:pPr marL="0" indent="0">
              <a:buNone/>
            </a:pPr>
            <a:r>
              <a:rPr lang="cs-CZ" dirty="0" smtClean="0"/>
              <a:t>3. Čakra </a:t>
            </a:r>
            <a:r>
              <a:rPr lang="cs-CZ" dirty="0" err="1" smtClean="0"/>
              <a:t>solar</a:t>
            </a:r>
            <a:r>
              <a:rPr lang="cs-CZ" dirty="0" smtClean="0"/>
              <a:t> plexu      slinivka břišní</a:t>
            </a:r>
          </a:p>
          <a:p>
            <a:pPr marL="0" indent="0">
              <a:buNone/>
            </a:pPr>
            <a:r>
              <a:rPr lang="cs-CZ" dirty="0" smtClean="0"/>
              <a:t>4. Srdeční čakra             brzlík</a:t>
            </a:r>
          </a:p>
          <a:p>
            <a:pPr marL="0" indent="0">
              <a:buNone/>
            </a:pPr>
            <a:r>
              <a:rPr lang="cs-CZ" dirty="0" smtClean="0"/>
              <a:t>5. Krční čakra                  štítná žláza</a:t>
            </a:r>
          </a:p>
          <a:p>
            <a:pPr marL="0" indent="0">
              <a:buNone/>
            </a:pPr>
            <a:r>
              <a:rPr lang="cs-CZ" dirty="0" smtClean="0"/>
              <a:t>6. Čelní čakra                  podvěsek </a:t>
            </a:r>
          </a:p>
          <a:p>
            <a:pPr marL="0" indent="0">
              <a:buNone/>
            </a:pPr>
            <a:r>
              <a:rPr lang="cs-CZ" dirty="0"/>
              <a:t> </a:t>
            </a:r>
            <a:r>
              <a:rPr lang="cs-CZ" dirty="0" smtClean="0"/>
              <a:t>                                           mozkový</a:t>
            </a:r>
          </a:p>
          <a:p>
            <a:pPr marL="0" indent="0">
              <a:buNone/>
            </a:pPr>
            <a:r>
              <a:rPr lang="cs-CZ" dirty="0" smtClean="0"/>
              <a:t>7. Korunní čakra             šišinka</a:t>
            </a:r>
            <a:endParaRPr lang="cs-CZ" dirty="0"/>
          </a:p>
        </p:txBody>
      </p:sp>
      <p:pic>
        <p:nvPicPr>
          <p:cNvPr id="5" name="Zástupný symbol pro obsah 4"/>
          <p:cNvPicPr>
            <a:picLocks noGrp="1" noChangeAspect="1"/>
          </p:cNvPicPr>
          <p:nvPr>
            <p:ph sz="quarter" idx="4294967295"/>
          </p:nvPr>
        </p:nvPicPr>
        <p:blipFill rotWithShape="1">
          <a:blip r:embed="rId3" cstate="print">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l="8807" t="14632" b="17872"/>
          <a:stretch/>
        </p:blipFill>
        <p:spPr>
          <a:xfrm rot="5400000">
            <a:off x="6421469" y="2887507"/>
            <a:ext cx="4363666" cy="2422316"/>
          </a:xfrm>
          <a:prstGeom prst="rect">
            <a:avLst/>
          </a:prstGeom>
        </p:spPr>
      </p:pic>
    </p:spTree>
    <p:extLst>
      <p:ext uri="{BB962C8B-B14F-4D97-AF65-F5344CB8AC3E}">
        <p14:creationId xmlns:p14="http://schemas.microsoft.com/office/powerpoint/2010/main" val="17572376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 energetické dráhy</a:t>
            </a:r>
          </a:p>
          <a:p>
            <a:r>
              <a:rPr lang="cs-CZ" dirty="0" smtClean="0"/>
              <a:t>12 párových + 2 nepárové</a:t>
            </a:r>
          </a:p>
          <a:p>
            <a:r>
              <a:rPr lang="cs-CZ" dirty="0" smtClean="0"/>
              <a:t>Energie se koncentruje do bodů</a:t>
            </a:r>
            <a:r>
              <a:rPr lang="cs-CZ" dirty="0"/>
              <a:t> </a:t>
            </a:r>
            <a:r>
              <a:rPr lang="cs-CZ" dirty="0" smtClean="0"/>
              <a:t>(akupresura, akupunktura)</a:t>
            </a:r>
          </a:p>
          <a:p>
            <a:r>
              <a:rPr lang="cs-CZ" dirty="0" err="1" smtClean="0"/>
              <a:t>Yinové</a:t>
            </a:r>
            <a:r>
              <a:rPr lang="cs-CZ" dirty="0" smtClean="0"/>
              <a:t> meridiány, tzv. plné orgány:</a:t>
            </a:r>
          </a:p>
          <a:p>
            <a:pPr marL="0" indent="0">
              <a:buNone/>
            </a:pPr>
            <a:r>
              <a:rPr lang="cs-CZ" dirty="0"/>
              <a:t> </a:t>
            </a:r>
            <a:r>
              <a:rPr lang="cs-CZ" dirty="0" smtClean="0"/>
              <a:t>    plíce, slezina, slinivka, srdce, ledviny, perikard a játra</a:t>
            </a:r>
          </a:p>
          <a:p>
            <a:r>
              <a:rPr lang="cs-CZ" dirty="0"/>
              <a:t> </a:t>
            </a:r>
            <a:r>
              <a:rPr lang="cs-CZ" dirty="0" err="1" smtClean="0"/>
              <a:t>Yangové</a:t>
            </a:r>
            <a:r>
              <a:rPr lang="cs-CZ" dirty="0" smtClean="0"/>
              <a:t> </a:t>
            </a:r>
            <a:r>
              <a:rPr lang="cs-CZ" dirty="0"/>
              <a:t>orgány, tzv. duté orgány: </a:t>
            </a:r>
          </a:p>
          <a:p>
            <a:pPr marL="0" indent="0">
              <a:buNone/>
            </a:pPr>
            <a:r>
              <a:rPr lang="cs-CZ" dirty="0"/>
              <a:t>   </a:t>
            </a:r>
            <a:r>
              <a:rPr lang="cs-CZ" dirty="0" smtClean="0"/>
              <a:t>  tlusté a tenké střevo, žaludek, močový měchýř, trojitý            </a:t>
            </a:r>
          </a:p>
          <a:p>
            <a:pPr marL="0" indent="0">
              <a:buNone/>
            </a:pPr>
            <a:r>
              <a:rPr lang="cs-CZ" dirty="0"/>
              <a:t> </a:t>
            </a:r>
            <a:r>
              <a:rPr lang="cs-CZ" dirty="0" smtClean="0"/>
              <a:t>    ohřívač a žlučník</a:t>
            </a:r>
            <a:endParaRPr lang="cs-CZ" dirty="0"/>
          </a:p>
        </p:txBody>
      </p:sp>
      <p:sp>
        <p:nvSpPr>
          <p:cNvPr id="3" name="Nadpis 2"/>
          <p:cNvSpPr>
            <a:spLocks noGrp="1"/>
          </p:cNvSpPr>
          <p:nvPr>
            <p:ph type="title"/>
          </p:nvPr>
        </p:nvSpPr>
        <p:spPr/>
        <p:txBody>
          <a:bodyPr/>
          <a:lstStyle/>
          <a:p>
            <a:r>
              <a:rPr lang="cs-CZ" dirty="0" smtClean="0"/>
              <a:t>Meridiány</a:t>
            </a:r>
            <a:endParaRPr lang="cs-CZ" dirty="0"/>
          </a:p>
        </p:txBody>
      </p:sp>
    </p:spTree>
    <p:extLst>
      <p:ext uri="{BB962C8B-B14F-4D97-AF65-F5344CB8AC3E}">
        <p14:creationId xmlns:p14="http://schemas.microsoft.com/office/powerpoint/2010/main" val="2327166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p:txBody>
          <a:bodyPr/>
          <a:lstStyle/>
          <a:p>
            <a:r>
              <a:rPr lang="cs-CZ" dirty="0" smtClean="0"/>
              <a:t>Energetický obal těla</a:t>
            </a:r>
          </a:p>
          <a:p>
            <a:r>
              <a:rPr lang="cs-CZ" dirty="0" smtClean="0"/>
              <a:t>Několik vrstev, rozdíl ve vibracích</a:t>
            </a:r>
          </a:p>
          <a:p>
            <a:r>
              <a:rPr lang="cs-CZ" dirty="0" smtClean="0"/>
              <a:t>Čím vyšší vibrace jsou, tím je člověk odolnější vůči vnějším vlivům</a:t>
            </a:r>
          </a:p>
          <a:p>
            <a:r>
              <a:rPr lang="cs-CZ" dirty="0" smtClean="0"/>
              <a:t>30-60 cm</a:t>
            </a:r>
          </a:p>
          <a:p>
            <a:endParaRPr lang="cs-CZ" dirty="0"/>
          </a:p>
          <a:p>
            <a:r>
              <a:rPr lang="cs-CZ" dirty="0" smtClean="0"/>
              <a:t>Práce s kameny (voda a kámen)</a:t>
            </a:r>
          </a:p>
          <a:p>
            <a:endParaRPr lang="en-US" dirty="0"/>
          </a:p>
        </p:txBody>
      </p:sp>
      <p:sp>
        <p:nvSpPr>
          <p:cNvPr id="2" name="Nadpis 1"/>
          <p:cNvSpPr>
            <a:spLocks noGrp="1"/>
          </p:cNvSpPr>
          <p:nvPr>
            <p:ph type="title"/>
          </p:nvPr>
        </p:nvSpPr>
        <p:spPr/>
        <p:txBody>
          <a:bodyPr/>
          <a:lstStyle/>
          <a:p>
            <a:r>
              <a:rPr lang="cs-CZ" dirty="0" smtClean="0"/>
              <a:t>Aura</a:t>
            </a:r>
            <a:endParaRPr lang="en-US" dirty="0"/>
          </a:p>
        </p:txBody>
      </p:sp>
    </p:spTree>
    <p:extLst>
      <p:ext uri="{BB962C8B-B14F-4D97-AF65-F5344CB8AC3E}">
        <p14:creationId xmlns:p14="http://schemas.microsoft.com/office/powerpoint/2010/main" val="1817129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Prezentace masážního směru</a:t>
            </a:r>
            <a:endParaRPr lang="en-US" dirty="0"/>
          </a:p>
        </p:txBody>
      </p:sp>
      <p:sp>
        <p:nvSpPr>
          <p:cNvPr id="3" name="Zástupný symbol pro obsah 2"/>
          <p:cNvSpPr>
            <a:spLocks noGrp="1"/>
          </p:cNvSpPr>
          <p:nvPr>
            <p:ph idx="1"/>
          </p:nvPr>
        </p:nvSpPr>
        <p:spPr/>
        <p:txBody>
          <a:bodyPr/>
          <a:lstStyle/>
          <a:p>
            <a:r>
              <a:rPr lang="cs-CZ" dirty="0" smtClean="0"/>
              <a:t>Historie</a:t>
            </a:r>
          </a:p>
          <a:p>
            <a:r>
              <a:rPr lang="cs-CZ" dirty="0" smtClean="0"/>
              <a:t>Účinky</a:t>
            </a:r>
          </a:p>
          <a:p>
            <a:r>
              <a:rPr lang="cs-CZ" dirty="0" smtClean="0"/>
              <a:t>Kontraindikace</a:t>
            </a:r>
          </a:p>
          <a:p>
            <a:r>
              <a:rPr lang="cs-CZ" dirty="0" smtClean="0"/>
              <a:t>Mapování komerčního využití (Brno- kde, cena)</a:t>
            </a:r>
          </a:p>
          <a:p>
            <a:r>
              <a:rPr lang="cs-CZ" dirty="0" smtClean="0"/>
              <a:t>Praktické představení techniky masáže</a:t>
            </a:r>
          </a:p>
          <a:p>
            <a:r>
              <a:rPr lang="cs-CZ" dirty="0" smtClean="0"/>
              <a:t>Hudba- 1 hod</a:t>
            </a:r>
          </a:p>
          <a:p>
            <a:pPr marL="0" indent="0">
              <a:buNone/>
            </a:pPr>
            <a:endParaRPr lang="en-US" dirty="0"/>
          </a:p>
        </p:txBody>
      </p:sp>
    </p:spTree>
    <p:extLst>
      <p:ext uri="{BB962C8B-B14F-4D97-AF65-F5344CB8AC3E}">
        <p14:creationId xmlns:p14="http://schemas.microsoft.com/office/powerpoint/2010/main" val="176511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Alternativní formy masáže</a:t>
            </a:r>
            <a:endParaRPr lang="en-US" dirty="0"/>
          </a:p>
        </p:txBody>
      </p:sp>
      <p:sp>
        <p:nvSpPr>
          <p:cNvPr id="3" name="Zástupný symbol pro obsah 2"/>
          <p:cNvSpPr>
            <a:spLocks noGrp="1"/>
          </p:cNvSpPr>
          <p:nvPr>
            <p:ph idx="1"/>
          </p:nvPr>
        </p:nvSpPr>
        <p:spPr>
          <a:xfrm>
            <a:off x="838200" y="1514901"/>
            <a:ext cx="10515600" cy="4662062"/>
          </a:xfrm>
        </p:spPr>
        <p:txBody>
          <a:bodyPr>
            <a:normAutofit fontScale="62500" lnSpcReduction="20000"/>
          </a:bodyPr>
          <a:lstStyle/>
          <a:p>
            <a:r>
              <a:rPr lang="cs-CZ" dirty="0"/>
              <a:t>1. </a:t>
            </a:r>
            <a:r>
              <a:rPr lang="cs-CZ" dirty="0" smtClean="0"/>
              <a:t>Výukový blok:</a:t>
            </a:r>
          </a:p>
          <a:p>
            <a:r>
              <a:rPr lang="cs-CZ" dirty="0" err="1"/>
              <a:t>Bowenova</a:t>
            </a:r>
            <a:r>
              <a:rPr lang="cs-CZ" dirty="0"/>
              <a:t> tlaková masáž </a:t>
            </a:r>
          </a:p>
          <a:p>
            <a:r>
              <a:rPr lang="cs-CZ" dirty="0" err="1"/>
              <a:t>Hawajská</a:t>
            </a:r>
            <a:r>
              <a:rPr lang="cs-CZ" dirty="0"/>
              <a:t> masáž, Bali masáž, </a:t>
            </a:r>
            <a:r>
              <a:rPr lang="cs-CZ" dirty="0" err="1"/>
              <a:t>Lomi-lomi</a:t>
            </a:r>
            <a:endParaRPr lang="cs-CZ" dirty="0"/>
          </a:p>
          <a:p>
            <a:r>
              <a:rPr lang="cs-CZ" dirty="0" smtClean="0"/>
              <a:t>2. výukový blok</a:t>
            </a:r>
          </a:p>
          <a:p>
            <a:r>
              <a:rPr lang="cs-CZ" dirty="0" smtClean="0"/>
              <a:t>Thajská</a:t>
            </a:r>
            <a:r>
              <a:rPr lang="cs-CZ" dirty="0"/>
              <a:t>, Shiatsu, </a:t>
            </a:r>
            <a:r>
              <a:rPr lang="cs-CZ" dirty="0" err="1"/>
              <a:t>Tuina</a:t>
            </a:r>
            <a:r>
              <a:rPr lang="cs-CZ" dirty="0"/>
              <a:t> </a:t>
            </a:r>
            <a:r>
              <a:rPr lang="cs-CZ" dirty="0" smtClean="0"/>
              <a:t>masáž </a:t>
            </a:r>
          </a:p>
          <a:p>
            <a:r>
              <a:rPr lang="cs-CZ" dirty="0" smtClean="0"/>
              <a:t>Baňky</a:t>
            </a:r>
            <a:r>
              <a:rPr lang="cs-CZ" dirty="0"/>
              <a:t>, </a:t>
            </a:r>
            <a:r>
              <a:rPr lang="cs-CZ" dirty="0" err="1"/>
              <a:t>moxa</a:t>
            </a:r>
            <a:r>
              <a:rPr lang="cs-CZ" dirty="0"/>
              <a:t>, </a:t>
            </a:r>
            <a:r>
              <a:rPr lang="cs-CZ" dirty="0" smtClean="0"/>
              <a:t>lávové </a:t>
            </a:r>
            <a:r>
              <a:rPr lang="cs-CZ" dirty="0"/>
              <a:t>kameny, zábaly, tělové a ušní svíce </a:t>
            </a:r>
            <a:endParaRPr lang="cs-CZ" dirty="0" smtClean="0"/>
          </a:p>
          <a:p>
            <a:r>
              <a:rPr lang="cs-CZ" dirty="0" smtClean="0"/>
              <a:t>3. výukový blok:</a:t>
            </a:r>
            <a:endParaRPr lang="cs-CZ" dirty="0" smtClean="0"/>
          </a:p>
          <a:p>
            <a:r>
              <a:rPr lang="cs-CZ" dirty="0" smtClean="0"/>
              <a:t>Akupresura </a:t>
            </a:r>
            <a:r>
              <a:rPr lang="cs-CZ" dirty="0"/>
              <a:t>chodidla </a:t>
            </a:r>
            <a:endParaRPr lang="cs-CZ" dirty="0" smtClean="0"/>
          </a:p>
          <a:p>
            <a:r>
              <a:rPr lang="cs-CZ" dirty="0" smtClean="0"/>
              <a:t>Lymfatická </a:t>
            </a:r>
            <a:r>
              <a:rPr lang="cs-CZ" dirty="0"/>
              <a:t>masáž </a:t>
            </a:r>
            <a:endParaRPr lang="cs-CZ" dirty="0" smtClean="0"/>
          </a:p>
          <a:p>
            <a:r>
              <a:rPr lang="cs-CZ" dirty="0" smtClean="0"/>
              <a:t>4. výukový blok</a:t>
            </a:r>
            <a:endParaRPr lang="cs-CZ" dirty="0" smtClean="0"/>
          </a:p>
          <a:p>
            <a:r>
              <a:rPr lang="cs-CZ" dirty="0" err="1" smtClean="0"/>
              <a:t>Ajurvédská</a:t>
            </a:r>
            <a:r>
              <a:rPr lang="cs-CZ" dirty="0" smtClean="0"/>
              <a:t> </a:t>
            </a:r>
            <a:r>
              <a:rPr lang="cs-CZ" dirty="0"/>
              <a:t>masáž </a:t>
            </a:r>
            <a:endParaRPr lang="cs-CZ" dirty="0" smtClean="0"/>
          </a:p>
          <a:p>
            <a:r>
              <a:rPr lang="cs-CZ" dirty="0" err="1" smtClean="0"/>
              <a:t>Kranio</a:t>
            </a:r>
            <a:r>
              <a:rPr lang="cs-CZ" dirty="0" smtClean="0"/>
              <a:t>-sakrální </a:t>
            </a:r>
            <a:r>
              <a:rPr lang="cs-CZ" dirty="0"/>
              <a:t>terapie, </a:t>
            </a:r>
            <a:r>
              <a:rPr lang="cs-CZ" dirty="0" err="1"/>
              <a:t>Dornova</a:t>
            </a:r>
            <a:r>
              <a:rPr lang="cs-CZ" dirty="0"/>
              <a:t> metoda </a:t>
            </a:r>
            <a:endParaRPr lang="cs-CZ" dirty="0" smtClean="0"/>
          </a:p>
          <a:p>
            <a:r>
              <a:rPr lang="cs-CZ" dirty="0" smtClean="0"/>
              <a:t>-------------------------------------------------------------</a:t>
            </a:r>
            <a:endParaRPr lang="cs-CZ" dirty="0" smtClean="0"/>
          </a:p>
          <a:p>
            <a:r>
              <a:rPr lang="cs-CZ" dirty="0" smtClean="0"/>
              <a:t>Tantrická </a:t>
            </a:r>
            <a:r>
              <a:rPr lang="cs-CZ" dirty="0" smtClean="0"/>
              <a:t>masáž</a:t>
            </a:r>
            <a:endParaRPr lang="en-US" dirty="0"/>
          </a:p>
        </p:txBody>
      </p:sp>
    </p:spTree>
    <p:extLst>
      <p:ext uri="{BB962C8B-B14F-4D97-AF65-F5344CB8AC3E}">
        <p14:creationId xmlns:p14="http://schemas.microsoft.com/office/powerpoint/2010/main" val="2558404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Já a masáž</a:t>
            </a:r>
            <a:endParaRPr lang="en-US" dirty="0"/>
          </a:p>
        </p:txBody>
      </p:sp>
      <p:sp>
        <p:nvSpPr>
          <p:cNvPr id="3" name="Zástupný symbol pro obsah 2"/>
          <p:cNvSpPr>
            <a:spLocks noGrp="1"/>
          </p:cNvSpPr>
          <p:nvPr>
            <p:ph idx="1"/>
          </p:nvPr>
        </p:nvSpPr>
        <p:spPr/>
        <p:txBody>
          <a:bodyPr/>
          <a:lstStyle/>
          <a:p>
            <a:r>
              <a:rPr lang="cs-CZ" dirty="0" smtClean="0"/>
              <a:t>Kolik jste absolvovali masáží? A kolik lidí jste namasírovali?</a:t>
            </a:r>
          </a:p>
          <a:p>
            <a:endParaRPr lang="cs-CZ" dirty="0"/>
          </a:p>
          <a:p>
            <a:r>
              <a:rPr lang="cs-CZ" dirty="0" smtClean="0"/>
              <a:t>Přemýšlíte o této profesi?</a:t>
            </a:r>
          </a:p>
          <a:p>
            <a:endParaRPr lang="cs-CZ" dirty="0"/>
          </a:p>
          <a:p>
            <a:r>
              <a:rPr lang="cs-CZ" dirty="0" smtClean="0"/>
              <a:t>Kdo je úspěšný masér?</a:t>
            </a:r>
          </a:p>
          <a:p>
            <a:endParaRPr lang="cs-CZ" dirty="0"/>
          </a:p>
          <a:p>
            <a:r>
              <a:rPr lang="cs-CZ" dirty="0" smtClean="0"/>
              <a:t>Kolik bude stát moje masáž?</a:t>
            </a:r>
            <a:endParaRPr lang="en-US" dirty="0"/>
          </a:p>
        </p:txBody>
      </p:sp>
    </p:spTree>
    <p:extLst>
      <p:ext uri="{BB962C8B-B14F-4D97-AF65-F5344CB8AC3E}">
        <p14:creationId xmlns:p14="http://schemas.microsoft.com/office/powerpoint/2010/main" val="911549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buFont typeface="+mj-lt"/>
              <a:buAutoNum type="arabicPeriod"/>
            </a:pPr>
            <a:r>
              <a:rPr lang="cs-CZ" dirty="0" smtClean="0"/>
              <a:t>Léčebná- rehabilitační</a:t>
            </a:r>
          </a:p>
          <a:p>
            <a:pPr marL="457200" indent="-457200">
              <a:buFont typeface="+mj-lt"/>
              <a:buAutoNum type="arabicPeriod"/>
            </a:pPr>
            <a:r>
              <a:rPr lang="cs-CZ" dirty="0" smtClean="0"/>
              <a:t>Kosmetická</a:t>
            </a:r>
          </a:p>
          <a:p>
            <a:pPr marL="457200" indent="-457200">
              <a:buFont typeface="+mj-lt"/>
              <a:buAutoNum type="arabicPeriod"/>
            </a:pPr>
            <a:r>
              <a:rPr lang="cs-CZ" dirty="0" smtClean="0"/>
              <a:t>Regenerační (rekondiční)</a:t>
            </a:r>
          </a:p>
          <a:p>
            <a:pPr marL="457200" indent="-457200">
              <a:buFont typeface="+mj-lt"/>
              <a:buAutoNum type="arabicPeriod"/>
            </a:pPr>
            <a:r>
              <a:rPr lang="cs-CZ" dirty="0" smtClean="0"/>
              <a:t>Sportovní</a:t>
            </a:r>
          </a:p>
          <a:p>
            <a:pPr marL="457200" indent="-457200">
              <a:buFont typeface="+mj-lt"/>
              <a:buAutoNum type="arabicPeriod"/>
            </a:pPr>
            <a:r>
              <a:rPr lang="cs-CZ" dirty="0" smtClean="0"/>
              <a:t>Alternativní</a:t>
            </a:r>
          </a:p>
          <a:p>
            <a:pPr marL="457200" indent="-457200">
              <a:buFont typeface="+mj-lt"/>
              <a:buAutoNum type="arabicPeriod"/>
            </a:pPr>
            <a:endParaRPr lang="cs-CZ" dirty="0"/>
          </a:p>
          <a:p>
            <a:pPr marL="0" indent="0">
              <a:buNone/>
            </a:pPr>
            <a:r>
              <a:rPr lang="cs-CZ" dirty="0" smtClean="0"/>
              <a:t>Jaké znáte další masáže a techniky?</a:t>
            </a:r>
          </a:p>
          <a:p>
            <a:pPr marL="0" indent="0">
              <a:buNone/>
            </a:pPr>
            <a:endParaRPr lang="cs-CZ" dirty="0"/>
          </a:p>
        </p:txBody>
      </p:sp>
      <p:sp>
        <p:nvSpPr>
          <p:cNvPr id="3" name="Nadpis 2"/>
          <p:cNvSpPr>
            <a:spLocks noGrp="1"/>
          </p:cNvSpPr>
          <p:nvPr>
            <p:ph type="title"/>
          </p:nvPr>
        </p:nvSpPr>
        <p:spPr/>
        <p:txBody>
          <a:bodyPr/>
          <a:lstStyle/>
          <a:p>
            <a:r>
              <a:rPr lang="cs-CZ" dirty="0" smtClean="0"/>
              <a:t>Druhy masáží</a:t>
            </a:r>
            <a:endParaRPr lang="cs-CZ" dirty="0"/>
          </a:p>
        </p:txBody>
      </p:sp>
    </p:spTree>
    <p:extLst>
      <p:ext uri="{BB962C8B-B14F-4D97-AF65-F5344CB8AC3E}">
        <p14:creationId xmlns:p14="http://schemas.microsoft.com/office/powerpoint/2010/main" val="591547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Intimita, diskrétnost</a:t>
            </a:r>
          </a:p>
          <a:p>
            <a:r>
              <a:rPr lang="cs-CZ" dirty="0" smtClean="0"/>
              <a:t>Smysly:</a:t>
            </a:r>
          </a:p>
          <a:p>
            <a:r>
              <a:rPr lang="cs-CZ" dirty="0" smtClean="0"/>
              <a:t>Prostředí- teplo, světlo, čistota</a:t>
            </a:r>
          </a:p>
          <a:p>
            <a:r>
              <a:rPr lang="cs-CZ" dirty="0" smtClean="0"/>
              <a:t>Vůně</a:t>
            </a:r>
          </a:p>
          <a:p>
            <a:r>
              <a:rPr lang="cs-CZ" dirty="0" smtClean="0"/>
              <a:t>Hudba</a:t>
            </a:r>
          </a:p>
          <a:p>
            <a:r>
              <a:rPr lang="cs-CZ" dirty="0" smtClean="0"/>
              <a:t>Profesionální dotyk- obě ruce</a:t>
            </a:r>
          </a:p>
          <a:p>
            <a:r>
              <a:rPr lang="cs-CZ" dirty="0" smtClean="0"/>
              <a:t>Chuť?</a:t>
            </a:r>
          </a:p>
          <a:p>
            <a:r>
              <a:rPr lang="cs-CZ" dirty="0" smtClean="0"/>
              <a:t>+ 6.smysl- myšlenka, záměr</a:t>
            </a:r>
          </a:p>
          <a:p>
            <a:endParaRPr lang="cs-CZ" dirty="0" smtClean="0"/>
          </a:p>
          <a:p>
            <a:endParaRPr lang="cs-CZ" dirty="0"/>
          </a:p>
        </p:txBody>
      </p:sp>
      <p:sp>
        <p:nvSpPr>
          <p:cNvPr id="3" name="Nadpis 2"/>
          <p:cNvSpPr>
            <a:spLocks noGrp="1"/>
          </p:cNvSpPr>
          <p:nvPr>
            <p:ph type="title"/>
          </p:nvPr>
        </p:nvSpPr>
        <p:spPr/>
        <p:txBody>
          <a:bodyPr/>
          <a:lstStyle/>
          <a:p>
            <a:r>
              <a:rPr lang="cs-CZ" dirty="0" smtClean="0"/>
              <a:t>Základní principy </a:t>
            </a:r>
            <a:endParaRPr lang="cs-CZ" dirty="0"/>
          </a:p>
        </p:txBody>
      </p:sp>
    </p:spTree>
    <p:extLst>
      <p:ext uri="{BB962C8B-B14F-4D97-AF65-F5344CB8AC3E}">
        <p14:creationId xmlns:p14="http://schemas.microsoft.com/office/powerpoint/2010/main" val="3021819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1. Kata „ jak jsou věci dělány“</a:t>
            </a:r>
          </a:p>
          <a:p>
            <a:r>
              <a:rPr lang="cs-CZ" dirty="0" smtClean="0"/>
              <a:t>Mimovolně</a:t>
            </a:r>
          </a:p>
          <a:p>
            <a:r>
              <a:rPr lang="cs-CZ" dirty="0" smtClean="0"/>
              <a:t>Každá masáž je jiná</a:t>
            </a:r>
          </a:p>
          <a:p>
            <a:r>
              <a:rPr lang="cs-CZ" dirty="0" smtClean="0"/>
              <a:t>2. </a:t>
            </a:r>
            <a:r>
              <a:rPr lang="cs-CZ" dirty="0" err="1" smtClean="0"/>
              <a:t>Hara</a:t>
            </a:r>
            <a:endParaRPr lang="cs-CZ" dirty="0" smtClean="0"/>
          </a:p>
          <a:p>
            <a:r>
              <a:rPr lang="cs-CZ" dirty="0" smtClean="0"/>
              <a:t>Centrum fyzické a duchovní energie</a:t>
            </a:r>
          </a:p>
          <a:p>
            <a:pPr marL="0" indent="0">
              <a:buNone/>
            </a:pPr>
            <a:endParaRPr lang="cs-CZ" dirty="0"/>
          </a:p>
        </p:txBody>
      </p:sp>
      <p:sp>
        <p:nvSpPr>
          <p:cNvPr id="3" name="Nadpis 2"/>
          <p:cNvSpPr>
            <a:spLocks noGrp="1"/>
          </p:cNvSpPr>
          <p:nvPr>
            <p:ph type="title"/>
          </p:nvPr>
        </p:nvSpPr>
        <p:spPr/>
        <p:txBody>
          <a:bodyPr/>
          <a:lstStyle/>
          <a:p>
            <a:r>
              <a:rPr lang="cs-CZ" dirty="0" smtClean="0"/>
              <a:t>Masér</a:t>
            </a:r>
            <a:endParaRPr lang="cs-CZ" dirty="0"/>
          </a:p>
        </p:txBody>
      </p:sp>
    </p:spTree>
    <p:extLst>
      <p:ext uri="{BB962C8B-B14F-4D97-AF65-F5344CB8AC3E}">
        <p14:creationId xmlns:p14="http://schemas.microsoft.com/office/powerpoint/2010/main" val="3130619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1344</Words>
  <Application>Microsoft Office PowerPoint</Application>
  <PresentationFormat>Širokoúhlá obrazovka</PresentationFormat>
  <Paragraphs>353</Paragraphs>
  <Slides>36</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Calibri Light</vt:lpstr>
      <vt:lpstr>Times New Roman</vt:lpstr>
      <vt:lpstr>Motiv Office</vt:lpstr>
      <vt:lpstr>Alternativní formy masáže</vt:lpstr>
      <vt:lpstr>Alternativní formy masáže</vt:lpstr>
      <vt:lpstr>Alternativní formy masáže</vt:lpstr>
      <vt:lpstr>Prezentace masážního směru</vt:lpstr>
      <vt:lpstr>Alternativní formy masáže</vt:lpstr>
      <vt:lpstr>Já a masáž</vt:lpstr>
      <vt:lpstr>Druhy masáží</vt:lpstr>
      <vt:lpstr>Základní principy </vt:lpstr>
      <vt:lpstr>Masér</vt:lpstr>
      <vt:lpstr>Masér</vt:lpstr>
      <vt:lpstr>Historie masáží</vt:lpstr>
      <vt:lpstr>Historie masáží</vt:lpstr>
      <vt:lpstr>Účinek masáží</vt:lpstr>
      <vt:lpstr>Účinek masáží</vt:lpstr>
      <vt:lpstr>Působení masáží</vt:lpstr>
      <vt:lpstr>Působení masáží</vt:lpstr>
      <vt:lpstr>Svalové napětí</vt:lpstr>
      <vt:lpstr>Propriocepce</vt:lpstr>
      <vt:lpstr>Reflexní oblouk</vt:lpstr>
      <vt:lpstr>Reflexní oblouk</vt:lpstr>
      <vt:lpstr>Bolest</vt:lpstr>
      <vt:lpstr>Trigger point</vt:lpstr>
      <vt:lpstr>Relaxace</vt:lpstr>
      <vt:lpstr>Dotyk</vt:lpstr>
      <vt:lpstr>Přístup východní a západní medicíny </vt:lpstr>
      <vt:lpstr>Základy tradiční čínské medicíny</vt:lpstr>
      <vt:lpstr>Energie</vt:lpstr>
      <vt:lpstr>Yin a yang (jin a jang)</vt:lpstr>
      <vt:lpstr>Prezentace aplikace PowerPoint</vt:lpstr>
      <vt:lpstr>Teorie 5ti prvků</vt:lpstr>
      <vt:lpstr>Prezentace aplikace PowerPoint</vt:lpstr>
      <vt:lpstr>Prezentace aplikace PowerPoint</vt:lpstr>
      <vt:lpstr>Energetický systém člověka</vt:lpstr>
      <vt:lpstr>Čakry</vt:lpstr>
      <vt:lpstr>Meridiány</vt:lpstr>
      <vt:lpstr>Aura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Zuzana Přikrylová</dc:creator>
  <cp:lastModifiedBy>Zuzana Přikrylová</cp:lastModifiedBy>
  <cp:revision>18</cp:revision>
  <dcterms:created xsi:type="dcterms:W3CDTF">2017-02-19T12:42:36Z</dcterms:created>
  <dcterms:modified xsi:type="dcterms:W3CDTF">2018-02-18T20:00:15Z</dcterms:modified>
</cp:coreProperties>
</file>