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DB68-2C49-4DC8-9268-58E7C3FEFAEA}" type="datetimeFigureOut">
              <a:rPr lang="cs-CZ" smtClean="0"/>
              <a:t>9.3.2019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841A-C084-4A75-8B92-53C19AD1CF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DB68-2C49-4DC8-9268-58E7C3FEFAEA}" type="datetimeFigureOut">
              <a:rPr lang="cs-CZ" smtClean="0"/>
              <a:t>9.3.2019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841A-C084-4A75-8B92-53C19AD1CF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DB68-2C49-4DC8-9268-58E7C3FEFAEA}" type="datetimeFigureOut">
              <a:rPr lang="cs-CZ" smtClean="0"/>
              <a:t>9.3.2019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841A-C084-4A75-8B92-53C19AD1CF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DB68-2C49-4DC8-9268-58E7C3FEFAEA}" type="datetimeFigureOut">
              <a:rPr lang="cs-CZ" smtClean="0"/>
              <a:t>9.3.2019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841A-C084-4A75-8B92-53C19AD1CF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DB68-2C49-4DC8-9268-58E7C3FEFAEA}" type="datetimeFigureOut">
              <a:rPr lang="cs-CZ" smtClean="0"/>
              <a:t>9.3.2019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841A-C084-4A75-8B92-53C19AD1CF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DB68-2C49-4DC8-9268-58E7C3FEFAEA}" type="datetimeFigureOut">
              <a:rPr lang="cs-CZ" smtClean="0"/>
              <a:t>9.3.2019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841A-C084-4A75-8B92-53C19AD1CF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DB68-2C49-4DC8-9268-58E7C3FEFAEA}" type="datetimeFigureOut">
              <a:rPr lang="cs-CZ" smtClean="0"/>
              <a:t>9.3.2019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841A-C084-4A75-8B92-53C19AD1CF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DB68-2C49-4DC8-9268-58E7C3FEFAEA}" type="datetimeFigureOut">
              <a:rPr lang="cs-CZ" smtClean="0"/>
              <a:t>9.3.2019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841A-C084-4A75-8B92-53C19AD1CF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DB68-2C49-4DC8-9268-58E7C3FEFAEA}" type="datetimeFigureOut">
              <a:rPr lang="cs-CZ" smtClean="0"/>
              <a:t>9.3.2019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841A-C084-4A75-8B92-53C19AD1CF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DB68-2C49-4DC8-9268-58E7C3FEFAEA}" type="datetimeFigureOut">
              <a:rPr lang="cs-CZ" smtClean="0"/>
              <a:t>9.3.2019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841A-C084-4A75-8B92-53C19AD1CF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DB68-2C49-4DC8-9268-58E7C3FEFAEA}" type="datetimeFigureOut">
              <a:rPr lang="cs-CZ" smtClean="0"/>
              <a:t>9.3.2019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841A-C084-4A75-8B92-53C19AD1CF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CDB68-2C49-4DC8-9268-58E7C3FEFAEA}" type="datetimeFigureOut">
              <a:rPr lang="cs-CZ" smtClean="0"/>
              <a:t>9.3.2019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6841A-C084-4A75-8B92-53C19AD1CFB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Relaxační techniky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Schulzův autogenní trénink</a:t>
            </a:r>
          </a:p>
          <a:p>
            <a:r>
              <a:rPr lang="cs-CZ" dirty="0" err="1" smtClean="0"/>
              <a:t>Jacobsonova</a:t>
            </a:r>
            <a:r>
              <a:rPr lang="cs-CZ" dirty="0" smtClean="0"/>
              <a:t> progresivní relaxace</a:t>
            </a:r>
          </a:p>
          <a:p>
            <a:r>
              <a:rPr lang="cs-CZ" dirty="0" smtClean="0"/>
              <a:t>Jóga- </a:t>
            </a:r>
            <a:r>
              <a:rPr lang="cs-CZ" dirty="0" err="1" smtClean="0"/>
              <a:t>nidra</a:t>
            </a:r>
            <a:r>
              <a:rPr lang="cs-CZ" dirty="0" smtClean="0"/>
              <a:t> (jógový spánek)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Schulzův autogenní trénink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Dr. </a:t>
            </a:r>
            <a:r>
              <a:rPr lang="cs-CZ" sz="2400" dirty="0" err="1" smtClean="0"/>
              <a:t>Johannes</a:t>
            </a:r>
            <a:r>
              <a:rPr lang="cs-CZ" sz="2400" dirty="0" smtClean="0"/>
              <a:t> Schulz vyvinul tento postup na základě svých zkušeností s jógou a hypnózou.</a:t>
            </a:r>
          </a:p>
          <a:p>
            <a:r>
              <a:rPr lang="cs-CZ" sz="2400" dirty="0" smtClean="0"/>
              <a:t>Na rozdíl od hypnózy  se člověk do relaxace dostává sám. Výraz „autogenní“ pochází z řečtiny- </a:t>
            </a:r>
            <a:r>
              <a:rPr lang="cs-CZ" sz="2400" dirty="0" err="1" smtClean="0"/>
              <a:t>autos</a:t>
            </a:r>
            <a:r>
              <a:rPr lang="cs-CZ" sz="2400" dirty="0" smtClean="0"/>
              <a:t>= sám a </a:t>
            </a:r>
            <a:r>
              <a:rPr lang="cs-CZ" sz="2400" dirty="0" err="1" smtClean="0"/>
              <a:t>genos</a:t>
            </a:r>
            <a:r>
              <a:rPr lang="cs-CZ" sz="2400" dirty="0" smtClean="0"/>
              <a:t>= vznik.</a:t>
            </a:r>
          </a:p>
          <a:p>
            <a:r>
              <a:rPr lang="cs-CZ" sz="2400" dirty="0" smtClean="0"/>
              <a:t>Metoda pracuje z představivostí, která má empiricky prokazatelný pozitivní vliv na nervový systém. Sympatická větev autonomní nervové soustavy ustupuje parasympatické.</a:t>
            </a: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Postup autogenního tréninku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 smtClean="0"/>
              <a:t>1) Nácvik pocitů tíhy v jednotlivých částech těla- </a:t>
            </a:r>
            <a:r>
              <a:rPr lang="cs-CZ" sz="2800" dirty="0" smtClean="0"/>
              <a:t>začíná se dominantní rukou. Představujeme si pocit tíhy a v duchu si říkáme něco jako „má pravá ruka těžká“ nebo „cítím tíži v pravé ruce“. Potom přecházíme k druhé ruce a nohám. Vnímáme všechny končetiny… „obě ruce i nohy jsou těžké“.</a:t>
            </a:r>
          </a:p>
          <a:p>
            <a:r>
              <a:rPr lang="cs-CZ" sz="2800" b="1" dirty="0" smtClean="0"/>
              <a:t>2) Nácvik pocitů tepla- </a:t>
            </a:r>
            <a:r>
              <a:rPr lang="cs-CZ" sz="2800" dirty="0" smtClean="0"/>
              <a:t>opět začínáme dominantní rukou… „má pravá ruka je teplá“. A postupujeme jako v předchozí části.</a:t>
            </a:r>
          </a:p>
          <a:p>
            <a:r>
              <a:rPr lang="cs-CZ" sz="2800" b="1" dirty="0" smtClean="0"/>
              <a:t>3) Zklidnění dechu- </a:t>
            </a:r>
            <a:r>
              <a:rPr lang="cs-CZ" sz="2800" dirty="0" smtClean="0"/>
              <a:t>nevynucujeme si je vůlí, ale zase představou „můj dech je klidný“.</a:t>
            </a:r>
          </a:p>
          <a:p>
            <a:pPr>
              <a:buNone/>
            </a:pPr>
            <a:endParaRPr lang="cs-CZ" sz="2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4) Zklidnění srdeční činnosti- </a:t>
            </a:r>
            <a:r>
              <a:rPr lang="cs-CZ" sz="2800" dirty="0" smtClean="0"/>
              <a:t>svou pozornost zaměřujeme k srdci a jeho tepu. </a:t>
            </a:r>
            <a:r>
              <a:rPr lang="cs-CZ" sz="2800" dirty="0"/>
              <a:t>S</a:t>
            </a:r>
            <a:r>
              <a:rPr lang="cs-CZ" sz="2800" dirty="0" smtClean="0"/>
              <a:t>nadněji</a:t>
            </a:r>
            <a:r>
              <a:rPr lang="cs-CZ" sz="2800" b="1" dirty="0" smtClean="0"/>
              <a:t> </a:t>
            </a:r>
            <a:r>
              <a:rPr lang="cs-CZ" sz="2800" dirty="0" smtClean="0"/>
              <a:t>lze vnímat v oblasti mezi srdcem a </a:t>
            </a:r>
            <a:r>
              <a:rPr lang="cs-CZ" sz="2800" dirty="0" err="1" smtClean="0"/>
              <a:t>solarem</a:t>
            </a:r>
            <a:r>
              <a:rPr lang="cs-CZ" sz="2800" dirty="0" smtClean="0"/>
              <a:t> plexem. Říkáme si „mé srdce tluče klidně“.</a:t>
            </a:r>
          </a:p>
          <a:p>
            <a:r>
              <a:rPr lang="cs-CZ" sz="2800" b="1" dirty="0" smtClean="0"/>
              <a:t>5) Pocity tepla v břiše- </a:t>
            </a:r>
            <a:r>
              <a:rPr lang="cs-CZ" sz="2800" dirty="0" smtClean="0"/>
              <a:t>představujeme si proudění tepla do břišní dutiny… „cítím příjemné teplo v břiše“</a:t>
            </a:r>
          </a:p>
          <a:p>
            <a:r>
              <a:rPr lang="cs-CZ" sz="2800" b="1" dirty="0" smtClean="0"/>
              <a:t>6) Pocity chladu na čele- </a:t>
            </a:r>
            <a:r>
              <a:rPr lang="cs-CZ" sz="2800" dirty="0" smtClean="0"/>
              <a:t>v závěru si představujeme chladivý obklad na čele… „mé čelo je příjemně chladné“.</a:t>
            </a:r>
            <a:endParaRPr lang="cs-CZ" sz="2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Nenásilný postup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Autogenní trénink je tréninkem se vším všudy a je třeba postupovat systematicky. Nejdříve nacvičujeme např. pouze pocity tíhy. Jakmile je zvládneme, přidáváme teplo v končetinách a následně práci s dechem a tepem, pocity tepla v břiše a pak chladu v čele.</a:t>
            </a:r>
          </a:p>
          <a:p>
            <a:r>
              <a:rPr lang="cs-CZ" sz="2400" dirty="0" smtClean="0"/>
              <a:t>Po zvládnutí fyzického aspektu autogenního tréninku lze ovlivňovat více mysl pomocí afirmací a autosugescí.</a:t>
            </a:r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Jacobsonova</a:t>
            </a:r>
            <a:r>
              <a:rPr lang="cs-CZ" b="1" dirty="0" smtClean="0"/>
              <a:t> progresivní relaxace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Americký psycholog Edmund </a:t>
            </a:r>
            <a:r>
              <a:rPr lang="cs-CZ" sz="2800" dirty="0" err="1" smtClean="0"/>
              <a:t>Jacobson</a:t>
            </a:r>
            <a:r>
              <a:rPr lang="cs-CZ" sz="2800" dirty="0" smtClean="0"/>
              <a:t> si všiml psychosomatických souvislostí mezi myšlenkami, emocemi a tělesnými projevy („knedlík v krku“, „kámen v žaludku“…)</a:t>
            </a:r>
          </a:p>
          <a:p>
            <a:r>
              <a:rPr lang="cs-CZ" sz="2800" dirty="0" smtClean="0"/>
              <a:t>I tělo ovlivňuje psychiku a přes fyzické uvolnění dochází k duševní relaxaci. Proto ono „progresivní“ v názvu techniky.</a:t>
            </a:r>
          </a:p>
          <a:p>
            <a:r>
              <a:rPr lang="cs-CZ" sz="2800" dirty="0" smtClean="0"/>
              <a:t>Zásadní rozdíl od autogenního tréninku spočívá v tom, že v progresivní relaxaci se klade důraz na aktivitu svalů a jejich následnou relaxaci.</a:t>
            </a:r>
            <a:endParaRPr lang="cs-CZ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Postup progresivní relaxace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Postupuje se opět od končetin, začínáme horními končetinami, postupujeme dolními končetinami, trupem a na konec se zaměřujeme na obličej a hlavu.</a:t>
            </a:r>
          </a:p>
          <a:p>
            <a:r>
              <a:rPr lang="cs-CZ" sz="2400" dirty="0" smtClean="0"/>
              <a:t>Svaly se nejprve izometricky zatnou a následně uvolní. Díky tomu je metoda snadnější i pro začátečníky. Některé svalové skupiny klient nemusí umět izolovaně zatnout, což nevadí. Pracuje se systematicky tam, kde to klient dokáže a postupně si ony „necitlivé“ části zvědomí. </a:t>
            </a:r>
          </a:p>
          <a:p>
            <a:r>
              <a:rPr lang="cs-CZ" sz="2400" dirty="0" smtClean="0"/>
              <a:t>Postupným nácvikem už není nutné svaly zatínat. Uvolňují se „pouhým“ uvědoměním.</a:t>
            </a:r>
            <a:endParaRPr 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Jóga- </a:t>
            </a:r>
            <a:r>
              <a:rPr lang="cs-CZ" b="1" dirty="0" err="1" smtClean="0"/>
              <a:t>nidra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Na „jógový spánek“ kladou jednotlivé jógové školy rozdílný důraz. Podle toho se často mění i cíl. Lze říci, že je jóga- </a:t>
            </a:r>
            <a:r>
              <a:rPr lang="cs-CZ" sz="2400" dirty="0" err="1" smtClean="0"/>
              <a:t>nidra</a:t>
            </a:r>
            <a:r>
              <a:rPr lang="cs-CZ" sz="2400" dirty="0" smtClean="0"/>
              <a:t> pokračováním výše zmiňovaných technik k hlubším duševním stavům, které jogína dostávají do </a:t>
            </a:r>
            <a:r>
              <a:rPr lang="cs-CZ" sz="2400" dirty="0" err="1" smtClean="0"/>
              <a:t>dhjány</a:t>
            </a:r>
            <a:r>
              <a:rPr lang="cs-CZ" sz="2400" dirty="0" smtClean="0"/>
              <a:t> nebo </a:t>
            </a:r>
            <a:r>
              <a:rPr lang="cs-CZ" sz="2400" dirty="0" err="1" smtClean="0"/>
              <a:t>samádhi</a:t>
            </a:r>
            <a:r>
              <a:rPr lang="cs-CZ" sz="2400" dirty="0" smtClean="0"/>
              <a:t>. Relaxaci tu lze považovat za nástroj k dosažení vyšších stavů.</a:t>
            </a:r>
          </a:p>
          <a:p>
            <a:r>
              <a:rPr lang="cs-CZ" sz="2400" dirty="0" smtClean="0"/>
              <a:t>Obecně vzato je v klasické józe k relaxaci určená každá ásana, což je pro nás Zápaďany hůře dosažitelné, proto se nejčastěji nacvičuje v „</a:t>
            </a:r>
            <a:r>
              <a:rPr lang="cs-CZ" sz="2400" dirty="0" err="1" smtClean="0"/>
              <a:t>šavásaně</a:t>
            </a:r>
            <a:r>
              <a:rPr lang="cs-CZ" sz="2400" dirty="0" smtClean="0"/>
              <a:t>“- pozici „mrtvoly“.</a:t>
            </a:r>
          </a:p>
          <a:p>
            <a:r>
              <a:rPr lang="cs-CZ" sz="2400" dirty="0" smtClean="0"/>
              <a:t>K navození relaxace jako předstupni „jógového spánku“ používají jogíni různé postupy od představ a afirmací až k „pouhému“ uvědomování si jednotlivých částí těla.</a:t>
            </a:r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Možnosti jógového spánku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Relaxace těla je tu odrazovým můstkem k práci s „</a:t>
            </a:r>
            <a:r>
              <a:rPr lang="cs-CZ" sz="2400" dirty="0" err="1" smtClean="0"/>
              <a:t>panča</a:t>
            </a:r>
            <a:r>
              <a:rPr lang="cs-CZ" sz="2400" dirty="0" smtClean="0"/>
              <a:t> </a:t>
            </a:r>
            <a:r>
              <a:rPr lang="cs-CZ" sz="2400" dirty="0" err="1" smtClean="0"/>
              <a:t>kóša</a:t>
            </a:r>
            <a:r>
              <a:rPr lang="cs-CZ" sz="2400" dirty="0" smtClean="0"/>
              <a:t>“. </a:t>
            </a:r>
            <a:r>
              <a:rPr lang="cs-CZ" sz="2400" dirty="0" err="1" smtClean="0"/>
              <a:t>Panča</a:t>
            </a:r>
            <a:r>
              <a:rPr lang="cs-CZ" sz="2400" dirty="0" smtClean="0"/>
              <a:t> </a:t>
            </a:r>
            <a:r>
              <a:rPr lang="cs-CZ" sz="2400" dirty="0" err="1" smtClean="0"/>
              <a:t>kóša</a:t>
            </a:r>
            <a:r>
              <a:rPr lang="cs-CZ" sz="2400" dirty="0" smtClean="0"/>
              <a:t> lze přeložit jako „pět těl“ nebo „obalů těla“. Jóga tak nazývá zjednodušeně auru a duševní pochody člověka.</a:t>
            </a:r>
          </a:p>
          <a:p>
            <a:r>
              <a:rPr lang="cs-CZ" sz="2400" dirty="0" smtClean="0"/>
              <a:t>Jóga </a:t>
            </a:r>
            <a:r>
              <a:rPr lang="cs-CZ" sz="2400" dirty="0" err="1" smtClean="0"/>
              <a:t>nidra</a:t>
            </a:r>
            <a:r>
              <a:rPr lang="cs-CZ" sz="2400" dirty="0" smtClean="0"/>
              <a:t> rozvíjí </a:t>
            </a:r>
            <a:r>
              <a:rPr lang="cs-CZ" sz="2400" dirty="0" err="1" smtClean="0"/>
              <a:t>sebeléčivé</a:t>
            </a:r>
            <a:r>
              <a:rPr lang="cs-CZ" sz="2400" dirty="0" smtClean="0"/>
              <a:t> schopnosti těla a strategie </a:t>
            </a:r>
            <a:r>
              <a:rPr lang="cs-CZ" sz="2400" smtClean="0"/>
              <a:t>zvládání psychologie života</a:t>
            </a:r>
            <a:r>
              <a:rPr lang="cs-CZ" sz="2400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661</Words>
  <Application>Microsoft Office PowerPoint</Application>
  <PresentationFormat>Předvádění na obrazovce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Relaxační techniky</vt:lpstr>
      <vt:lpstr>Schulzův autogenní trénink</vt:lpstr>
      <vt:lpstr>Postup autogenního tréninku</vt:lpstr>
      <vt:lpstr>Snímek 4</vt:lpstr>
      <vt:lpstr>Nenásilný postup</vt:lpstr>
      <vt:lpstr>Jacobsonova progresivní relaxace</vt:lpstr>
      <vt:lpstr>Postup progresivní relaxace</vt:lpstr>
      <vt:lpstr>Jóga- nidra</vt:lpstr>
      <vt:lpstr>Možnosti jógového spánku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Relaxační techniky</dc:title>
  <dc:creator>Petr Věrný</dc:creator>
  <cp:lastModifiedBy> Petr Věrný</cp:lastModifiedBy>
  <cp:revision>1</cp:revision>
  <dcterms:created xsi:type="dcterms:W3CDTF">2019-03-09T12:19:26Z</dcterms:created>
  <dcterms:modified xsi:type="dcterms:W3CDTF">2019-03-09T14:00:51Z</dcterms:modified>
</cp:coreProperties>
</file>