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79" r:id="rId4"/>
    <p:sldId id="280" r:id="rId5"/>
    <p:sldId id="281" r:id="rId6"/>
    <p:sldId id="269" r:id="rId7"/>
    <p:sldId id="263" r:id="rId8"/>
    <p:sldId id="259" r:id="rId9"/>
    <p:sldId id="264" r:id="rId10"/>
    <p:sldId id="265" r:id="rId11"/>
    <p:sldId id="278" r:id="rId12"/>
    <p:sldId id="258" r:id="rId13"/>
    <p:sldId id="272" r:id="rId14"/>
    <p:sldId id="273" r:id="rId15"/>
    <p:sldId id="277" r:id="rId16"/>
    <p:sldId id="270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78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87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86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41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20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88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46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28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92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44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93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BAEC95-F8D2-45B7-ADF8-93C8B1530A50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A27E7A-57F1-4708-83EF-86834CC7E7C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31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99780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cs-CZ" sz="6700" b="1" dirty="0"/>
              <a:t>TÝMOVÉ DOVEDNOSTI</a:t>
            </a:r>
            <a:r>
              <a:rPr lang="cs-CZ" sz="6600" b="1" dirty="0"/>
              <a:t/>
            </a:r>
            <a:br>
              <a:rPr lang="cs-CZ" sz="6600" b="1" dirty="0"/>
            </a:br>
            <a:r>
              <a:rPr lang="cs-CZ" sz="2800" b="1" dirty="0"/>
              <a:t>bp2088 / bk2088</a:t>
            </a:r>
            <a:br>
              <a:rPr lang="cs-CZ" sz="2800" b="1" dirty="0"/>
            </a:br>
            <a:r>
              <a:rPr lang="cs-CZ" sz="2800" b="1" dirty="0"/>
              <a:t>Jaro </a:t>
            </a:r>
            <a:r>
              <a:rPr lang="cs-CZ" sz="2800" b="1" dirty="0" smtClean="0"/>
              <a:t>2019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5200" b="1" dirty="0">
                <a:solidFill>
                  <a:schemeClr val="accent2"/>
                </a:solidFill>
              </a:rPr>
              <a:t>VEDOUCÍ TÝMU</a:t>
            </a:r>
          </a:p>
          <a:p>
            <a:r>
              <a:rPr lang="cs-CZ" sz="5200" b="1" dirty="0" smtClean="0">
                <a:solidFill>
                  <a:schemeClr val="accent2"/>
                </a:solidFill>
              </a:rPr>
              <a:t>VEDENÍ A ŘÍZENÍ</a:t>
            </a:r>
            <a:endParaRPr lang="cs-CZ" sz="52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http://myeslfriends.com/wordpress/wp-content/uploads/2010/08/lead-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1471659"/>
            <a:ext cx="3903662" cy="390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1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VEDOUCÍ TÝMU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vlastnosti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88634"/>
            <a:ext cx="10058400" cy="402336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být </a:t>
            </a:r>
            <a:r>
              <a:rPr lang="cs-CZ" dirty="0"/>
              <a:t>týmovým hráčem, zapojovat ostatní, dávat jim příležitosti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využívat příležitostí, používat nové přístupy a myšlenky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zajímat se o zaměstnance / členy týmu a aktivně je motivovat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důvěřovat zaměstnancům / členům týmu a usilovat o jejich rozvoj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umožnit úspěch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přiznat vlastní slabosti a chyby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3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VEDOUCÍ TÝMU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kritické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54108"/>
            <a:ext cx="10058400" cy="4023360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pt-BR" dirty="0" smtClean="0"/>
              <a:t>arogance </a:t>
            </a:r>
            <a:r>
              <a:rPr lang="pt-BR" i="1" dirty="0"/>
              <a:t>(já jediný mám pravdu a ostatní se mýlí)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teatrálnost </a:t>
            </a:r>
            <a:r>
              <a:rPr lang="cs-CZ" i="1" dirty="0"/>
              <a:t>(musím být středem pozornosti)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náladovost </a:t>
            </a:r>
            <a:r>
              <a:rPr lang="cs-CZ" i="1" dirty="0"/>
              <a:t>(má momentální nálada silně ovlivňuje můj výkon)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přílišná </a:t>
            </a:r>
            <a:r>
              <a:rPr lang="cs-CZ" dirty="0"/>
              <a:t>opatrnost </a:t>
            </a:r>
            <a:r>
              <a:rPr lang="cs-CZ" i="1" dirty="0"/>
              <a:t>(bojím se rozhodnout)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vrozená </a:t>
            </a:r>
            <a:r>
              <a:rPr lang="cs-CZ" dirty="0"/>
              <a:t>nedůvěra k lidem </a:t>
            </a:r>
            <a:r>
              <a:rPr lang="cs-CZ" i="1" dirty="0"/>
              <a:t>(vidím na druhých jen negativní stránky)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rezervovanost </a:t>
            </a:r>
            <a:r>
              <a:rPr lang="cs-CZ" i="1" dirty="0"/>
              <a:t>(nekomunikuji s podřízenými, držím se stranou)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rebelantství </a:t>
            </a:r>
            <a:r>
              <a:rPr lang="cs-CZ" i="1" dirty="0"/>
              <a:t>(nedodržuji pravidla, ani ty, jež jsem určil pro jiné)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pl-PL" dirty="0" smtClean="0"/>
              <a:t>výstřednost </a:t>
            </a:r>
            <a:r>
              <a:rPr lang="pl-PL" i="1" dirty="0"/>
              <a:t>(musím se odlišovat od ostatních, je to zábavné) </a:t>
            </a:r>
            <a:endParaRPr lang="pl-PL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pl-PL" i="1" dirty="0"/>
              <a:t> </a:t>
            </a:r>
            <a:r>
              <a:rPr lang="cs-CZ" dirty="0" smtClean="0"/>
              <a:t>pasivní </a:t>
            </a:r>
            <a:r>
              <a:rPr lang="cs-CZ" dirty="0"/>
              <a:t>odpor </a:t>
            </a:r>
            <a:r>
              <a:rPr lang="cs-CZ" i="1" dirty="0"/>
              <a:t>(nic neříkám, ale na má slova dojde)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perfekcionismus </a:t>
            </a:r>
            <a:r>
              <a:rPr lang="cs-CZ" i="1" dirty="0"/>
              <a:t>(zabývám se maličkostmi do detailu, důležité neřeším) 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 </a:t>
            </a:r>
            <a:r>
              <a:rPr lang="cs-CZ" dirty="0" smtClean="0"/>
              <a:t>snaha </a:t>
            </a:r>
            <a:r>
              <a:rPr lang="cs-CZ" dirty="0"/>
              <a:t>se všem zalíbit </a:t>
            </a:r>
            <a:r>
              <a:rPr lang="cs-CZ" i="1" dirty="0"/>
              <a:t>(nejdůležitější je být oblíbený, aby mne měli lidé rádi)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775700" y="5977468"/>
            <a:ext cx="368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(</a:t>
            </a:r>
            <a:r>
              <a:rPr lang="cs-CZ" sz="1100" dirty="0" err="1" smtClean="0"/>
              <a:t>Dotlich,Cairo</a:t>
            </a:r>
            <a:r>
              <a:rPr lang="cs-CZ" sz="1100" dirty="0" smtClean="0"/>
              <a:t> 2006)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41779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VEDOUCÍ TÝMU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funkce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rozhoduje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plánuje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kontroluje</a:t>
            </a:r>
            <a:r>
              <a:rPr lang="cs-CZ" dirty="0" smtClean="0"/>
              <a:t> (pozor na extrémní situace absence kontroly X přemíra)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organizuje</a:t>
            </a:r>
            <a:r>
              <a:rPr lang="cs-CZ" dirty="0" smtClean="0"/>
              <a:t> (nasměrování všech aktivit směrem k dosažení cíle)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implementuje</a:t>
            </a:r>
            <a:r>
              <a:rPr lang="cs-CZ" dirty="0" smtClean="0"/>
              <a:t> (novinky, změny, přenos nového chování do všedního života, musí dát podnět k implementaci nové metody, </a:t>
            </a:r>
            <a:r>
              <a:rPr lang="cs-CZ" dirty="0" err="1" smtClean="0"/>
              <a:t>techniky,atd</a:t>
            </a:r>
            <a:r>
              <a:rPr lang="cs-CZ" dirty="0" smtClean="0"/>
              <a:t>. X pohodlná rutina v týmu)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dotahuje a usnadňuje komunikaci </a:t>
            </a:r>
            <a:r>
              <a:rPr lang="cs-CZ" dirty="0" smtClean="0"/>
              <a:t>(ověření správného toku informací, porozumění informacím..)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/>
              <a:t>motivuje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/>
              <a:t>(dodává týmu energii, </a:t>
            </a:r>
            <a:r>
              <a:rPr lang="cs-CZ" dirty="0" err="1" smtClean="0"/>
              <a:t>spirit</a:t>
            </a:r>
            <a:r>
              <a:rPr lang="cs-CZ" dirty="0" smtClean="0"/>
              <a:t>, elán)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umožňuje členům týmu sebeprosazení – integraci </a:t>
            </a:r>
            <a:r>
              <a:rPr lang="cs-CZ" dirty="0" smtClean="0"/>
              <a:t>(extrémní stavy – přemíra sebeprosazení= rozklad týmu, přemíra integrace = omezení, sevření členů týmu)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1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STYLY VEDENÍ A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80466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řízení </a:t>
            </a:r>
            <a:r>
              <a:rPr lang="cs-CZ" dirty="0"/>
              <a:t>= </a:t>
            </a:r>
            <a:r>
              <a:rPr lang="cs-CZ" dirty="0" smtClean="0"/>
              <a:t>druzí </a:t>
            </a:r>
            <a:r>
              <a:rPr lang="cs-CZ" dirty="0"/>
              <a:t>plní naše </a:t>
            </a:r>
            <a:r>
              <a:rPr lang="cs-CZ" dirty="0" smtClean="0"/>
              <a:t>úkoly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vedení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dáváme druhým prostor </a:t>
            </a:r>
            <a:r>
              <a:rPr lang="cs-CZ" dirty="0"/>
              <a:t>k vyjádření a rozhodujeme </a:t>
            </a:r>
            <a:r>
              <a:rPr lang="cs-CZ" dirty="0" smtClean="0"/>
              <a:t>společně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/>
              <a:t>vedení </a:t>
            </a:r>
            <a:r>
              <a:rPr lang="cs-CZ" dirty="0" smtClean="0"/>
              <a:t>zahrnuje </a:t>
            </a:r>
            <a:r>
              <a:rPr lang="cs-CZ" dirty="0"/>
              <a:t>také </a:t>
            </a:r>
            <a:r>
              <a:rPr lang="cs-CZ" dirty="0" smtClean="0"/>
              <a:t>úkoly jako: definovat </a:t>
            </a:r>
            <a:r>
              <a:rPr lang="cs-CZ" dirty="0"/>
              <a:t>cíle, organizovat, pečovat, plánovat, delegovat, atd.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styl </a:t>
            </a:r>
            <a:r>
              <a:rPr lang="cs-CZ" dirty="0"/>
              <a:t>vedení </a:t>
            </a:r>
            <a:r>
              <a:rPr lang="cs-CZ" dirty="0" smtClean="0"/>
              <a:t>je třeba </a:t>
            </a:r>
            <a:r>
              <a:rPr lang="cs-CZ" dirty="0"/>
              <a:t>měnit </a:t>
            </a:r>
            <a:r>
              <a:rPr lang="cs-CZ" dirty="0" smtClean="0"/>
              <a:t>a </a:t>
            </a:r>
            <a:r>
              <a:rPr lang="cs-CZ" b="1" dirty="0" smtClean="0"/>
              <a:t>přizpůsobit jej dané konkrétní situaci; </a:t>
            </a:r>
            <a:r>
              <a:rPr lang="cs-CZ" dirty="0" smtClean="0"/>
              <a:t>je </a:t>
            </a:r>
            <a:r>
              <a:rPr lang="cs-CZ" dirty="0"/>
              <a:t>určován na základě osobních vlastností, postojem </a:t>
            </a:r>
            <a:r>
              <a:rPr lang="cs-CZ" dirty="0" smtClean="0"/>
              <a:t>podřízených</a:t>
            </a:r>
            <a:r>
              <a:rPr lang="cs-CZ" dirty="0"/>
              <a:t>, závažností rozhodnutí a charakterem </a:t>
            </a:r>
            <a:r>
              <a:rPr lang="cs-CZ" dirty="0" smtClean="0"/>
              <a:t>dané situace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kritéria stylu vedení z pohledu vedoucí osoby : Chci </a:t>
            </a:r>
            <a:r>
              <a:rPr lang="cs-CZ" dirty="0"/>
              <a:t>vtahovat do hry i další zúčastněné </a:t>
            </a:r>
            <a:r>
              <a:rPr lang="cs-CZ" dirty="0" smtClean="0"/>
              <a:t>osoby? Chci </a:t>
            </a:r>
            <a:r>
              <a:rPr lang="cs-CZ" dirty="0"/>
              <a:t>jim dát více prostoru pro sdělení jejich </a:t>
            </a:r>
            <a:r>
              <a:rPr lang="cs-CZ" dirty="0" smtClean="0"/>
              <a:t>názorů? Chci do všeho zasahovat </a:t>
            </a:r>
            <a:r>
              <a:rPr lang="cs-CZ" dirty="0"/>
              <a:t>a mít na vše </a:t>
            </a:r>
            <a:r>
              <a:rPr lang="cs-CZ" dirty="0" smtClean="0"/>
              <a:t>vliv? Chci být </a:t>
            </a:r>
            <a:r>
              <a:rPr lang="cs-CZ" dirty="0"/>
              <a:t>ve svém působení </a:t>
            </a:r>
            <a:r>
              <a:rPr lang="cs-CZ" dirty="0" smtClean="0"/>
              <a:t>aktivní? 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podle </a:t>
            </a:r>
            <a:r>
              <a:rPr lang="cs-CZ" dirty="0" err="1" smtClean="0"/>
              <a:t>Kottera</a:t>
            </a:r>
            <a:r>
              <a:rPr lang="cs-CZ" dirty="0" smtClean="0"/>
              <a:t>: 	</a:t>
            </a:r>
            <a:r>
              <a:rPr lang="cs-CZ" b="1" dirty="0" smtClean="0"/>
              <a:t>tradiční řízení </a:t>
            </a:r>
            <a:r>
              <a:rPr lang="cs-CZ" dirty="0"/>
              <a:t>= </a:t>
            </a:r>
            <a:r>
              <a:rPr lang="cs-CZ" sz="1400" dirty="0"/>
              <a:t>plánování, organizování, výběru pracovníků a kontrole a dále na sledování dosažených výsledků, kdy smyslem řídících aktivit je vytvořit určitý řád v průběhu činností organizace s cílem dosáhnout požadovaných, zpravidla krátkodobých </a:t>
            </a:r>
            <a:r>
              <a:rPr lang="cs-CZ" sz="1400" dirty="0" smtClean="0"/>
              <a:t>výsledků</a:t>
            </a:r>
            <a:br>
              <a:rPr lang="cs-CZ" sz="1400" dirty="0" smtClean="0"/>
            </a:br>
            <a:r>
              <a:rPr lang="cs-CZ" sz="1400" dirty="0" smtClean="0"/>
              <a:t>		</a:t>
            </a:r>
            <a:r>
              <a:rPr lang="cs-CZ" sz="2100" b="1" dirty="0"/>
              <a:t>přístupy</a:t>
            </a:r>
            <a:r>
              <a:rPr lang="cs-CZ" sz="1400" dirty="0" smtClean="0"/>
              <a:t> </a:t>
            </a:r>
            <a:r>
              <a:rPr lang="cs-CZ" b="1" dirty="0" smtClean="0"/>
              <a:t>vedení = </a:t>
            </a:r>
            <a:r>
              <a:rPr lang="cs-CZ" sz="1400" dirty="0"/>
              <a:t>založeny na stanovení záměru, vize budoucnosti, zapojení lidí, k čemuž má sloužit komunikace se všemi zúčastněnými, jejich motivování a inspirování s cílem získat lidi pro změny a dlouhodobé potřeby </a:t>
            </a:r>
            <a:r>
              <a:rPr lang="cs-CZ" sz="1400" dirty="0" smtClean="0"/>
              <a:t>organizace</a:t>
            </a:r>
            <a:r>
              <a:rPr lang="cs-CZ" sz="1400" dirty="0"/>
              <a:t>	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podle typologie </a:t>
            </a:r>
            <a:r>
              <a:rPr lang="cs-CZ" dirty="0" err="1" smtClean="0"/>
              <a:t>Managerial</a:t>
            </a:r>
            <a:r>
              <a:rPr lang="cs-CZ" dirty="0" smtClean="0"/>
              <a:t> </a:t>
            </a:r>
            <a:r>
              <a:rPr lang="cs-CZ" dirty="0" err="1" smtClean="0"/>
              <a:t>Grid</a:t>
            </a:r>
            <a:r>
              <a:rPr lang="cs-CZ" dirty="0" smtClean="0"/>
              <a:t> se vedení rozděluje podle: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b="1" dirty="0" smtClean="0"/>
              <a:t>1. zaměření na úkol, výkon </a:t>
            </a:r>
            <a:r>
              <a:rPr lang="cs-CZ" sz="1800" dirty="0" smtClean="0"/>
              <a:t>(výrobní aspekt) - úsilí </a:t>
            </a:r>
            <a:r>
              <a:rPr lang="cs-CZ" sz="1800" dirty="0"/>
              <a:t>splnit uložené úkoly a dosáhnout co nejvyššího pracovního </a:t>
            </a:r>
            <a:r>
              <a:rPr lang="cs-CZ" sz="1800" dirty="0" smtClean="0"/>
              <a:t>výkonu</a:t>
            </a:r>
            <a:br>
              <a:rPr lang="cs-CZ" sz="1800" dirty="0" smtClean="0"/>
            </a:br>
            <a:r>
              <a:rPr lang="cs-CZ" dirty="0" smtClean="0"/>
              <a:t> </a:t>
            </a:r>
            <a:r>
              <a:rPr lang="cs-CZ" b="1" dirty="0" smtClean="0"/>
              <a:t>2. zaměření na lidi </a:t>
            </a:r>
            <a:r>
              <a:rPr lang="cs-CZ" sz="1800" dirty="0" smtClean="0"/>
              <a:t>(sociální aspekt</a:t>
            </a:r>
            <a:r>
              <a:rPr lang="cs-CZ" sz="1800" dirty="0"/>
              <a:t>) - </a:t>
            </a:r>
            <a:r>
              <a:rPr lang="cs-CZ" sz="1800" dirty="0" smtClean="0"/>
              <a:t>snaha </a:t>
            </a:r>
            <a:r>
              <a:rPr lang="cs-CZ" sz="1800" dirty="0"/>
              <a:t>o uspokojení všech potřeb pracovníků 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65182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STYLY VEDENÍ A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43760"/>
            <a:ext cx="10574020" cy="4714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 </a:t>
            </a:r>
            <a:r>
              <a:rPr lang="cs-CZ" b="1" dirty="0" smtClean="0"/>
              <a:t>Direktivní styl vedení - vysoce aktivní vedoucí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 smtClean="0"/>
              <a:t>manažer je velice aktivní ve své činnosti, soustřeďuje se především na svůj názor a pojetí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 smtClean="0"/>
              <a:t>často zasahuje do rozhodování, vydává příkazy a rozkazy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 smtClean="0"/>
              <a:t>často hovoří v první osobě jednotného čísla (já chci)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 smtClean="0"/>
              <a:t>do všeho zasahuje a rozhoduje a druzí zúčastnění nemají takřka žádné slovo a postavení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/>
              <a:t>v</a:t>
            </a:r>
            <a:r>
              <a:rPr lang="cs-CZ" sz="1700" dirty="0" smtClean="0"/>
              <a:t>hodné tehdy, pokud hrozí krize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 </a:t>
            </a:r>
            <a:r>
              <a:rPr lang="cs-CZ" b="1" dirty="0" smtClean="0"/>
              <a:t>Demokratický styl - prostor i pro druhé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/>
              <a:t>vedoucí osoba je ve svém snažení velice aktivní, ale ráda si nechává sdělit názor </a:t>
            </a:r>
            <a:r>
              <a:rPr lang="cs-CZ" sz="1700" dirty="0" smtClean="0"/>
              <a:t>druhých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 smtClean="0"/>
              <a:t>nechává </a:t>
            </a:r>
            <a:r>
              <a:rPr lang="cs-CZ" sz="1700" dirty="0"/>
              <a:t>jim prostor k vyjádření svých </a:t>
            </a:r>
            <a:r>
              <a:rPr lang="cs-CZ" sz="1700" dirty="0" smtClean="0"/>
              <a:t>představ, ale při </a:t>
            </a:r>
            <a:r>
              <a:rPr lang="cs-CZ" sz="1700" dirty="0"/>
              <a:t>závěrečném rozhodování má hlavní slovo </a:t>
            </a:r>
            <a:r>
              <a:rPr lang="cs-CZ" sz="1700" dirty="0" smtClean="0"/>
              <a:t>vedoucí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 smtClean="0"/>
              <a:t>v </a:t>
            </a:r>
            <a:r>
              <a:rPr lang="cs-CZ" sz="1700" dirty="0"/>
              <a:t>tomto stylu </a:t>
            </a:r>
            <a:r>
              <a:rPr lang="cs-CZ" sz="1700" dirty="0" smtClean="0"/>
              <a:t>používáme </a:t>
            </a:r>
            <a:r>
              <a:rPr lang="cs-CZ" sz="1700" dirty="0"/>
              <a:t>otevřené otázky (Jaký na to máte názor?), </a:t>
            </a:r>
            <a:r>
              <a:rPr lang="cs-CZ" sz="1700" dirty="0" smtClean="0"/>
              <a:t>a 2</a:t>
            </a:r>
            <a:r>
              <a:rPr lang="cs-CZ" sz="1700" dirty="0"/>
              <a:t>. osobu množného </a:t>
            </a:r>
            <a:r>
              <a:rPr lang="cs-CZ" sz="1700" dirty="0" smtClean="0"/>
              <a:t>čísla</a:t>
            </a:r>
            <a:endParaRPr lang="cs-CZ" sz="17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395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STYLY VEDENÍ A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63234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3.  </a:t>
            </a:r>
            <a:r>
              <a:rPr lang="cs-CZ" b="1" dirty="0"/>
              <a:t>Liberální styl - nepřijímat odpovědnost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sz="1700" dirty="0"/>
              <a:t>vedoucí osoba nemusí být aktivní a může se zříci své zodpovědnosti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/>
              <a:t> často přenechává zodpovědnost na ostatních (rozhodněte se dle sebe)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/>
              <a:t> využíváme v případě, kdy požadovaná věc nesouvisí s  prací manažera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4.  </a:t>
            </a:r>
            <a:r>
              <a:rPr lang="cs-CZ" b="1" dirty="0"/>
              <a:t>Participativní styl - rozvoj týmové práce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sz="1700" dirty="0"/>
              <a:t>vedoucí osoba se drží v pozadí a nemusí se aktivně projevovat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/>
              <a:t> může dávat prostor všem zúčastněným k projevení názorů a připomínek; snaží se docílit toho, aby je neustále vedl k osobnímu rozvoji; do práce jim příliš nezasahuje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/>
              <a:t> po odvedené práci zhodnotí vedoucí pracovník s týmem výsledky; sděluje jim, co udělali dobře a čemu se naopak příště vyvarovat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700" dirty="0"/>
              <a:t> při konverzaci dává prostor ostatním, svůj názor sděluje jako poslední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56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STYLY VEDENÍ 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15366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zralost </a:t>
            </a:r>
            <a:r>
              <a:rPr lang="cs-CZ" b="1" dirty="0"/>
              <a:t>pro plnění úkolů </a:t>
            </a:r>
            <a:r>
              <a:rPr lang="cs-CZ" dirty="0"/>
              <a:t>(</a:t>
            </a:r>
            <a:r>
              <a:rPr lang="cs-CZ" dirty="0" err="1"/>
              <a:t>Hersey</a:t>
            </a:r>
            <a:r>
              <a:rPr lang="cs-CZ" dirty="0"/>
              <a:t> a </a:t>
            </a:r>
            <a:r>
              <a:rPr lang="cs-CZ" dirty="0" err="1" smtClean="0"/>
              <a:t>Blanchard</a:t>
            </a:r>
            <a:r>
              <a:rPr lang="cs-CZ" dirty="0" smtClean="0"/>
              <a:t>) – vedoucí týmu / manažer volí </a:t>
            </a:r>
            <a:r>
              <a:rPr lang="cs-CZ" dirty="0"/>
              <a:t>přiměřený styl řízení v závislosti na </a:t>
            </a:r>
            <a:r>
              <a:rPr lang="cs-CZ" b="1" dirty="0"/>
              <a:t>pracovní a psychické zralosti </a:t>
            </a:r>
            <a:r>
              <a:rPr lang="cs-CZ" b="1" dirty="0" smtClean="0"/>
              <a:t>pracovníka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pracovní zralost = </a:t>
            </a:r>
            <a:r>
              <a:rPr lang="cs-CZ" dirty="0" smtClean="0"/>
              <a:t>dovednosti</a:t>
            </a:r>
            <a:r>
              <a:rPr lang="cs-CZ" dirty="0"/>
              <a:t>, technické znalosti, </a:t>
            </a:r>
            <a:r>
              <a:rPr lang="cs-CZ" dirty="0" smtClean="0"/>
              <a:t>vzdělání, připravenost </a:t>
            </a:r>
            <a:r>
              <a:rPr lang="cs-CZ" dirty="0"/>
              <a:t>přijmout </a:t>
            </a:r>
            <a:r>
              <a:rPr lang="cs-CZ" dirty="0" smtClean="0"/>
              <a:t>odpovědnost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styl </a:t>
            </a:r>
            <a:r>
              <a:rPr lang="cs-CZ" b="1" dirty="0"/>
              <a:t>řízení </a:t>
            </a:r>
            <a:r>
              <a:rPr lang="cs-CZ" dirty="0"/>
              <a:t>je možno měnit v rozsahu </a:t>
            </a:r>
            <a:r>
              <a:rPr lang="cs-CZ" b="1" dirty="0"/>
              <a:t>podpůrné chování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b="1" dirty="0" smtClean="0"/>
              <a:t> </a:t>
            </a:r>
            <a:r>
              <a:rPr lang="cs-CZ" b="1" dirty="0"/>
              <a:t>direktivní chování 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2"/>
                </a:solidFill>
              </a:rPr>
              <a:t>p</a:t>
            </a:r>
            <a:r>
              <a:rPr lang="cs-CZ" b="1" dirty="0" smtClean="0">
                <a:solidFill>
                  <a:schemeClr val="accent2"/>
                </a:solidFill>
              </a:rPr>
              <a:t>řikazování	</a:t>
            </a:r>
            <a:r>
              <a:rPr lang="cs-CZ" dirty="0" smtClean="0"/>
              <a:t> – vhodné </a:t>
            </a:r>
            <a:r>
              <a:rPr lang="cs-CZ" dirty="0"/>
              <a:t>pro pracovně i psychicky nezralé pracovníky </a:t>
            </a:r>
            <a:r>
              <a:rPr lang="cs-CZ" dirty="0" smtClean="0"/>
              <a:t>( </a:t>
            </a:r>
            <a:r>
              <a:rPr lang="cs-CZ" dirty="0"/>
              <a:t>zapracovávají se 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		- chování </a:t>
            </a:r>
            <a:r>
              <a:rPr lang="cs-CZ" dirty="0"/>
              <a:t>manažera je velmi </a:t>
            </a:r>
            <a:r>
              <a:rPr lang="cs-CZ" dirty="0" smtClean="0"/>
              <a:t>direktivní, přesně </a:t>
            </a:r>
            <a:r>
              <a:rPr lang="cs-CZ" dirty="0"/>
              <a:t>určuje, co a jak se bude dělat, minimálně </a:t>
            </a:r>
            <a:r>
              <a:rPr lang="cs-CZ" dirty="0" smtClean="0"/>
              <a:t>			projevuje </a:t>
            </a:r>
            <a:r>
              <a:rPr lang="cs-CZ" dirty="0"/>
              <a:t>zájem o </a:t>
            </a:r>
            <a:r>
              <a:rPr lang="cs-CZ" dirty="0" smtClean="0"/>
              <a:t>vztahy </a:t>
            </a:r>
            <a:r>
              <a:rPr lang="cs-CZ" dirty="0"/>
              <a:t>na </a:t>
            </a:r>
            <a:r>
              <a:rPr lang="cs-CZ" dirty="0" smtClean="0"/>
              <a:t>pracovišti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2"/>
                </a:solidFill>
              </a:rPr>
              <a:t>koučování</a:t>
            </a:r>
            <a:r>
              <a:rPr lang="cs-CZ" dirty="0" smtClean="0"/>
              <a:t> 	– vhodné </a:t>
            </a:r>
            <a:r>
              <a:rPr lang="cs-CZ" dirty="0"/>
              <a:t>pro pracovně zralé a současně psychicky nezralé </a:t>
            </a:r>
            <a:r>
              <a:rPr lang="cs-CZ" dirty="0" smtClean="0"/>
              <a:t>pracovníky</a:t>
            </a:r>
            <a:br>
              <a:rPr lang="cs-CZ" dirty="0" smtClean="0"/>
            </a:br>
            <a:r>
              <a:rPr lang="cs-CZ" dirty="0" smtClean="0"/>
              <a:t>		- vedoucí </a:t>
            </a:r>
            <a:r>
              <a:rPr lang="cs-CZ" dirty="0"/>
              <a:t>se chová velmi direktivně, ale zároveň velmi podporujícím </a:t>
            </a:r>
            <a:r>
              <a:rPr lang="cs-CZ" dirty="0" smtClean="0"/>
              <a:t>způsobem, 			zaměřuje se více </a:t>
            </a:r>
            <a:r>
              <a:rPr lang="cs-CZ" dirty="0"/>
              <a:t>na vztahy a řešení </a:t>
            </a:r>
            <a:r>
              <a:rPr lang="cs-CZ" dirty="0" smtClean="0"/>
              <a:t>sporů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2"/>
                </a:solidFill>
              </a:rPr>
              <a:t>podporování 	</a:t>
            </a:r>
            <a:r>
              <a:rPr lang="cs-CZ" dirty="0" smtClean="0"/>
              <a:t>– vhodné </a:t>
            </a:r>
            <a:r>
              <a:rPr lang="cs-CZ" dirty="0"/>
              <a:t>pro pracovníky již částečně pracovně i psychicky zralé </a:t>
            </a:r>
            <a:r>
              <a:rPr lang="cs-CZ" dirty="0" smtClean="0"/>
              <a:t>( </a:t>
            </a:r>
            <a:r>
              <a:rPr lang="cs-CZ" dirty="0"/>
              <a:t>pracovní dovednosti </a:t>
            </a:r>
            <a:r>
              <a:rPr lang="cs-CZ" dirty="0" smtClean="0"/>
              <a:t>			zaměstnanců </a:t>
            </a:r>
            <a:r>
              <a:rPr lang="cs-CZ" dirty="0"/>
              <a:t>jsou již dostatečné a postupně se učí zvládat interpersonální </a:t>
            </a:r>
            <a:r>
              <a:rPr lang="cs-CZ" dirty="0" smtClean="0"/>
              <a:t>problémy)</a:t>
            </a:r>
            <a:br>
              <a:rPr lang="cs-CZ" dirty="0" smtClean="0"/>
            </a:br>
            <a:r>
              <a:rPr lang="cs-CZ" dirty="0" smtClean="0"/>
              <a:t>		- vedoucí </a:t>
            </a:r>
            <a:r>
              <a:rPr lang="cs-CZ" dirty="0"/>
              <a:t>opouští od direktivnosti a postupně snižuje </a:t>
            </a:r>
            <a:r>
              <a:rPr lang="cs-CZ" dirty="0" smtClean="0"/>
              <a:t>podporu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accent2"/>
                </a:solidFill>
              </a:rPr>
              <a:t>delegování</a:t>
            </a:r>
            <a:r>
              <a:rPr lang="cs-CZ" dirty="0" smtClean="0"/>
              <a:t> 	– vhodné </a:t>
            </a:r>
            <a:r>
              <a:rPr lang="cs-CZ" dirty="0"/>
              <a:t>pro pracovníky dostatečně zralé pracovně i </a:t>
            </a:r>
            <a:r>
              <a:rPr lang="cs-CZ" dirty="0" smtClean="0"/>
              <a:t>psychicky</a:t>
            </a:r>
            <a:br>
              <a:rPr lang="cs-CZ" dirty="0" smtClean="0"/>
            </a:br>
            <a:r>
              <a:rPr lang="cs-CZ" dirty="0" smtClean="0"/>
              <a:t>		- vedoucí deleguje </a:t>
            </a:r>
            <a:r>
              <a:rPr lang="cs-CZ" dirty="0"/>
              <a:t>rutinní úkoly a sobě ponechává úkoly </a:t>
            </a:r>
            <a:r>
              <a:rPr lang="cs-CZ" dirty="0" smtClean="0"/>
              <a:t>strategické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81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STYLY VEDENÍ A ŘÍZENÍ</a:t>
            </a:r>
            <a:br>
              <a:rPr lang="cs-CZ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</a:rPr>
              <a:t>aktuální 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3466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sz="1800" dirty="0"/>
              <a:t>společným rysem je </a:t>
            </a:r>
            <a:r>
              <a:rPr lang="cs-CZ" sz="1800" b="1" dirty="0"/>
              <a:t>posílení prvků demokratizace, úsilí o větší samostatnost a angažovanost </a:t>
            </a:r>
            <a:r>
              <a:rPr lang="cs-CZ" sz="1800" b="1" dirty="0" smtClean="0"/>
              <a:t>pracovníků</a:t>
            </a:r>
            <a:r>
              <a:rPr lang="cs-CZ" sz="1800" dirty="0"/>
              <a:t>, o posun rozhodovacích pravomocí blíže k výkonným </a:t>
            </a:r>
            <a:r>
              <a:rPr lang="cs-CZ" sz="1800" dirty="0" smtClean="0"/>
              <a:t>složkám, atd.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 </a:t>
            </a:r>
            <a:r>
              <a:rPr lang="cs-CZ" sz="1800" dirty="0" smtClean="0"/>
              <a:t>s tím související terminologie:</a:t>
            </a:r>
            <a:br>
              <a:rPr lang="cs-CZ" sz="1800" dirty="0" smtClean="0"/>
            </a:br>
            <a:r>
              <a:rPr lang="cs-CZ" sz="1800" dirty="0" smtClean="0"/>
              <a:t>	- vedoucí pracovník = </a:t>
            </a:r>
            <a:r>
              <a:rPr lang="cs-CZ" sz="1800" b="1" dirty="0" smtClean="0"/>
              <a:t>manažer a dobrý vůdce, leader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/>
              <a:t>	- </a:t>
            </a:r>
            <a:r>
              <a:rPr lang="cs-CZ" sz="1800" dirty="0" smtClean="0"/>
              <a:t>vedení nejen prostřednictvím </a:t>
            </a:r>
            <a:r>
              <a:rPr lang="cs-CZ" sz="1800" dirty="0"/>
              <a:t>příkazů a kontroly, ale posiluje se vedení </a:t>
            </a:r>
            <a:r>
              <a:rPr lang="cs-CZ" sz="1800" dirty="0" smtClean="0"/>
              <a:t>prostřednictvím </a:t>
            </a:r>
            <a:r>
              <a:rPr lang="cs-CZ" sz="1800" b="1" dirty="0" smtClean="0"/>
              <a:t>sdílené 		vize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 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tx1"/>
                </a:solidFill>
              </a:rPr>
              <a:t>KOUČOVÁNÍ, ZMOCŇOVÁNÍ (</a:t>
            </a:r>
            <a:r>
              <a:rPr lang="cs-CZ" b="1" dirty="0" err="1" smtClean="0">
                <a:solidFill>
                  <a:schemeClr val="tx1"/>
                </a:solidFill>
              </a:rPr>
              <a:t>empowerment</a:t>
            </a:r>
            <a:r>
              <a:rPr lang="cs-CZ" b="1" dirty="0" smtClean="0">
                <a:solidFill>
                  <a:schemeClr val="tx1"/>
                </a:solidFill>
              </a:rPr>
              <a:t>), TÝMOVÁ PRÁCE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koučování </a:t>
            </a:r>
            <a:r>
              <a:rPr lang="cs-CZ" b="1" dirty="0">
                <a:solidFill>
                  <a:schemeClr val="accent2"/>
                </a:solidFill>
              </a:rPr>
              <a:t>(</a:t>
            </a:r>
            <a:r>
              <a:rPr lang="cs-CZ" b="1" dirty="0" err="1">
                <a:solidFill>
                  <a:schemeClr val="accent2"/>
                </a:solidFill>
              </a:rPr>
              <a:t>coaching</a:t>
            </a:r>
            <a:r>
              <a:rPr lang="cs-CZ" b="1" dirty="0">
                <a:solidFill>
                  <a:schemeClr val="accent2"/>
                </a:solidFill>
              </a:rPr>
              <a:t>) </a:t>
            </a:r>
            <a:r>
              <a:rPr lang="cs-CZ" b="1" dirty="0" smtClean="0"/>
              <a:t>	</a:t>
            </a:r>
            <a:r>
              <a:rPr lang="cs-CZ" sz="1800" b="1" dirty="0" smtClean="0"/>
              <a:t>- </a:t>
            </a:r>
            <a:r>
              <a:rPr lang="cs-CZ" sz="1800" dirty="0" smtClean="0"/>
              <a:t>styl </a:t>
            </a:r>
            <a:r>
              <a:rPr lang="cs-CZ" sz="1800" dirty="0"/>
              <a:t>vedení lidi převzatý z oblasti sportu</a:t>
            </a:r>
            <a:br>
              <a:rPr lang="cs-CZ" sz="1800" dirty="0"/>
            </a:br>
            <a:r>
              <a:rPr lang="cs-CZ" sz="1800" dirty="0"/>
              <a:t>			- </a:t>
            </a:r>
            <a:r>
              <a:rPr lang="cs-CZ" sz="1800" dirty="0" smtClean="0"/>
              <a:t>vedoucí </a:t>
            </a:r>
            <a:r>
              <a:rPr lang="cs-CZ" sz="1800" dirty="0"/>
              <a:t>pracovník omezuje </a:t>
            </a:r>
            <a:r>
              <a:rPr lang="cs-CZ" sz="1800" dirty="0" smtClean="0"/>
              <a:t>přímé příkazy</a:t>
            </a:r>
            <a:r>
              <a:rPr lang="cs-CZ" sz="1800" dirty="0"/>
              <a:t>, projevy formální moci a </a:t>
            </a:r>
            <a:r>
              <a:rPr lang="cs-CZ" sz="1800" dirty="0" smtClean="0"/>
              <a:t>					posilování </a:t>
            </a:r>
            <a:r>
              <a:rPr lang="cs-CZ" sz="1800" dirty="0"/>
              <a:t>kázně a nahrazuje je </a:t>
            </a:r>
            <a:r>
              <a:rPr lang="cs-CZ" sz="1800" b="1" dirty="0"/>
              <a:t>posilováním takových přístupů, které </a:t>
            </a:r>
            <a:r>
              <a:rPr lang="cs-CZ" sz="1800" b="1" dirty="0" smtClean="0"/>
              <a:t>					se </a:t>
            </a:r>
            <a:r>
              <a:rPr lang="cs-CZ" sz="1800" b="1" dirty="0"/>
              <a:t>opírají o prezentování cílů útvaru, o projevování důvěry v pracovní </a:t>
            </a:r>
            <a:r>
              <a:rPr lang="cs-CZ" sz="1800" b="1" dirty="0" smtClean="0"/>
              <a:t>					tým</a:t>
            </a:r>
            <a:r>
              <a:rPr lang="cs-CZ" sz="1800" dirty="0"/>
              <a:t>, v příslib pomoci, </a:t>
            </a:r>
            <a:r>
              <a:rPr lang="cs-CZ" sz="1800" b="1" dirty="0"/>
              <a:t>spolupráce</a:t>
            </a:r>
            <a:r>
              <a:rPr lang="cs-CZ" sz="1800" dirty="0"/>
              <a:t> či rádcovství při řešení </a:t>
            </a:r>
            <a:r>
              <a:rPr lang="cs-CZ" sz="1800" dirty="0" smtClean="0"/>
              <a:t>problémů</a:t>
            </a:r>
            <a:br>
              <a:rPr lang="cs-CZ" sz="1800" dirty="0" smtClean="0"/>
            </a:br>
            <a:r>
              <a:rPr lang="cs-CZ" sz="1800" dirty="0" smtClean="0"/>
              <a:t>			- manažer jako kouč je </a:t>
            </a:r>
            <a:r>
              <a:rPr lang="cs-CZ" sz="1800" dirty="0"/>
              <a:t>„rádce</a:t>
            </a:r>
            <a:r>
              <a:rPr lang="cs-CZ" sz="1800" dirty="0" smtClean="0"/>
              <a:t>“, který </a:t>
            </a:r>
            <a:r>
              <a:rPr lang="cs-CZ" sz="1800" dirty="0"/>
              <a:t>pomáhá s řešením problémů, </a:t>
            </a:r>
            <a:r>
              <a:rPr lang="cs-CZ" sz="1800" dirty="0" smtClean="0"/>
              <a:t>					zabezpečením </a:t>
            </a:r>
            <a:r>
              <a:rPr lang="cs-CZ" sz="1800" dirty="0"/>
              <a:t>nezbytných podmínek pro dosažení požadovaných </a:t>
            </a:r>
            <a:r>
              <a:rPr lang="cs-CZ" sz="1800" dirty="0" smtClean="0"/>
              <a:t>					výsledků</a:t>
            </a:r>
            <a:br>
              <a:rPr lang="cs-CZ" sz="1800" dirty="0" smtClean="0"/>
            </a:br>
            <a:r>
              <a:rPr lang="cs-CZ" sz="1800" dirty="0" smtClean="0"/>
              <a:t>			-</a:t>
            </a:r>
            <a:r>
              <a:rPr lang="cs-CZ" sz="1800" dirty="0"/>
              <a:t>koučování představuje vedení lidí pomocí jasně a logicky formulovaných otázek, na </a:t>
            </a:r>
            <a:r>
              <a:rPr lang="cs-CZ" sz="1800" dirty="0" smtClean="0"/>
              <a:t>			které </a:t>
            </a:r>
            <a:r>
              <a:rPr lang="cs-CZ" sz="1800" dirty="0"/>
              <a:t>si odpovídá sám koučovaný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1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STYLY VEDENÍ A ŘÍZENÍ</a:t>
            </a:r>
            <a:br>
              <a:rPr lang="cs-CZ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</a:rPr>
              <a:t>aktuální 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1700" dirty="0" smtClean="0"/>
              <a:t>nejčastější </a:t>
            </a:r>
            <a:r>
              <a:rPr lang="cs-CZ" sz="1700" dirty="0"/>
              <a:t>metodou, které se při koučování využívá je metoda </a:t>
            </a:r>
            <a:r>
              <a:rPr lang="cs-CZ" sz="1700" b="1" dirty="0" smtClean="0"/>
              <a:t>GROW</a:t>
            </a:r>
            <a:br>
              <a:rPr lang="cs-CZ" sz="1700" b="1" dirty="0" smtClean="0"/>
            </a:br>
            <a:r>
              <a:rPr lang="cs-CZ" sz="1700" dirty="0" smtClean="0"/>
              <a:t>G </a:t>
            </a:r>
            <a:r>
              <a:rPr lang="cs-CZ" sz="1700" dirty="0"/>
              <a:t>– </a:t>
            </a:r>
            <a:r>
              <a:rPr lang="cs-CZ" sz="1700" dirty="0" err="1"/>
              <a:t>goals</a:t>
            </a:r>
            <a:r>
              <a:rPr lang="cs-CZ" sz="1700" dirty="0"/>
              <a:t> (cíle) 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R </a:t>
            </a:r>
            <a:r>
              <a:rPr lang="cs-CZ" sz="1700" dirty="0"/>
              <a:t>– reality (hodnocení stávajícího stavu) 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O </a:t>
            </a:r>
            <a:r>
              <a:rPr lang="cs-CZ" sz="1700" dirty="0"/>
              <a:t>– </a:t>
            </a:r>
            <a:r>
              <a:rPr lang="cs-CZ" sz="1700" dirty="0" err="1"/>
              <a:t>options</a:t>
            </a:r>
            <a:r>
              <a:rPr lang="cs-CZ" sz="1700" dirty="0"/>
              <a:t> (možnosti řešení) 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W </a:t>
            </a:r>
            <a:r>
              <a:rPr lang="cs-CZ" sz="1700" dirty="0"/>
              <a:t>– </a:t>
            </a:r>
            <a:r>
              <a:rPr lang="cs-CZ" sz="1700" dirty="0" err="1"/>
              <a:t>who</a:t>
            </a:r>
            <a:r>
              <a:rPr lang="cs-CZ" sz="1700" dirty="0"/>
              <a:t>, </a:t>
            </a:r>
            <a:r>
              <a:rPr lang="cs-CZ" sz="1700" dirty="0" err="1"/>
              <a:t>when</a:t>
            </a:r>
            <a:r>
              <a:rPr lang="cs-CZ" sz="1700" dirty="0"/>
              <a:t>, </a:t>
            </a:r>
            <a:r>
              <a:rPr lang="cs-CZ" sz="1700" dirty="0" err="1"/>
              <a:t>where</a:t>
            </a:r>
            <a:r>
              <a:rPr lang="cs-CZ" sz="1700" dirty="0"/>
              <a:t>, </a:t>
            </a:r>
            <a:r>
              <a:rPr lang="cs-CZ" sz="1700" dirty="0" err="1"/>
              <a:t>what</a:t>
            </a:r>
            <a:r>
              <a:rPr lang="cs-CZ" sz="1700" dirty="0"/>
              <a:t> (KDO, KDY, KDE, …)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700" dirty="0" smtClean="0"/>
              <a:t> základními </a:t>
            </a:r>
            <a:r>
              <a:rPr lang="cs-CZ" sz="1700" dirty="0"/>
              <a:t>podmínkami pro možné vedení pracovníků metodou koučování je </a:t>
            </a:r>
            <a:r>
              <a:rPr lang="cs-CZ" sz="1700" b="1" dirty="0"/>
              <a:t>správná kompetence kouče a ochota být koučován ze strany </a:t>
            </a:r>
            <a:r>
              <a:rPr lang="cs-CZ" sz="1700" b="1" dirty="0" smtClean="0"/>
              <a:t>koučovaného</a:t>
            </a:r>
            <a:endParaRPr lang="cs-CZ" sz="1700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1700" dirty="0" smtClean="0">
                <a:solidFill>
                  <a:schemeClr val="accent2"/>
                </a:solidFill>
              </a:rPr>
              <a:t> </a:t>
            </a:r>
            <a:r>
              <a:rPr lang="cs-CZ" sz="1700" b="1" dirty="0" smtClean="0">
                <a:solidFill>
                  <a:schemeClr val="accent2"/>
                </a:solidFill>
              </a:rPr>
              <a:t>zmocňování </a:t>
            </a:r>
            <a:r>
              <a:rPr lang="cs-CZ" sz="1700" b="1" dirty="0">
                <a:solidFill>
                  <a:schemeClr val="accent2"/>
                </a:solidFill>
              </a:rPr>
              <a:t>(</a:t>
            </a:r>
            <a:r>
              <a:rPr lang="cs-CZ" sz="1700" b="1" dirty="0" err="1">
                <a:solidFill>
                  <a:schemeClr val="accent2"/>
                </a:solidFill>
              </a:rPr>
              <a:t>empowerment</a:t>
            </a:r>
            <a:r>
              <a:rPr lang="cs-CZ" sz="1700" b="1" dirty="0">
                <a:solidFill>
                  <a:schemeClr val="accent2"/>
                </a:solidFill>
              </a:rPr>
              <a:t>) </a:t>
            </a:r>
            <a:r>
              <a:rPr lang="cs-CZ" sz="1700" b="1" dirty="0" smtClean="0"/>
              <a:t>- </a:t>
            </a:r>
            <a:r>
              <a:rPr lang="cs-CZ" sz="1700" dirty="0" smtClean="0"/>
              <a:t>představuje </a:t>
            </a:r>
            <a:r>
              <a:rPr lang="cs-CZ" sz="1700" dirty="0"/>
              <a:t>směr vedení lidí, který spočívá v poskytnutí pracovníkům jisté míry </a:t>
            </a:r>
            <a:r>
              <a:rPr lang="cs-CZ" sz="1700" dirty="0" smtClean="0"/>
              <a:t>				volnosti</a:t>
            </a:r>
            <a:r>
              <a:rPr lang="cs-CZ" sz="1700" dirty="0"/>
              <a:t>, samostatnosti v jednání a při výkonu jim svěřené </a:t>
            </a:r>
            <a:r>
              <a:rPr lang="cs-CZ" sz="1700" dirty="0" smtClean="0"/>
              <a:t>práce</a:t>
            </a:r>
            <a:br>
              <a:rPr lang="cs-CZ" sz="1700" dirty="0" smtClean="0"/>
            </a:br>
            <a:r>
              <a:rPr lang="cs-CZ" sz="1700" dirty="0" smtClean="0"/>
              <a:t>			- při </a:t>
            </a:r>
            <a:r>
              <a:rPr lang="cs-CZ" sz="1700" dirty="0"/>
              <a:t>výkonu práce existují činnosti, které by měly být provedeny přesně a podle </a:t>
            </a:r>
            <a:r>
              <a:rPr lang="cs-CZ" sz="1700" dirty="0" smtClean="0"/>
              <a:t>				jasných </a:t>
            </a:r>
            <a:r>
              <a:rPr lang="cs-CZ" sz="1700" dirty="0"/>
              <a:t>pokynů a které budou doprovázeny příslušnou </a:t>
            </a:r>
            <a:r>
              <a:rPr lang="cs-CZ" sz="1700" dirty="0" smtClean="0"/>
              <a:t>kontrolou</a:t>
            </a:r>
            <a:br>
              <a:rPr lang="cs-CZ" sz="1700" dirty="0" smtClean="0"/>
            </a:br>
            <a:r>
              <a:rPr lang="cs-CZ" sz="1700" dirty="0" smtClean="0"/>
              <a:t>			- </a:t>
            </a:r>
            <a:r>
              <a:rPr lang="cs-CZ" sz="1700" dirty="0"/>
              <a:t>vedle toho je možné poskytnout prostor pro volnou angažovanost </a:t>
            </a:r>
            <a:r>
              <a:rPr lang="cs-CZ" sz="1700" dirty="0" smtClean="0"/>
              <a:t>pracovníků</a:t>
            </a:r>
            <a:br>
              <a:rPr lang="cs-CZ" sz="1700" dirty="0" smtClean="0"/>
            </a:br>
            <a:r>
              <a:rPr lang="cs-CZ" sz="1700" dirty="0" smtClean="0"/>
              <a:t>			- zmocňování </a:t>
            </a:r>
            <a:r>
              <a:rPr lang="cs-CZ" sz="1700" dirty="0"/>
              <a:t>spočívá v uvolnění prostoru při vlastním rozhodování a převzetí </a:t>
            </a:r>
            <a:r>
              <a:rPr lang="cs-CZ" sz="1700" dirty="0" smtClean="0"/>
              <a:t>				příslušné </a:t>
            </a:r>
            <a:r>
              <a:rPr lang="cs-CZ" sz="1700" dirty="0"/>
              <a:t>odpovědnosti pracovníka za vlastní pracovní výkon a dosažené výsledky 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			- se </a:t>
            </a:r>
            <a:r>
              <a:rPr lang="cs-CZ" sz="1700" dirty="0"/>
              <a:t>zmocňováním úzce souvisí pojem delegování, a to ve smyslu pověření výkonem </a:t>
            </a:r>
            <a:r>
              <a:rPr lang="cs-CZ" sz="1700" dirty="0" smtClean="0"/>
              <a:t>			nebo </a:t>
            </a:r>
            <a:r>
              <a:rPr lang="cs-CZ" sz="1700" dirty="0"/>
              <a:t>přenesení vymezeného rozsahu pravomocí a odpovědnost na jinou (zpravidla </a:t>
            </a:r>
            <a:r>
              <a:rPr lang="cs-CZ" sz="1700" dirty="0" smtClean="0"/>
              <a:t>				podřízenou </a:t>
            </a:r>
            <a:r>
              <a:rPr lang="cs-CZ" sz="1700" dirty="0"/>
              <a:t>osobu</a:t>
            </a:r>
            <a:r>
              <a:rPr lang="cs-CZ" sz="1700" dirty="0" smtClean="0"/>
              <a:t>)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8146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STYLY VEDENÍ A </a:t>
            </a:r>
            <a:r>
              <a:rPr lang="cs-CZ" dirty="0" smtClean="0">
                <a:solidFill>
                  <a:schemeClr val="accent2"/>
                </a:solidFill>
              </a:rPr>
              <a:t>ŘÍZENÍ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aktuální </a:t>
            </a:r>
            <a:r>
              <a:rPr lang="cs-CZ" dirty="0">
                <a:solidFill>
                  <a:schemeClr val="accent2"/>
                </a:solidFill>
              </a:rPr>
              <a:t>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74334"/>
            <a:ext cx="10058400" cy="402336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</a:t>
            </a:r>
            <a:r>
              <a:rPr lang="cs-CZ" sz="1700" b="1" dirty="0" smtClean="0">
                <a:solidFill>
                  <a:schemeClr val="accent2"/>
                </a:solidFill>
              </a:rPr>
              <a:t>tým, týmová práce (</a:t>
            </a:r>
            <a:r>
              <a:rPr lang="cs-CZ" sz="1700" b="1" dirty="0" err="1" smtClean="0">
                <a:solidFill>
                  <a:schemeClr val="accent2"/>
                </a:solidFill>
              </a:rPr>
              <a:t>teamwork</a:t>
            </a:r>
            <a:r>
              <a:rPr lang="cs-CZ" sz="1700" b="1" dirty="0" smtClean="0">
                <a:solidFill>
                  <a:schemeClr val="accent2"/>
                </a:solidFill>
              </a:rPr>
              <a:t>) </a:t>
            </a:r>
            <a:r>
              <a:rPr lang="cs-CZ" sz="1700" b="1" dirty="0" smtClean="0"/>
              <a:t>- </a:t>
            </a:r>
            <a:r>
              <a:rPr lang="cs-CZ" sz="1700" dirty="0" smtClean="0"/>
              <a:t>dva základní pohledy na týmy a týmovou práci:</a:t>
            </a:r>
            <a:br>
              <a:rPr lang="cs-CZ" sz="1700" dirty="0" smtClean="0"/>
            </a:br>
            <a:r>
              <a:rPr lang="cs-CZ" sz="1700" dirty="0" smtClean="0"/>
              <a:t>		- chápání týmu jako </a:t>
            </a:r>
            <a:r>
              <a:rPr lang="cs-CZ" sz="1700" b="1" dirty="0" smtClean="0"/>
              <a:t>uskupení lidí, kteří jsou sdruženi za účelem plnění určitých, často i zcela 			pravidelných pracovních úkolů</a:t>
            </a:r>
            <a:r>
              <a:rPr lang="cs-CZ" sz="1700" dirty="0" smtClean="0"/>
              <a:t> (zde tým splývá s organizačním vymezením pracovní skupiny), 			kdy charakteristickým rysem týmové práce je zdůrazňování vzájemné závislosti mezi výsledky 			a prací dané pracovní skupiny jako celku; </a:t>
            </a:r>
            <a:br>
              <a:rPr lang="cs-CZ" sz="1700" dirty="0" smtClean="0"/>
            </a:br>
            <a:r>
              <a:rPr lang="cs-CZ" sz="1700" dirty="0" smtClean="0"/>
              <a:t>		- chápání týmu jako „ad hoc“ (= k tomuto konkrétnímu účelu) </a:t>
            </a:r>
            <a:r>
              <a:rPr lang="cs-CZ" sz="1700" b="1" dirty="0" smtClean="0"/>
              <a:t>pracovní skupiny</a:t>
            </a:r>
            <a:r>
              <a:rPr lang="cs-CZ" sz="1700" dirty="0" smtClean="0"/>
              <a:t>, sestavené k 			tvůrčímu řešení, popř. i realizaci specifického úkolu, </a:t>
            </a:r>
            <a:r>
              <a:rPr lang="cs-CZ" sz="1700" b="1" dirty="0" smtClean="0"/>
              <a:t>obvykle nad rámec běžných pracovních 			úkolů</a:t>
            </a:r>
            <a:endParaRPr lang="cs-CZ" sz="1700" b="1" dirty="0"/>
          </a:p>
        </p:txBody>
      </p:sp>
    </p:spTree>
    <p:extLst>
      <p:ext uri="{BB962C8B-B14F-4D97-AF65-F5344CB8AC3E}">
        <p14:creationId xmlns:p14="http://schemas.microsoft.com/office/powerpoint/2010/main" val="371545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KDO JE VEDOUCÍ TÝMU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28066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 </a:t>
            </a:r>
            <a:r>
              <a:rPr lang="cs-CZ" sz="1800" dirty="0"/>
              <a:t>ú</a:t>
            </a:r>
            <a:r>
              <a:rPr lang="pl-PL" sz="1800" dirty="0" smtClean="0"/>
              <a:t>spěch / neúspěch </a:t>
            </a:r>
            <a:r>
              <a:rPr lang="pl-PL" sz="1800" dirty="0"/>
              <a:t>pracovního týmu závisí do velké míry na </a:t>
            </a:r>
            <a:r>
              <a:rPr lang="cs-CZ" sz="1800" dirty="0"/>
              <a:t>jeho vedoucím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 jeho úkolem je </a:t>
            </a:r>
            <a:r>
              <a:rPr lang="pl-PL" sz="1800" dirty="0"/>
              <a:t>především </a:t>
            </a:r>
            <a:r>
              <a:rPr lang="pl-PL" sz="1800" b="1" dirty="0"/>
              <a:t>odpovědnost za plnění vize týmu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1800" dirty="0"/>
              <a:t> </a:t>
            </a:r>
            <a:r>
              <a:rPr lang="cs-CZ" sz="1800" dirty="0"/>
              <a:t>vedoucí je </a:t>
            </a:r>
            <a:r>
              <a:rPr lang="cs-CZ" sz="1800" b="1" dirty="0"/>
              <a:t>součástí týmu a zároveň vyslancem </a:t>
            </a:r>
            <a:r>
              <a:rPr lang="pl-PL" sz="1800" b="1" dirty="0"/>
              <a:t>týmu pro jednání s firmou a jejím vedením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 usnadňuje práci tymu tím, že zajišťuje </a:t>
            </a:r>
            <a:r>
              <a:rPr lang="cs-CZ" sz="1800" dirty="0" smtClean="0"/>
              <a:t>přístup </a:t>
            </a:r>
            <a:r>
              <a:rPr lang="cs-CZ" sz="1800" dirty="0"/>
              <a:t>ke zdrojům a vytváří a vyjednává cíle týmu v rámci firmy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 vedoucí také </a:t>
            </a:r>
            <a:r>
              <a:rPr lang="pl-PL" sz="1800" b="1" dirty="0"/>
              <a:t>sleduje úspěchy i neúspěchy týmu a sděluje je ostatním členům týmu i firmě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1800" dirty="0"/>
              <a:t> ú</a:t>
            </a:r>
            <a:r>
              <a:rPr lang="cs-CZ" sz="1800" dirty="0" err="1"/>
              <a:t>lohou</a:t>
            </a:r>
            <a:r>
              <a:rPr lang="cs-CZ" sz="1800" dirty="0"/>
              <a:t> vedoucího je </a:t>
            </a:r>
            <a:r>
              <a:rPr lang="cs-CZ" sz="1800" dirty="0" smtClean="0"/>
              <a:t>také </a:t>
            </a:r>
            <a:r>
              <a:rPr lang="cs-CZ" sz="1800" b="1" dirty="0"/>
              <a:t>zajištění těch nejlepších podmínek pro fungování týmu </a:t>
            </a:r>
            <a:r>
              <a:rPr lang="cs-CZ" sz="1800" dirty="0"/>
              <a:t>a náležitá prezentace výsledků jeho práce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1800" dirty="0"/>
              <a:t> podporuje soudržnost týmu a buduje podmínky </a:t>
            </a:r>
            <a:r>
              <a:rPr lang="cs-CZ" sz="1800" dirty="0"/>
              <a:t>pro pozitivní sociální identifikaci jednotlivých členů týmu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b="1" dirty="0" smtClean="0"/>
              <a:t> neobviňuje </a:t>
            </a:r>
            <a:r>
              <a:rPr lang="cs-CZ" sz="1800" b="1" dirty="0"/>
              <a:t>osobně členy týmu z neúspěchu</a:t>
            </a:r>
            <a:r>
              <a:rPr lang="cs-CZ" sz="1800" dirty="0"/>
              <a:t>, ale vnímá chybovou situaci jako šanci,  z níž se lze poučit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 </a:t>
            </a:r>
            <a:r>
              <a:rPr lang="cs-CZ" sz="1800" dirty="0" smtClean="0"/>
              <a:t>schopnost delegovat úkoly </a:t>
            </a:r>
            <a:r>
              <a:rPr lang="cs-CZ" sz="1800" b="1" dirty="0" smtClean="0"/>
              <a:t>- z</a:t>
            </a:r>
            <a:r>
              <a:rPr lang="pl-PL" sz="1800" b="1" dirty="0" smtClean="0"/>
              <a:t>plnomocnění </a:t>
            </a:r>
            <a:r>
              <a:rPr lang="pl-PL" sz="1800" b="1" dirty="0"/>
              <a:t>vyžaduje </a:t>
            </a:r>
            <a:r>
              <a:rPr lang="pl-PL" sz="1800" b="1" dirty="0" smtClean="0"/>
              <a:t>stanovení jasných </a:t>
            </a:r>
            <a:r>
              <a:rPr lang="pl-PL" sz="1800" b="1" dirty="0"/>
              <a:t>a </a:t>
            </a:r>
            <a:r>
              <a:rPr lang="pl-PL" sz="1800" b="1" dirty="0" smtClean="0"/>
              <a:t>jednoznačných </a:t>
            </a:r>
            <a:r>
              <a:rPr lang="pl-PL" sz="1800" b="1" dirty="0"/>
              <a:t>hranic odpovědnosti </a:t>
            </a:r>
            <a:r>
              <a:rPr lang="pl-PL" sz="1800" b="1" dirty="0" smtClean="0"/>
              <a:t>týmu </a:t>
            </a:r>
            <a:r>
              <a:rPr lang="pl-PL" sz="1800" b="1" dirty="0"/>
              <a:t>a </a:t>
            </a:r>
            <a:r>
              <a:rPr lang="cs-CZ" sz="1800" b="1" dirty="0" smtClean="0"/>
              <a:t>zajištění přísunu informací, potřebných </a:t>
            </a:r>
            <a:r>
              <a:rPr lang="cs-CZ" sz="1800" b="1" dirty="0"/>
              <a:t>pro </a:t>
            </a:r>
            <a:r>
              <a:rPr lang="cs-CZ" sz="1800" b="1" dirty="0" smtClean="0"/>
              <a:t>rozhodování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5536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KDO JE VEDOUCÍ TÝMU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leader</a:t>
            </a:r>
            <a:r>
              <a:rPr lang="cs-CZ" dirty="0" smtClean="0"/>
              <a:t> </a:t>
            </a:r>
            <a:r>
              <a:rPr lang="cs-CZ" dirty="0"/>
              <a:t>(lídr, vůdce) je člověk, který je nadprůměrný svými výsledky, má zájem o lidi, ochotu jim pomáhat a starat se o </a:t>
            </a:r>
            <a:r>
              <a:rPr lang="cs-CZ" dirty="0" smtClean="0"/>
              <a:t>ně; takto </a:t>
            </a:r>
            <a:r>
              <a:rPr lang="cs-CZ" dirty="0"/>
              <a:t>získává přirozenou autoritu a vůdcovské </a:t>
            </a:r>
            <a:r>
              <a:rPr lang="cs-CZ" dirty="0" smtClean="0"/>
              <a:t>postavení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i="1" dirty="0" smtClean="0"/>
              <a:t> </a:t>
            </a:r>
            <a:r>
              <a:rPr lang="cs-CZ" b="1" dirty="0"/>
              <a:t>f</a:t>
            </a:r>
            <a:r>
              <a:rPr lang="cs-CZ" b="1" dirty="0" smtClean="0"/>
              <a:t>ormální </a:t>
            </a:r>
            <a:r>
              <a:rPr lang="cs-CZ" b="1" dirty="0"/>
              <a:t>autorita</a:t>
            </a:r>
            <a:r>
              <a:rPr lang="cs-CZ" dirty="0"/>
              <a:t> – autorita poziční, manažer byl do své funkce ustaven, </a:t>
            </a:r>
            <a:r>
              <a:rPr lang="cs-CZ" dirty="0" smtClean="0"/>
              <a:t>instalován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 </a:t>
            </a:r>
            <a:r>
              <a:rPr lang="cs-CZ" b="1" dirty="0" smtClean="0"/>
              <a:t>neformální </a:t>
            </a:r>
            <a:r>
              <a:rPr lang="cs-CZ" b="1" dirty="0"/>
              <a:t>autorita</a:t>
            </a:r>
            <a:r>
              <a:rPr lang="cs-CZ" dirty="0"/>
              <a:t> – je tvořena vlastnostmi, schopnostmi a dovednostmi, pro které se stává vedoucí pracovník neformální autoritou v očích svých </a:t>
            </a:r>
            <a:r>
              <a:rPr lang="cs-CZ" dirty="0" smtClean="0"/>
              <a:t>podřízených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odborná kompetence - </a:t>
            </a:r>
            <a:r>
              <a:rPr lang="cs-CZ" dirty="0" smtClean="0"/>
              <a:t>odborné </a:t>
            </a:r>
            <a:r>
              <a:rPr lang="cs-CZ" dirty="0"/>
              <a:t>znalosti související s předmětem podnikání, odborné schopnosti řídícího charakteru, odborné znalosti příbuzné </a:t>
            </a:r>
            <a:r>
              <a:rPr lang="cs-CZ" dirty="0" smtClean="0"/>
              <a:t>problematiky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morální </a:t>
            </a:r>
            <a:r>
              <a:rPr lang="cs-CZ" b="1" dirty="0"/>
              <a:t>část autority </a:t>
            </a:r>
            <a:r>
              <a:rPr lang="cs-CZ" dirty="0"/>
              <a:t>– schopnost jasně stanovovat „pravidla hry“, přesně je respektovat, neměnit je zištně dle potřeby vedoucího, schopnost držet </a:t>
            </a:r>
            <a:r>
              <a:rPr lang="cs-CZ" dirty="0" smtClean="0"/>
              <a:t>slovo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charisma vedoucího</a:t>
            </a:r>
            <a:r>
              <a:rPr lang="cs-CZ" dirty="0" smtClean="0"/>
              <a:t> </a:t>
            </a:r>
            <a:r>
              <a:rPr lang="cs-CZ" dirty="0"/>
              <a:t>– sem patří především schopnost verbální a neverbální komunikace, image osobnosti, vyváženost zaměření na vztahy a výkon v </a:t>
            </a:r>
            <a:r>
              <a:rPr lang="cs-CZ" dirty="0" smtClean="0"/>
              <a:t>týmu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8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VEDOUCÍ TÝMU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kompetence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201334"/>
            <a:ext cx="10058400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odborná </a:t>
            </a:r>
            <a:r>
              <a:rPr lang="cs-CZ" b="1" dirty="0"/>
              <a:t>zdatnost</a:t>
            </a:r>
            <a:r>
              <a:rPr lang="cs-CZ" dirty="0"/>
              <a:t> </a:t>
            </a:r>
            <a:r>
              <a:rPr lang="cs-CZ" dirty="0" smtClean="0"/>
              <a:t>	– </a:t>
            </a:r>
            <a:r>
              <a:rPr lang="cs-CZ" dirty="0"/>
              <a:t>odborné znalosti, široké vědomosti i obecného </a:t>
            </a:r>
            <a:r>
              <a:rPr lang="cs-CZ" dirty="0" smtClean="0"/>
              <a:t>rázu</a:t>
            </a:r>
            <a:br>
              <a:rPr lang="cs-CZ" dirty="0" smtClean="0"/>
            </a:br>
            <a:r>
              <a:rPr lang="cs-CZ" dirty="0" smtClean="0"/>
              <a:t>			 - zahrnuje</a:t>
            </a:r>
            <a:r>
              <a:rPr lang="cs-CZ" dirty="0"/>
              <a:t>: </a:t>
            </a:r>
            <a:r>
              <a:rPr lang="cs-CZ" dirty="0" smtClean="0"/>
              <a:t> vědomosti </a:t>
            </a:r>
            <a:r>
              <a:rPr lang="cs-CZ" dirty="0"/>
              <a:t>o objektu řízení </a:t>
            </a:r>
            <a:r>
              <a:rPr lang="cs-CZ" dirty="0" smtClean="0"/>
              <a:t>, vědomosti </a:t>
            </a:r>
            <a:r>
              <a:rPr lang="cs-CZ" dirty="0"/>
              <a:t>o funkcích </a:t>
            </a:r>
            <a:r>
              <a:rPr lang="cs-CZ" dirty="0" smtClean="0"/>
              <a:t>řízení, 				vědomosti o</a:t>
            </a:r>
            <a:r>
              <a:rPr lang="cs-CZ" dirty="0"/>
              <a:t> informacích pro </a:t>
            </a:r>
            <a:r>
              <a:rPr lang="cs-CZ" dirty="0" smtClean="0"/>
              <a:t>řízení, vědomosti </a:t>
            </a:r>
            <a:r>
              <a:rPr lang="cs-CZ" dirty="0"/>
              <a:t>o systému řízení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praktická </a:t>
            </a:r>
            <a:r>
              <a:rPr lang="cs-CZ" b="1" dirty="0"/>
              <a:t>dovednost </a:t>
            </a:r>
            <a:r>
              <a:rPr lang="cs-CZ" b="1" dirty="0" smtClean="0"/>
              <a:t>	</a:t>
            </a:r>
            <a:r>
              <a:rPr lang="cs-CZ" dirty="0" smtClean="0"/>
              <a:t>– </a:t>
            </a:r>
            <a:r>
              <a:rPr lang="cs-CZ" dirty="0"/>
              <a:t>praktické schopnosti jednat, realizovat znalosti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- zahrnuje</a:t>
            </a:r>
            <a:r>
              <a:rPr lang="cs-CZ" dirty="0"/>
              <a:t>: </a:t>
            </a:r>
            <a:r>
              <a:rPr lang="cs-CZ" dirty="0" smtClean="0"/>
              <a:t>schopnost </a:t>
            </a:r>
            <a:r>
              <a:rPr lang="cs-CZ" dirty="0"/>
              <a:t>komunikovat </a:t>
            </a:r>
            <a:r>
              <a:rPr lang="cs-CZ" dirty="0" smtClean="0"/>
              <a:t>, schopnost </a:t>
            </a:r>
            <a:r>
              <a:rPr lang="cs-CZ" dirty="0"/>
              <a:t>motivovat </a:t>
            </a:r>
            <a:r>
              <a:rPr lang="cs-CZ" dirty="0" smtClean="0"/>
              <a:t>, schopnost 				týmové </a:t>
            </a:r>
            <a:r>
              <a:rPr lang="cs-CZ" dirty="0"/>
              <a:t>práce a vedení týmu </a:t>
            </a:r>
            <a:r>
              <a:rPr lang="cs-CZ" dirty="0" smtClean="0"/>
              <a:t>, schopnost </a:t>
            </a:r>
            <a:r>
              <a:rPr lang="cs-CZ" dirty="0"/>
              <a:t>sebeřízení a řízení času (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smtClean="0"/>
              <a:t>				management</a:t>
            </a:r>
            <a:r>
              <a:rPr lang="cs-CZ" dirty="0"/>
              <a:t>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sociální </a:t>
            </a:r>
            <a:r>
              <a:rPr lang="cs-CZ" b="1" dirty="0"/>
              <a:t>zralost</a:t>
            </a:r>
            <a:r>
              <a:rPr lang="cs-CZ" dirty="0"/>
              <a:t> </a:t>
            </a:r>
            <a:r>
              <a:rPr lang="cs-CZ" dirty="0" smtClean="0"/>
              <a:t>		– </a:t>
            </a:r>
            <a:r>
              <a:rPr lang="cs-CZ" dirty="0"/>
              <a:t>osobní vlastnosti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- zahrnuje</a:t>
            </a:r>
            <a:r>
              <a:rPr lang="cs-CZ" dirty="0"/>
              <a:t>: </a:t>
            </a:r>
            <a:r>
              <a:rPr lang="cs-CZ" dirty="0" smtClean="0"/>
              <a:t> charakterové </a:t>
            </a:r>
            <a:r>
              <a:rPr lang="cs-CZ" dirty="0"/>
              <a:t>vlastnosti </a:t>
            </a:r>
            <a:r>
              <a:rPr lang="cs-CZ" dirty="0" smtClean="0"/>
              <a:t>, schopnost </a:t>
            </a:r>
            <a:r>
              <a:rPr lang="cs-CZ" dirty="0"/>
              <a:t>vnímání </a:t>
            </a:r>
            <a:r>
              <a:rPr lang="cs-CZ" dirty="0" smtClean="0"/>
              <a:t>, tvořivost , 				temperament , psychické </a:t>
            </a:r>
            <a:r>
              <a:rPr lang="cs-CZ" dirty="0"/>
              <a:t>vlastnosti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12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VEDOUCÍ TÝMU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85434"/>
            <a:ext cx="10269220" cy="4023360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cs-CZ" b="1" dirty="0" smtClean="0"/>
              <a:t>a </a:t>
            </a:r>
            <a:r>
              <a:rPr lang="cs-CZ" b="1" dirty="0"/>
              <a:t>nejdůležitější osobní vlastnosti </a:t>
            </a:r>
            <a:r>
              <a:rPr lang="cs-CZ" b="1" dirty="0" smtClean="0"/>
              <a:t>vedoucího týmu / manažera </a:t>
            </a:r>
            <a:r>
              <a:rPr lang="cs-CZ" b="1" dirty="0"/>
              <a:t>lze považovat</a:t>
            </a:r>
            <a:r>
              <a:rPr lang="cs-CZ" b="1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900" b="1" dirty="0"/>
              <a:t> </a:t>
            </a:r>
            <a:r>
              <a:rPr lang="cs-CZ" sz="1900" b="1" dirty="0" smtClean="0"/>
              <a:t>vůdcovství </a:t>
            </a:r>
            <a:r>
              <a:rPr lang="cs-CZ" sz="1900" b="1" dirty="0"/>
              <a:t>–</a:t>
            </a:r>
            <a:r>
              <a:rPr lang="cs-CZ" sz="1900" dirty="0"/>
              <a:t> schopnost vést na jakékoliv úrovni řízení, oslovit a přesvědčit, získat lidi a uplatnit sebe </a:t>
            </a:r>
            <a:r>
              <a:rPr lang="cs-CZ" sz="1900" dirty="0" smtClean="0"/>
              <a:t>i</a:t>
            </a:r>
            <a:r>
              <a:rPr lang="cs-CZ" sz="1900" dirty="0"/>
              <a:t> své </a:t>
            </a:r>
            <a:r>
              <a:rPr lang="cs-CZ" sz="1900" dirty="0" smtClean="0"/>
              <a:t>myšlenky; </a:t>
            </a:r>
            <a:r>
              <a:rPr lang="cs-CZ" sz="1900" dirty="0" err="1" smtClean="0"/>
              <a:t>úvádí</a:t>
            </a:r>
            <a:r>
              <a:rPr lang="cs-CZ" sz="1900" dirty="0" smtClean="0"/>
              <a:t> </a:t>
            </a:r>
            <a:r>
              <a:rPr lang="cs-CZ" sz="1900" dirty="0"/>
              <a:t>se, že úspěch je podmíněn jen z 15 % odbornými znalostmi a z 85 % osobností a vůdcovskou </a:t>
            </a:r>
            <a:r>
              <a:rPr lang="cs-CZ" sz="1900" dirty="0" smtClean="0"/>
              <a:t>schopností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900" dirty="0" smtClean="0"/>
              <a:t> </a:t>
            </a:r>
            <a:r>
              <a:rPr lang="cs-CZ" sz="1900" b="1" dirty="0" smtClean="0"/>
              <a:t>rozhodnost </a:t>
            </a:r>
            <a:r>
              <a:rPr lang="cs-CZ" sz="1900" b="1" dirty="0"/>
              <a:t>–</a:t>
            </a:r>
            <a:r>
              <a:rPr lang="cs-CZ" sz="1900" dirty="0"/>
              <a:t> umění zvolit východiska i z krizové situace při nedostatku času, informací </a:t>
            </a:r>
            <a:r>
              <a:rPr lang="cs-CZ" sz="1900" dirty="0" smtClean="0"/>
              <a:t> i</a:t>
            </a:r>
            <a:r>
              <a:rPr lang="cs-CZ" sz="1900" dirty="0"/>
              <a:t> prostředků s potřebnou </a:t>
            </a:r>
            <a:r>
              <a:rPr lang="cs-CZ" sz="1900" dirty="0" smtClean="0"/>
              <a:t>odvahou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900" dirty="0"/>
              <a:t> </a:t>
            </a:r>
            <a:r>
              <a:rPr lang="cs-CZ" sz="1900" b="1" dirty="0" smtClean="0"/>
              <a:t>samostatnost</a:t>
            </a:r>
            <a:r>
              <a:rPr lang="cs-CZ" sz="1900" dirty="0" smtClean="0"/>
              <a:t> – spoléhání na vlastní síly a schopnosti</a:t>
            </a:r>
            <a:r>
              <a:rPr lang="cs-CZ" sz="1900" dirty="0"/>
              <a:t>, a to i u svých </a:t>
            </a:r>
            <a:r>
              <a:rPr lang="cs-CZ" sz="1900" dirty="0" smtClean="0"/>
              <a:t>podřízených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900" dirty="0"/>
              <a:t> </a:t>
            </a:r>
            <a:r>
              <a:rPr lang="cs-CZ" sz="1900" b="1" dirty="0" smtClean="0"/>
              <a:t>iniciativa</a:t>
            </a:r>
            <a:r>
              <a:rPr lang="cs-CZ" sz="1900" dirty="0" smtClean="0"/>
              <a:t> </a:t>
            </a:r>
            <a:r>
              <a:rPr lang="cs-CZ" sz="1900" dirty="0"/>
              <a:t>– předvídat a tím i ovlivňovat žádoucí vývoj v okruhu své působnosti, být v čele dění a také naopak předjímat možné nežádoucí jevy a vhodně jim </a:t>
            </a:r>
            <a:r>
              <a:rPr lang="cs-CZ" sz="1900" dirty="0" smtClean="0"/>
              <a:t>předcházet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900" dirty="0"/>
              <a:t> </a:t>
            </a:r>
            <a:r>
              <a:rPr lang="cs-CZ" sz="1900" b="1" dirty="0" smtClean="0"/>
              <a:t>spolehlivost </a:t>
            </a:r>
            <a:r>
              <a:rPr lang="cs-CZ" sz="1900" b="1" i="1" dirty="0"/>
              <a:t>–</a:t>
            </a:r>
            <a:r>
              <a:rPr lang="cs-CZ" sz="1900" dirty="0"/>
              <a:t> stabilita chování a jednání, soulad slov a činů, vyrovnanost a </a:t>
            </a:r>
            <a:r>
              <a:rPr lang="cs-CZ" sz="1900" dirty="0" smtClean="0"/>
              <a:t>odolnost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2017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VEDOUCÍ </a:t>
            </a:r>
            <a:r>
              <a:rPr lang="cs-CZ" dirty="0" smtClean="0">
                <a:solidFill>
                  <a:schemeClr val="accent2"/>
                </a:solidFill>
              </a:rPr>
              <a:t>TÝMU 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požadavky a schopnosti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235200"/>
            <a:ext cx="10058400" cy="4167294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koordinovat tým </a:t>
            </a:r>
            <a:r>
              <a:rPr lang="cs-CZ" dirty="0" smtClean="0"/>
              <a:t>(vyhlašovat a vyjasňovat cíle týmu, dodržení harmonogramu práce..)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moderovat tým </a:t>
            </a:r>
            <a:r>
              <a:rPr lang="cs-CZ" dirty="0" smtClean="0"/>
              <a:t>(pečovat o vzájemnou komunikaci, aby byli všichni „ve hře“, vyvažovat argumentaci při jednáních, odhalovat a odstraňovat problémy v komunikaci, zajistit dokumentaci konečného výsledku)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radit členům týmu </a:t>
            </a:r>
            <a:r>
              <a:rPr lang="cs-CZ" dirty="0" smtClean="0"/>
              <a:t>(vyslechnout, odborné otázky, otázky pracovních postupů, vztahové problémy v týmu..)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cs-CZ" b="1" dirty="0" smtClean="0"/>
              <a:t>regulovat konflikty </a:t>
            </a:r>
            <a:r>
              <a:rPr lang="cs-CZ" dirty="0" smtClean="0"/>
              <a:t>(v závislosti na fázi vývoje týmu – formování X orientace..</a:t>
            </a:r>
            <a:r>
              <a:rPr lang="cs-CZ" dirty="0" err="1" smtClean="0"/>
              <a:t>atd</a:t>
            </a:r>
            <a:r>
              <a:rPr lang="cs-CZ" dirty="0" smtClean="0"/>
              <a:t>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prezentovat výsledky </a:t>
            </a:r>
            <a:r>
              <a:rPr lang="cs-CZ" dirty="0" smtClean="0"/>
              <a:t>(přesvědčivý výklad, schopnost diplomaticky vyjednávat, vyjádřit abstraktní nebo komplexní souvislosti)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reprezentovat tým navenek </a:t>
            </a:r>
            <a:r>
              <a:rPr lang="cs-CZ" dirty="0" smtClean="0"/>
              <a:t>(věcně a sebevědomě zastupovat zájmy svého týmu)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b="1" dirty="0" smtClean="0"/>
              <a:t>jednat za tým </a:t>
            </a:r>
            <a:r>
              <a:rPr lang="cs-CZ" dirty="0" smtClean="0"/>
              <a:t>(diplomatické chování, bojovat za tým, produktivní zvládání konfliktů se zadavatelem, partnery, atd.)</a:t>
            </a:r>
            <a:endParaRPr lang="cs-CZ" sz="1000" dirty="0"/>
          </a:p>
          <a:p>
            <a:pPr marL="0" indent="0" algn="r">
              <a:buNone/>
            </a:pPr>
            <a:r>
              <a:rPr lang="cs-CZ" sz="1200" dirty="0" smtClean="0"/>
              <a:t>(</a:t>
            </a:r>
            <a:r>
              <a:rPr lang="cs-CZ" sz="1200" dirty="0" err="1"/>
              <a:t>Kruger</a:t>
            </a:r>
            <a:r>
              <a:rPr lang="cs-CZ" sz="1200" dirty="0"/>
              <a:t>, 2004</a:t>
            </a:r>
            <a:r>
              <a:rPr lang="cs-CZ" sz="1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3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VEDOUCÍ TÝMU x MANAŽER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18566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 tyto dva </a:t>
            </a:r>
            <a:r>
              <a:rPr lang="cs-CZ" sz="1800" dirty="0"/>
              <a:t>typy vedoucích jsou </a:t>
            </a:r>
            <a:r>
              <a:rPr lang="cs-CZ" sz="1800" dirty="0" smtClean="0"/>
              <a:t>rozdílní především v </a:t>
            </a:r>
            <a:r>
              <a:rPr lang="cs-CZ" sz="1800" b="1" dirty="0" smtClean="0"/>
              <a:t>zaměření a </a:t>
            </a:r>
            <a:r>
              <a:rPr lang="cs-CZ" sz="1800" b="1" dirty="0"/>
              <a:t>způsobu, jakým dosahují cílů</a:t>
            </a:r>
            <a:endParaRPr lang="pl-PL" sz="1800" b="1" dirty="0" smtClean="0"/>
          </a:p>
          <a:p>
            <a:r>
              <a:rPr lang="pl-PL" sz="2200" b="1" dirty="0" smtClean="0"/>
              <a:t>Vedoucí / vůdce / lídr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l-PL" sz="1600" dirty="0"/>
              <a:t>daleko více se zaměřuje na lidi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l-PL" sz="1600" dirty="0"/>
              <a:t> ví, že splnění úkolu dosáhne podporou osta</a:t>
            </a:r>
            <a:r>
              <a:rPr lang="pl-PL" sz="1600" dirty="0" smtClean="0"/>
              <a:t>tních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l-PL" sz="1600" dirty="0"/>
              <a:t> </a:t>
            </a:r>
            <a:r>
              <a:rPr lang="pl-PL" sz="1600" dirty="0" smtClean="0"/>
              <a:t>má za úkol pomoci ostatním jít v jeho stopách a tak společně dojít k cíli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l-PL" sz="1600" dirty="0"/>
              <a:t> </a:t>
            </a:r>
            <a:r>
              <a:rPr lang="pl-PL" sz="1600" dirty="0" smtClean="0"/>
              <a:t>úspěšný především v období změn, vůdce je iniciátorem změn</a:t>
            </a:r>
            <a:endParaRPr lang="pl-PL" sz="1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600" dirty="0" smtClean="0"/>
              <a:t> vidí </a:t>
            </a:r>
            <a:r>
              <a:rPr lang="cs-CZ" sz="1600" dirty="0"/>
              <a:t>smysl vlastní práce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600" dirty="0" smtClean="0"/>
              <a:t> dává </a:t>
            </a:r>
            <a:r>
              <a:rPr lang="cs-CZ" sz="1600" dirty="0"/>
              <a:t>smysl práci druhých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600" dirty="0" smtClean="0"/>
              <a:t> jeho </a:t>
            </a:r>
            <a:r>
              <a:rPr lang="cs-CZ" sz="1600" dirty="0"/>
              <a:t>zásady, myšlenky </a:t>
            </a:r>
            <a:r>
              <a:rPr lang="cs-CZ" sz="1600" dirty="0" smtClean="0"/>
              <a:t>a činy pronikají do celé společnosti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600" dirty="0"/>
              <a:t> </a:t>
            </a:r>
            <a:r>
              <a:rPr lang="cs-CZ" sz="1600" dirty="0" smtClean="0"/>
              <a:t>jeho práce je uspokojivější, ale obtížnější než práce manažera</a:t>
            </a:r>
          </a:p>
          <a:p>
            <a:pPr marL="0" indent="0">
              <a:buNone/>
            </a:pPr>
            <a:r>
              <a:rPr lang="pl-PL" sz="2200" b="1" dirty="0"/>
              <a:t>Manažer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pl-PL" sz="1600" dirty="0"/>
              <a:t>se zabývá především úkoly a naplněním cílů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pl-PL" sz="1600" dirty="0"/>
              <a:t>zaměstnance a lidské zdroje vidí jako prostředky ke splnění úkolu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pl-PL" sz="1600" dirty="0"/>
              <a:t>nezabývá se tolik jejich potřebami a růstem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pl-PL" sz="1600" dirty="0"/>
              <a:t>jeho úkol – zajistit prostředky pro dosažení cíle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pl-PL" sz="1600" dirty="0"/>
              <a:t>má své místo především v období stability firmy / společnosti</a:t>
            </a:r>
          </a:p>
          <a:p>
            <a:pPr marL="201168" lvl="1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81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VEDOUCÍ TÝMU x MANAŽER</a:t>
            </a:r>
            <a:r>
              <a:rPr lang="cs-CZ" sz="3000" b="1" dirty="0" smtClean="0">
                <a:solidFill>
                  <a:schemeClr val="accent2"/>
                </a:solidFill>
              </a:rPr>
              <a:t/>
            </a:r>
            <a:br>
              <a:rPr lang="cs-CZ" sz="3000" b="1" dirty="0" smtClean="0">
                <a:solidFill>
                  <a:schemeClr val="accent2"/>
                </a:solidFill>
              </a:rPr>
            </a:br>
            <a:r>
              <a:rPr lang="cs-CZ" sz="2000" b="1" dirty="0" smtClean="0"/>
              <a:t>(podle </a:t>
            </a:r>
            <a:r>
              <a:rPr lang="cs-CZ" sz="2000" b="1" dirty="0" err="1" smtClean="0"/>
              <a:t>Warda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Bowmana</a:t>
            </a:r>
            <a:r>
              <a:rPr lang="cs-CZ" sz="2000" b="1" dirty="0" smtClean="0"/>
              <a:t> a </a:t>
            </a:r>
            <a:r>
              <a:rPr lang="cs-CZ" sz="2000" b="1" dirty="0" err="1" smtClean="0"/>
              <a:t>Kakabadse</a:t>
            </a:r>
            <a:r>
              <a:rPr lang="cs-CZ" sz="2000" b="1" dirty="0" smtClean="0"/>
              <a:t>, 2007)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380" y="2087034"/>
            <a:ext cx="10497820" cy="4464914"/>
          </a:xfrm>
        </p:spPr>
        <p:txBody>
          <a:bodyPr>
            <a:normAutofit/>
          </a:bodyPr>
          <a:lstStyle/>
          <a:p>
            <a:pPr marL="1471400" lvl="8" indent="0">
              <a:buNone/>
            </a:pPr>
            <a:r>
              <a:rPr lang="cs-CZ" sz="3400" b="1" dirty="0" smtClean="0"/>
              <a:t>			</a:t>
            </a:r>
            <a:r>
              <a:rPr lang="cs-CZ" sz="2000" b="1" dirty="0" smtClean="0">
                <a:solidFill>
                  <a:schemeClr val="accent2"/>
                </a:solidFill>
              </a:rPr>
              <a:t>Lídr /vedoucí /vůdce</a:t>
            </a:r>
            <a:r>
              <a:rPr lang="cs-CZ" sz="1500" b="1" dirty="0" smtClean="0">
                <a:solidFill>
                  <a:srgbClr val="00B0F0"/>
                </a:solidFill>
              </a:rPr>
              <a:t>		</a:t>
            </a:r>
            <a:r>
              <a:rPr lang="cs-CZ" sz="2000" b="1" dirty="0" smtClean="0">
                <a:solidFill>
                  <a:schemeClr val="accent2"/>
                </a:solidFill>
              </a:rPr>
              <a:t>Manažer</a:t>
            </a:r>
            <a:endParaRPr lang="cs-CZ" sz="2000" b="1" dirty="0">
              <a:solidFill>
                <a:schemeClr val="accent2"/>
              </a:solidFill>
            </a:endParaRPr>
          </a:p>
          <a:p>
            <a:r>
              <a:rPr lang="cs-CZ" sz="1500" b="1" dirty="0"/>
              <a:t>Mocenský základ </a:t>
            </a:r>
            <a:r>
              <a:rPr lang="cs-CZ" sz="1500" b="1" dirty="0" smtClean="0"/>
              <a:t>			</a:t>
            </a:r>
            <a:r>
              <a:rPr lang="cs-CZ" sz="1500" dirty="0" smtClean="0"/>
              <a:t>Osobní </a:t>
            </a:r>
            <a:r>
              <a:rPr lang="cs-CZ" sz="1500" dirty="0"/>
              <a:t>a dobrovolný </a:t>
            </a:r>
            <a:r>
              <a:rPr lang="cs-CZ" sz="1500" dirty="0" smtClean="0"/>
              <a:t>			Garantovaný </a:t>
            </a:r>
            <a:r>
              <a:rPr lang="cs-CZ" sz="1500" dirty="0"/>
              <a:t>organizací</a:t>
            </a:r>
          </a:p>
          <a:p>
            <a:r>
              <a:rPr lang="cs-CZ" sz="1500" b="1" dirty="0"/>
              <a:t>Zdroj autority </a:t>
            </a:r>
            <a:r>
              <a:rPr lang="cs-CZ" sz="1500" b="1" dirty="0" smtClean="0"/>
              <a:t>			</a:t>
            </a:r>
            <a:r>
              <a:rPr lang="cs-CZ" sz="1500" dirty="0" smtClean="0"/>
              <a:t>Následovníci 			Podřízení</a:t>
            </a:r>
            <a:endParaRPr lang="cs-CZ" sz="1500" dirty="0"/>
          </a:p>
          <a:p>
            <a:r>
              <a:rPr lang="cs-CZ" sz="1500" b="1" dirty="0"/>
              <a:t>Parametry </a:t>
            </a:r>
            <a:r>
              <a:rPr lang="cs-CZ" sz="1500" b="1" dirty="0" smtClean="0"/>
              <a:t>role			</a:t>
            </a:r>
            <a:r>
              <a:rPr lang="cs-CZ" sz="1500" dirty="0" smtClean="0"/>
              <a:t>Definuje </a:t>
            </a:r>
            <a:r>
              <a:rPr lang="cs-CZ" sz="1500" dirty="0"/>
              <a:t>si </a:t>
            </a:r>
            <a:r>
              <a:rPr lang="cs-CZ" sz="1500" dirty="0" smtClean="0"/>
              <a:t>sám			Definuje </a:t>
            </a:r>
            <a:r>
              <a:rPr lang="cs-CZ" sz="1500" dirty="0"/>
              <a:t>organizace</a:t>
            </a:r>
          </a:p>
          <a:p>
            <a:r>
              <a:rPr lang="cs-CZ" sz="1500" b="1" dirty="0"/>
              <a:t>Klíčové </a:t>
            </a:r>
            <a:r>
              <a:rPr lang="cs-CZ" sz="1500" b="1" dirty="0" smtClean="0"/>
              <a:t>činnosti 		</a:t>
            </a:r>
            <a:r>
              <a:rPr lang="cs-CZ" sz="1200" dirty="0" smtClean="0"/>
              <a:t>Nastavit směr /Inspirovat </a:t>
            </a:r>
            <a:r>
              <a:rPr lang="cs-CZ" sz="1200" dirty="0"/>
              <a:t>a </a:t>
            </a:r>
            <a:r>
              <a:rPr lang="cs-CZ" sz="1200" dirty="0" smtClean="0"/>
              <a:t>zapojit/ Srovnat </a:t>
            </a:r>
            <a:r>
              <a:rPr lang="cs-CZ" sz="1200" dirty="0"/>
              <a:t>a </a:t>
            </a:r>
            <a:r>
              <a:rPr lang="cs-CZ" sz="1200" dirty="0" smtClean="0"/>
              <a:t>zaměřit		Plánovat/Implementovat/Kontrolovat</a:t>
            </a:r>
            <a:endParaRPr lang="cs-CZ" sz="1200" dirty="0"/>
          </a:p>
          <a:p>
            <a:r>
              <a:rPr lang="cs-CZ" sz="1500" b="1" dirty="0"/>
              <a:t>Vytváření </a:t>
            </a:r>
            <a:r>
              <a:rPr lang="cs-CZ" sz="1500" b="1" dirty="0" smtClean="0"/>
              <a:t>hodnot	</a:t>
            </a:r>
            <a:r>
              <a:rPr lang="cs-CZ" sz="1200" dirty="0" smtClean="0"/>
              <a:t>Dosahování nespojitých výstupů</a:t>
            </a:r>
            <a:r>
              <a:rPr lang="cs-CZ" sz="1200" dirty="0"/>
              <a:t>, využití </a:t>
            </a:r>
            <a:r>
              <a:rPr lang="cs-CZ" sz="1200" dirty="0" smtClean="0"/>
              <a:t>maxima dostupných možností		Dosahování předem stanovených </a:t>
            </a:r>
            <a:r>
              <a:rPr lang="cs-CZ" sz="1200" dirty="0"/>
              <a:t>cílů</a:t>
            </a:r>
          </a:p>
          <a:p>
            <a:r>
              <a:rPr lang="cs-CZ" sz="1500" b="1" dirty="0"/>
              <a:t>Povaha vztahů </a:t>
            </a:r>
            <a:r>
              <a:rPr lang="cs-CZ" sz="1500" b="1" dirty="0" smtClean="0"/>
              <a:t>			</a:t>
            </a:r>
            <a:r>
              <a:rPr lang="cs-CZ" sz="1500" dirty="0" smtClean="0"/>
              <a:t>Dospělý </a:t>
            </a:r>
            <a:r>
              <a:rPr lang="cs-CZ" sz="1500" dirty="0"/>
              <a:t>- dospělý </a:t>
            </a:r>
            <a:r>
              <a:rPr lang="cs-CZ" sz="1500" dirty="0" smtClean="0"/>
              <a:t>			Může </a:t>
            </a:r>
            <a:r>
              <a:rPr lang="cs-CZ" sz="1500" dirty="0"/>
              <a:t>být rodič - dítě</a:t>
            </a:r>
          </a:p>
          <a:p>
            <a:r>
              <a:rPr lang="cs-CZ" sz="1500" b="1" dirty="0"/>
              <a:t>Mechanismus podpory </a:t>
            </a:r>
            <a:r>
              <a:rPr lang="cs-CZ" sz="1500" b="1" dirty="0" smtClean="0"/>
              <a:t>a posilování	</a:t>
            </a:r>
            <a:r>
              <a:rPr lang="cs-CZ" sz="1500" dirty="0" smtClean="0"/>
              <a:t>Vzájemná </a:t>
            </a:r>
            <a:r>
              <a:rPr lang="cs-CZ" sz="1500" dirty="0"/>
              <a:t>důvěra a respekt </a:t>
            </a:r>
            <a:r>
              <a:rPr lang="cs-CZ" sz="1500" dirty="0" smtClean="0"/>
              <a:t>		Cukr </a:t>
            </a:r>
            <a:r>
              <a:rPr lang="cs-CZ" sz="1500" dirty="0"/>
              <a:t>a bič</a:t>
            </a:r>
          </a:p>
        </p:txBody>
      </p:sp>
    </p:spTree>
    <p:extLst>
      <p:ext uri="{BB962C8B-B14F-4D97-AF65-F5344CB8AC3E}">
        <p14:creationId xmlns:p14="http://schemas.microsoft.com/office/powerpoint/2010/main" val="41989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VEDOUCÍ TÝMU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vlastnosti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72734"/>
            <a:ext cx="10058400" cy="433916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strategické myšlení a schopnost nadhledu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být úspěšný – dosahovat výsledků, za které nese odpovědnost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umět se rozhodnout (také schopnost dělat nepopulární rozhodnutí)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neodkládat věci na později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zápal pro organizaci a její zaměstnance / tým a jeho členy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smysl pro spravedlnost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dodržovat sliby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poskytnout zpětnou vazbu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komunikovat, informovat a naslouchat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4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655</TotalTime>
  <Words>1326</Words>
  <Application>Microsoft Office PowerPoint</Application>
  <PresentationFormat>Širokoúhlá obrazovka</PresentationFormat>
  <Paragraphs>160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Wingdings</vt:lpstr>
      <vt:lpstr>Retrospektiva</vt:lpstr>
      <vt:lpstr>TÝMOVÉ DOVEDNOSTI bp2088 / bk2088 Jaro 2019 </vt:lpstr>
      <vt:lpstr>KDO JE VEDOUCÍ TÝMU ?</vt:lpstr>
      <vt:lpstr>KDO JE VEDOUCÍ TÝMU ?</vt:lpstr>
      <vt:lpstr>VEDOUCÍ TÝMU kompetence</vt:lpstr>
      <vt:lpstr>VEDOUCÍ TÝMU charakteristika</vt:lpstr>
      <vt:lpstr>VEDOUCÍ TÝMU  požadavky a schopnosti</vt:lpstr>
      <vt:lpstr>VEDOUCÍ TÝMU x MANAŽER</vt:lpstr>
      <vt:lpstr>VEDOUCÍ TÝMU x MANAŽER (podle Warda, Bowmana a Kakabadse, 2007)</vt:lpstr>
      <vt:lpstr>VEDOUCÍ TÝMU vlastnosti</vt:lpstr>
      <vt:lpstr>VEDOUCÍ TÝMU vlastnosti</vt:lpstr>
      <vt:lpstr>VEDOUCÍ TÝMU kritické vlastnosti</vt:lpstr>
      <vt:lpstr>VEDOUCÍ TÝMU funkce</vt:lpstr>
      <vt:lpstr>STYLY VEDENÍ A ŘÍZENÍ</vt:lpstr>
      <vt:lpstr>STYLY VEDENÍ A ŘÍZENÍ</vt:lpstr>
      <vt:lpstr>STYLY VEDENÍ A ŘÍZENÍ</vt:lpstr>
      <vt:lpstr>STYLY VEDENÍ A ŘÍZENÍ</vt:lpstr>
      <vt:lpstr>STYLY VEDENÍ A ŘÍZENÍ aktuální trendy</vt:lpstr>
      <vt:lpstr>STYLY VEDENÍ A ŘÍZENÍ aktuální trendy</vt:lpstr>
      <vt:lpstr>STYLY VEDENÍ A ŘÍZENÍ aktuální trendy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Trávníková</dc:creator>
  <cp:lastModifiedBy>Dagmar Heiland Trávníková</cp:lastModifiedBy>
  <cp:revision>92</cp:revision>
  <dcterms:created xsi:type="dcterms:W3CDTF">2015-02-20T12:07:35Z</dcterms:created>
  <dcterms:modified xsi:type="dcterms:W3CDTF">2019-04-03T12:19:39Z</dcterms:modified>
</cp:coreProperties>
</file>