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7.4.2019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04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7.4.2019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6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7.4.2019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105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7.4.2019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095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7.4.2019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8765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7.4.2019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413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7.4.2019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49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7.4.2019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96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7.4.2019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35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7.4.2019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98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7.4.2019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32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7.4.2019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31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7.4.2019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71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7.4.2019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29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7.4.2019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54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CBC6-7F80-49DD-9774-D2C187B3CBFC}" type="datetimeFigureOut">
              <a:rPr lang="cs-CZ" smtClean="0"/>
              <a:t>7.4.2019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77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3CBC6-7F80-49DD-9774-D2C187B3CBFC}" type="datetimeFigureOut">
              <a:rPr lang="cs-CZ" smtClean="0"/>
              <a:t>7.4.2019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06B2F5-16FC-4F6C-8D63-70EF32A11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2101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sport/evropska-charta-sportu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8CAEAEC-81C7-4DF5-A82B-1A871B7936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Právo EU, evropská judikatura a její role ve sportovním právu.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2B9AB905-84D1-470C-978E-E55C0B8D1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4754"/>
            <a:ext cx="9144000" cy="1655762"/>
          </a:xfrm>
        </p:spPr>
        <p:txBody>
          <a:bodyPr/>
          <a:lstStyle/>
          <a:p>
            <a:r>
              <a:rPr lang="cs-CZ" dirty="0"/>
              <a:t>JUDr. Petr Skryja</a:t>
            </a:r>
            <a:r>
              <a:rPr lang="cs-CZ" dirty="0" smtClean="0"/>
              <a:t>, Ph.D., </a:t>
            </a:r>
            <a:r>
              <a:rPr lang="cs-CZ" dirty="0"/>
              <a:t>LL.M.</a:t>
            </a:r>
          </a:p>
        </p:txBody>
      </p:sp>
    </p:spTree>
    <p:extLst>
      <p:ext uri="{BB962C8B-B14F-4D97-AF65-F5344CB8AC3E}">
        <p14:creationId xmlns:p14="http://schemas.microsoft.com/office/powerpoint/2010/main" val="180193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4E8516F-6B0F-4523-B28B-09BEE5605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Provázanost evropského práva a vnitrostátního </a:t>
            </a:r>
            <a:r>
              <a:rPr lang="cs-CZ" dirty="0" smtClean="0"/>
              <a:t>práva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92B7CF81-5469-4C4B-A413-ECB01DB671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1" y="2005263"/>
            <a:ext cx="9966158" cy="4652963"/>
          </a:xfrm>
        </p:spPr>
        <p:txBody>
          <a:bodyPr>
            <a:normAutofit fontScale="92500" lnSpcReduction="20000"/>
          </a:bodyPr>
          <a:lstStyle/>
          <a:p>
            <a:pPr algn="just"/>
            <a:endParaRPr lang="cs-CZ" dirty="0" smtClean="0"/>
          </a:p>
          <a:p>
            <a:r>
              <a:rPr lang="cs-CZ" dirty="0"/>
              <a:t>ČR jakožto člen EU uznává právo EU jako součást svého právního řádu</a:t>
            </a:r>
          </a:p>
          <a:p>
            <a:r>
              <a:rPr lang="cs-CZ" dirty="0"/>
              <a:t>K tomu víc čl. 10a Ústavy – a zakladatelské smlouvy jsou na stejné úrovni jako ústavní </a:t>
            </a:r>
            <a:r>
              <a:rPr lang="cs-CZ" dirty="0" smtClean="0"/>
              <a:t>zákony</a:t>
            </a:r>
          </a:p>
          <a:p>
            <a:r>
              <a:rPr lang="cs-CZ" dirty="0" smtClean="0"/>
              <a:t>Smlouva o fungování EU:</a:t>
            </a:r>
          </a:p>
          <a:p>
            <a:pPr marL="0" indent="0" fontAlgn="base">
              <a:buNone/>
            </a:pPr>
            <a:r>
              <a:rPr lang="cs-CZ" dirty="0"/>
              <a:t>Článek 6</a:t>
            </a:r>
          </a:p>
          <a:p>
            <a:pPr fontAlgn="base"/>
            <a:r>
              <a:rPr lang="cs-CZ" dirty="0"/>
              <a:t>Unie má pravomoc provádět činnosti, jimiž podporuje, koordinuje nebo doplňuje činnosti členských států. Oblasti těchto činností na evropské úrovni jsou:</a:t>
            </a:r>
          </a:p>
          <a:p>
            <a:pPr fontAlgn="base"/>
            <a:r>
              <a:rPr lang="cs-CZ" dirty="0"/>
              <a:t>a) ochrana a zlepšování lidského zdraví;</a:t>
            </a:r>
          </a:p>
          <a:p>
            <a:pPr fontAlgn="base"/>
            <a:r>
              <a:rPr lang="cs-CZ" dirty="0"/>
              <a:t>b) průmysl;</a:t>
            </a:r>
          </a:p>
          <a:p>
            <a:pPr fontAlgn="base"/>
            <a:r>
              <a:rPr lang="cs-CZ" dirty="0"/>
              <a:t>c) kultura;</a:t>
            </a:r>
          </a:p>
          <a:p>
            <a:pPr fontAlgn="base"/>
            <a:r>
              <a:rPr lang="cs-CZ" dirty="0"/>
              <a:t>d) cestovní ruch;</a:t>
            </a:r>
          </a:p>
          <a:p>
            <a:pPr fontAlgn="base"/>
            <a:r>
              <a:rPr lang="cs-CZ" dirty="0"/>
              <a:t>e) všeobecné vzdělávání, odborné vzdělávání, mládež a sport;</a:t>
            </a:r>
          </a:p>
          <a:p>
            <a:pPr fontAlgn="base"/>
            <a:r>
              <a:rPr lang="cs-CZ" dirty="0"/>
              <a:t>f) civilní ochrana;</a:t>
            </a:r>
          </a:p>
          <a:p>
            <a:pPr fontAlgn="base"/>
            <a:r>
              <a:rPr lang="cs-CZ" dirty="0"/>
              <a:t>g) správní spolupráce.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6579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D78629A-B4C6-4DC8-8938-D5CAA59A1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 o fungování EU (SFEU)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F7C25AC-9A76-4274-8523-4E4A974F1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02088"/>
            <a:ext cx="10599821" cy="4855912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cs-CZ" dirty="0"/>
          </a:p>
          <a:p>
            <a:pPr fontAlgn="base"/>
            <a:r>
              <a:rPr lang="cs-CZ" dirty="0"/>
              <a:t>Článek 165</a:t>
            </a:r>
            <a:br>
              <a:rPr lang="cs-CZ" dirty="0"/>
            </a:br>
            <a:r>
              <a:rPr lang="cs-CZ" dirty="0"/>
              <a:t>2. Činnost Unie je zaměřena na:</a:t>
            </a:r>
          </a:p>
          <a:p>
            <a:pPr fontAlgn="base"/>
            <a:r>
              <a:rPr lang="cs-CZ" dirty="0"/>
              <a:t>- …</a:t>
            </a:r>
          </a:p>
          <a:p>
            <a:pPr fontAlgn="base"/>
            <a:r>
              <a:rPr lang="cs-CZ" dirty="0"/>
              <a:t>- </a:t>
            </a:r>
            <a:r>
              <a:rPr lang="cs-CZ" i="1" dirty="0"/>
              <a:t>rozvoj evropského rozměru sportu podporou spravedlivého a otevřeného sportovního soutěžení a spolupráce mezi subjekty odpovědnými za sport, jakož i ochranou fyzické a mravní integrity sportovců, obzvláště mladých sportovců.</a:t>
            </a:r>
          </a:p>
          <a:p>
            <a:pPr fontAlgn="base"/>
            <a:r>
              <a:rPr lang="cs-CZ" i="1" dirty="0"/>
              <a:t>3. </a:t>
            </a:r>
            <a:r>
              <a:rPr lang="cs-CZ" i="1"/>
              <a:t>Unie a členské státy podporují spolupráci v oblasti vzdělávání a sportu se třetími zeměmi a s příslušnými mezinárodními organizacemi, zejména s Radou Evropy.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80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9456912-FDCF-48E9-B5C9-0E4066540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Rámci Rady Evropy (není institucí Evropské unie!!!)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7603E0A-40B1-4566-871D-14F0EBCE9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1" y="2054225"/>
            <a:ext cx="11065042" cy="4351338"/>
          </a:xfrm>
        </p:spPr>
        <p:txBody>
          <a:bodyPr/>
          <a:lstStyle/>
          <a:p>
            <a:r>
              <a:rPr lang="cs-CZ" dirty="0"/>
              <a:t>Významný zejména dokument Rady Evropy: </a:t>
            </a:r>
            <a:r>
              <a:rPr lang="cs-CZ" b="1" dirty="0"/>
              <a:t>Evropská charta sportu</a:t>
            </a:r>
          </a:p>
          <a:p>
            <a:r>
              <a:rPr lang="cs-CZ" dirty="0"/>
              <a:t>Dokument z roku 1992</a:t>
            </a:r>
          </a:p>
          <a:p>
            <a:r>
              <a:rPr lang="cs-CZ" dirty="0"/>
              <a:t>14 článků</a:t>
            </a:r>
          </a:p>
          <a:p>
            <a:r>
              <a:rPr lang="cs-CZ" dirty="0"/>
              <a:t>1. část tvoří doporučení pro rozvoj sportu a tělesné výchovy podle zásad humanismu a demokracie</a:t>
            </a:r>
          </a:p>
          <a:p>
            <a:r>
              <a:rPr lang="cs-CZ" dirty="0"/>
              <a:t>2. část je tvořena </a:t>
            </a:r>
            <a:r>
              <a:rPr lang="cs-CZ" b="1" dirty="0"/>
              <a:t>kodexem sportovní etiky</a:t>
            </a:r>
            <a:endParaRPr lang="cs-CZ" dirty="0"/>
          </a:p>
          <a:p>
            <a:r>
              <a:rPr lang="cs-CZ" dirty="0"/>
              <a:t>Dokument k nahlédnutí např. zde:</a:t>
            </a:r>
          </a:p>
          <a:p>
            <a:r>
              <a:rPr lang="cs-CZ">
                <a:hlinkClick r:id="rId2"/>
              </a:rPr>
              <a:t>http://www.msmt.cz/sport/evropska-charta-sportu</a:t>
            </a:r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387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330FEF2-66B2-46A3-AD95-5E747113E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Bílá kniha o sportu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25B8D49-75D3-4840-8824-B1C83B7CD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037" y="2048115"/>
            <a:ext cx="9613861" cy="359931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Z důležitých dokumentů je třeba zdůraznit Bílou knihu o sportu (z roku 2007)</a:t>
            </a:r>
          </a:p>
          <a:p>
            <a:r>
              <a:rPr lang="cs-CZ" dirty="0"/>
              <a:t>Na jejím vzniku se podílely orgány EU, členské státy, sportovní federace WADA (Světová antidopingová organizace – viz samostatná prezentace o dopingu)</a:t>
            </a:r>
          </a:p>
          <a:p>
            <a:r>
              <a:rPr lang="cs-CZ" dirty="0"/>
              <a:t>Cíle:</a:t>
            </a:r>
          </a:p>
          <a:p>
            <a:pPr lvl="1"/>
            <a:r>
              <a:rPr lang="cs-CZ" dirty="0"/>
              <a:t>Navrhnout řešení problémů sportu</a:t>
            </a:r>
          </a:p>
          <a:p>
            <a:pPr lvl="1"/>
            <a:r>
              <a:rPr lang="cs-CZ" dirty="0"/>
              <a:t>Zakotvit sport do evropské politiky</a:t>
            </a:r>
          </a:p>
          <a:p>
            <a:r>
              <a:rPr lang="cs-CZ" dirty="0"/>
              <a:t>Obsah – shrnutí nejdůležitějšího:</a:t>
            </a:r>
          </a:p>
          <a:p>
            <a:r>
              <a:rPr lang="cs-CZ" dirty="0"/>
              <a:t>Antidopingová opatření</a:t>
            </a:r>
          </a:p>
          <a:p>
            <a:r>
              <a:rPr lang="cs-CZ" dirty="0"/>
              <a:t>Vytváření volných pracovních míst</a:t>
            </a:r>
          </a:p>
          <a:p>
            <a:r>
              <a:rPr lang="cs-CZ" dirty="0"/>
              <a:t>Sdílení informací ve sportu</a:t>
            </a:r>
          </a:p>
          <a:p>
            <a:r>
              <a:rPr lang="cs-CZ" dirty="0"/>
              <a:t>Uznání omezení volného pohybu v otázkách domácích sportovců (tzn. národnostní diskriminaci např. při tvorbě domácí reprezentace)</a:t>
            </a:r>
          </a:p>
          <a:p>
            <a:r>
              <a:rPr lang="cs-CZ"/>
              <a:t>Opatření proti korupci v případě sportovních </a:t>
            </a:r>
            <a:r>
              <a:rPr lang="cs-CZ" smtClean="0"/>
              <a:t>agentů.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7421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22BBBE5-FDA9-4192-9864-9B85081E9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 a právo v EU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E3580648-1B50-4C90-84A2-07753F51D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Sportem se v EU nejvíce zabývá Evropská komise. </a:t>
            </a:r>
            <a:r>
              <a:rPr lang="cs-CZ" dirty="0"/>
              <a:t>Evropská komise zastupuje mezi institucemi Evropské unie nadnárodní princip, tzn. že prosazuje zájmy EU jako celku a tvoří protiváhu zájmům jednotlivých členských států. Je strážkyní smluv, iniciátorkou legislativy a výkonným orgánem Evropské unie</a:t>
            </a:r>
            <a:r>
              <a:rPr lang="cs-CZ" dirty="0" smtClean="0"/>
              <a:t>.</a:t>
            </a:r>
          </a:p>
          <a:p>
            <a:r>
              <a:rPr lang="en-US" dirty="0"/>
              <a:t>Education, Culture, Youth and </a:t>
            </a:r>
            <a:r>
              <a:rPr lang="en-US" dirty="0" smtClean="0"/>
              <a:t>Sport</a:t>
            </a:r>
            <a:r>
              <a:rPr lang="cs-CZ" dirty="0" smtClean="0"/>
              <a:t> = </a:t>
            </a:r>
            <a:r>
              <a:rPr lang="cs-CZ" b="1" dirty="0"/>
              <a:t>Tibor </a:t>
            </a:r>
            <a:r>
              <a:rPr lang="cs-CZ" b="1" dirty="0" err="1" smtClean="0"/>
              <a:t>Navracsics</a:t>
            </a:r>
            <a:r>
              <a:rPr lang="cs-CZ" b="1" dirty="0" smtClean="0"/>
              <a:t> = komisař pro sport.</a:t>
            </a:r>
          </a:p>
          <a:p>
            <a:r>
              <a:rPr lang="cs-CZ" b="1" dirty="0" smtClean="0"/>
              <a:t>Pro sport je důležitý Evropský soudní dvůr, k němu se může obrátit sportovec, sportovní klub, sportovní federace se žalobou, že určité pravidlo porušilo právo, ke kterému je EU vázána. </a:t>
            </a:r>
          </a:p>
          <a:p>
            <a:r>
              <a:rPr lang="cs-CZ" b="1" dirty="0" smtClean="0"/>
              <a:t>EU byla vytvořena za účelem zajištění hospodářského a sociálního růstu svých členských zemí skrze zmenšování rozdílů mezi regiony, které rozdělují Evropu.</a:t>
            </a:r>
          </a:p>
          <a:p>
            <a:r>
              <a:rPr lang="cs-CZ" b="1" dirty="0" smtClean="0"/>
              <a:t>I přesto, že sport není primárním cílem Unie, tak si EU uvědomuje, že k naplňování jejich cílů přispívá, protože má neopomenutelný význam pro společnost vzhledem ke své výchovné, zdravotní, ekonomické funkci.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847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643978C-A021-4910-B20A-318444844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43359"/>
          </a:xfrm>
        </p:spPr>
        <p:txBody>
          <a:bodyPr>
            <a:normAutofit/>
          </a:bodyPr>
          <a:lstStyle/>
          <a:p>
            <a:r>
              <a:rPr lang="cs-CZ" dirty="0" smtClean="0"/>
              <a:t>Priority EU v oblasti sportu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A5EA37C-6758-4CB9-B96D-47EBE61E2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65" y="1342442"/>
            <a:ext cx="8596668" cy="499820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Podpora sportu jako socializační, výchovné, kulturní a především zdraví prospěšné aktivity občanů Unie i dalších států,</a:t>
            </a:r>
          </a:p>
          <a:p>
            <a:pPr algn="just"/>
            <a:r>
              <a:rPr lang="cs-CZ" dirty="0" smtClean="0"/>
              <a:t>Podpora amatérské povahy evropského sportu, jeho nezávislost na státní moci a dobrovolnictví v něm,</a:t>
            </a:r>
          </a:p>
          <a:p>
            <a:pPr algn="just"/>
            <a:r>
              <a:rPr lang="cs-CZ" dirty="0" smtClean="0"/>
              <a:t>Snaha zachování pyramidové struktury sportu, kdy jsou sportovní pravidla určována mezinárodními sportovními federacemi a ne státními orgány a pochopení pro opatření pro zachování nejistoty sportovního výsledku,</a:t>
            </a:r>
          </a:p>
          <a:p>
            <a:pPr algn="just"/>
            <a:r>
              <a:rPr lang="cs-CZ" dirty="0" smtClean="0"/>
              <a:t>Ochrana rovnoprávnosti mužů i žen a mladistvých ve sportu před vykořisťováním,</a:t>
            </a:r>
          </a:p>
          <a:p>
            <a:pPr algn="just"/>
            <a:r>
              <a:rPr lang="cs-CZ" dirty="0" smtClean="0"/>
              <a:t>Boj s dopingem, diváckým násilím na sportovištích a přílišnou komercializací sportu spojenou s prodejem vysílacích práv a enormní výdělky některých sportovních klubů.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849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ECD0490-DD51-4B61-B4CB-76DE5454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a evropské souvislosti: Evropská unie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9EC1C522-9B25-4E4E-AF4B-7B877B8F3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031" y="2336873"/>
            <a:ext cx="9613861" cy="3599316"/>
          </a:xfrm>
        </p:spPr>
        <p:txBody>
          <a:bodyPr/>
          <a:lstStyle/>
          <a:p>
            <a:pPr algn="just"/>
            <a:r>
              <a:rPr lang="cs-CZ" dirty="0"/>
              <a:t>Rozhodnutí rady EU ze dne 6. prosince 2001 o příručce s doporučeními pro mezinárodní policejní spolupráci a opatření k prevenci a kontrole násilností a výtržnictví v souvislosti s fotbalovými zápasy, kterých se účastní alespoň jeden členský stát</a:t>
            </a:r>
          </a:p>
          <a:p>
            <a:pPr algn="just"/>
            <a:r>
              <a:rPr lang="cs-CZ" dirty="0"/>
              <a:t>„manuál“ pro spolupráci policie, pořadatelské služby a médií</a:t>
            </a:r>
          </a:p>
          <a:p>
            <a:pPr algn="just"/>
            <a:r>
              <a:rPr lang="cs-CZ" dirty="0"/>
              <a:t>Rozhodnutí rady EU o bezpečnosti v souvislosti s fotbalovými zápasy s mezinárodním prvkem</a:t>
            </a:r>
          </a:p>
          <a:p>
            <a:pPr algn="just"/>
            <a:r>
              <a:rPr lang="cs-CZ" dirty="0"/>
              <a:t>Zavedlo povinnost zřídit národní fotbalové informační středisko (NFIP) – výměna mezinárodně významných policejních informací</a:t>
            </a:r>
          </a:p>
        </p:txBody>
      </p:sp>
    </p:spTree>
    <p:extLst>
      <p:ext uri="{BB962C8B-B14F-4D97-AF65-F5344CB8AC3E}">
        <p14:creationId xmlns:p14="http://schemas.microsoft.com/office/powerpoint/2010/main" val="1328219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A424E18-1E8C-427D-9C58-79E763DD9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UEFA a FIFA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F69E9B9-6482-47BC-8754-CDA1F94CD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UEFA: může např. anulovat výsledky zápasu, nechat ho odehrát bez diváků či udělit pokuty</a:t>
            </a:r>
          </a:p>
          <a:p>
            <a:pPr algn="just"/>
            <a:r>
              <a:rPr lang="cs-CZ" dirty="0"/>
              <a:t>Spolupracuje s FAFE (</a:t>
            </a:r>
            <a:r>
              <a:rPr lang="cs-CZ" dirty="0" err="1"/>
              <a:t>Football</a:t>
            </a:r>
            <a:r>
              <a:rPr lang="cs-CZ" dirty="0"/>
              <a:t>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Racism</a:t>
            </a:r>
            <a:r>
              <a:rPr lang="cs-CZ" dirty="0"/>
              <a:t> in </a:t>
            </a:r>
            <a:r>
              <a:rPr lang="cs-CZ" dirty="0" err="1"/>
              <a:t>Europe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FIFA: především postihuje členské kluby odebíráním ligových bodů nebo vyloučením klubů ze soutěží</a:t>
            </a:r>
          </a:p>
          <a:p>
            <a:pPr algn="just"/>
            <a:r>
              <a:rPr lang="cs-CZ" dirty="0"/>
              <a:t>FIFA a UEFA spolu založily např. Nadaci Daniela </a:t>
            </a:r>
            <a:r>
              <a:rPr lang="cs-CZ" dirty="0" err="1"/>
              <a:t>Nivela</a:t>
            </a:r>
            <a:r>
              <a:rPr lang="cs-CZ" dirty="0"/>
              <a:t>, která vědecky zkoumá divácké násilí a pořádá sbírky na podporu jeho obětí</a:t>
            </a:r>
          </a:p>
        </p:txBody>
      </p:sp>
    </p:spTree>
    <p:extLst>
      <p:ext uri="{BB962C8B-B14F-4D97-AF65-F5344CB8AC3E}">
        <p14:creationId xmlns:p14="http://schemas.microsoft.com/office/powerpoint/2010/main" val="96203927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309</TotalTime>
  <Words>717</Words>
  <Application>Microsoft Office PowerPoint</Application>
  <PresentationFormat>Širokoúhlá obrazovka</PresentationFormat>
  <Paragraphs>64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Fazeta</vt:lpstr>
      <vt:lpstr>Právo EU, evropská judikatura a její role ve sportovním právu.</vt:lpstr>
      <vt:lpstr>Provázanost evropského práva a vnitrostátního práva</vt:lpstr>
      <vt:lpstr>Smlouva o fungování EU (SFEU)</vt:lpstr>
      <vt:lpstr>V Rámci Rady Evropy (není institucí Evropské unie!!!)</vt:lpstr>
      <vt:lpstr>Bílá kniha o sportu</vt:lpstr>
      <vt:lpstr>Sport a právo v EU</vt:lpstr>
      <vt:lpstr>Priority EU v oblasti sportu</vt:lpstr>
      <vt:lpstr>Mezinárodní a evropské souvislosti: Evropská unie</vt:lpstr>
      <vt:lpstr>UEFA a FIFA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Trestněprávní odpovědnost ve sportu II. Protiprávní činy návštěvníků sportovních utkání.</dc:title>
  <dc:creator>Whistlerer</dc:creator>
  <cp:lastModifiedBy>Petr Skryja</cp:lastModifiedBy>
  <cp:revision>34</cp:revision>
  <dcterms:created xsi:type="dcterms:W3CDTF">2018-07-24T12:36:16Z</dcterms:created>
  <dcterms:modified xsi:type="dcterms:W3CDTF">2019-04-07T12:11:14Z</dcterms:modified>
</cp:coreProperties>
</file>