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6" r:id="rId7"/>
    <p:sldId id="263" r:id="rId8"/>
    <p:sldId id="264" r:id="rId9"/>
    <p:sldId id="262" r:id="rId10"/>
    <p:sldId id="260" r:id="rId11"/>
    <p:sldId id="261" r:id="rId12"/>
    <p:sldId id="271" r:id="rId13"/>
    <p:sldId id="272" r:id="rId14"/>
    <p:sldId id="273" r:id="rId15"/>
    <p:sldId id="267" r:id="rId16"/>
    <p:sldId id="265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 smtClean="0"/>
              <a:t>Metodologie a </a:t>
            </a:r>
            <a:r>
              <a:rPr lang="cs-CZ" sz="5800" dirty="0" smtClean="0"/>
              <a:t>statistika 1</a:t>
            </a:r>
            <a:endParaRPr lang="cs-CZ" sz="5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982933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Martin Sebera</a:t>
            </a:r>
          </a:p>
          <a:p>
            <a:pPr algn="r"/>
            <a:r>
              <a:rPr lang="cs-CZ" sz="3000" dirty="0" smtClean="0"/>
              <a:t>Fakulta sportovních studií, MU Brno, 2017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 smtClean="0"/>
              <a:t>Vypsaná témata v </a:t>
            </a:r>
            <a:r>
              <a:rPr lang="cs-CZ" sz="2300" dirty="0" err="1" smtClean="0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is.muni.cz/</a:t>
            </a:r>
            <a:r>
              <a:rPr lang="cs-CZ" sz="2300" dirty="0" err="1" smtClean="0"/>
              <a:t>auth</a:t>
            </a:r>
            <a:r>
              <a:rPr lang="cs-CZ" sz="2300" dirty="0" smtClean="0"/>
              <a:t>/rozpis</a:t>
            </a:r>
            <a:r>
              <a:rPr lang="cs-CZ" sz="2300" dirty="0"/>
              <a:t>/?fakulta=1451</a:t>
            </a:r>
          </a:p>
          <a:p>
            <a:r>
              <a:rPr lang="cs-CZ" sz="2300" dirty="0" smtClean="0"/>
              <a:t>Archív </a:t>
            </a:r>
            <a:r>
              <a:rPr lang="cs-CZ" sz="2300" dirty="0"/>
              <a:t>závěrečných </a:t>
            </a:r>
            <a:r>
              <a:rPr lang="cs-CZ" sz="2300" dirty="0" smtClean="0"/>
              <a:t>prací </a:t>
            </a:r>
            <a:endParaRPr 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</a:t>
            </a:r>
            <a:r>
              <a:rPr lang="cs-CZ" sz="2300" dirty="0" smtClean="0"/>
              <a:t>MU: </a:t>
            </a: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/thesis</a:t>
            </a:r>
            <a:r>
              <a:rPr lang="cs-CZ" sz="2300" dirty="0" smtClean="0"/>
              <a:t>/ - obhájené závěrečné práce, </a:t>
            </a:r>
            <a:r>
              <a:rPr lang="cs-CZ" sz="2300" dirty="0"/>
              <a:t>včetně posudků vedoucího práce a oponenta</a:t>
            </a:r>
            <a:r>
              <a:rPr lang="cs-CZ" sz="2300" dirty="0" smtClean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na UK</a:t>
            </a:r>
            <a:r>
              <a:rPr lang="cs-CZ" sz="2300" dirty="0"/>
              <a:t>: http://www.cuni.cz/UK-4427.html</a:t>
            </a:r>
            <a:endParaRPr lang="cs-CZ" sz="23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 smtClean="0"/>
              <a:t>Téma </a:t>
            </a:r>
            <a:r>
              <a:rPr lang="cs-CZ" sz="2300" i="1" dirty="0"/>
              <a:t>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</a:t>
            </a:r>
            <a:r>
              <a:rPr lang="cs-CZ" sz="2300" i="1" dirty="0" smtClean="0"/>
              <a:t>pro </a:t>
            </a:r>
            <a:r>
              <a:rPr lang="cs-CZ" sz="2300" i="1" dirty="0"/>
              <a:t>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</a:t>
            </a:r>
            <a:r>
              <a:rPr lang="cs-CZ" sz="2300" i="1" dirty="0" smtClean="0"/>
              <a:t>podkladů </a:t>
            </a:r>
            <a:r>
              <a:rPr lang="cs-CZ" sz="2300" i="1" dirty="0"/>
              <a:t>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</a:t>
            </a:r>
            <a:r>
              <a:rPr lang="cs-CZ" sz="2300" dirty="0" smtClean="0"/>
              <a:t>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815" y="2337758"/>
            <a:ext cx="11412747" cy="426145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1. Úvod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2. Syntéza poznatků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3. Výzkumný problém, cíle, výzkumné otázky, (hypotézy)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 smtClean="0"/>
              <a:t>4. Plán Výzkumu</a:t>
            </a:r>
            <a:endParaRPr lang="cs-CZ" sz="2500" cap="all" dirty="0"/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5. Výsledky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6. Diskuse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7. Závěry</a:t>
            </a:r>
            <a:endParaRPr lang="cs-CZ" sz="2500" cap="all" dirty="0"/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 smtClean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</a:t>
            </a:r>
            <a:r>
              <a:rPr lang="cs-CZ" sz="2500" cap="all" dirty="0" smtClean="0"/>
              <a:t>poznatků </a:t>
            </a:r>
          </a:p>
          <a:p>
            <a:r>
              <a:rPr lang="cs-CZ" sz="2300" dirty="0" smtClean="0"/>
              <a:t>rešerše</a:t>
            </a:r>
          </a:p>
          <a:p>
            <a:r>
              <a:rPr lang="cs-CZ" sz="2300" dirty="0" smtClean="0"/>
              <a:t>historický přehled</a:t>
            </a:r>
          </a:p>
          <a:p>
            <a:r>
              <a:rPr lang="cs-CZ" sz="2300" dirty="0" smtClean="0"/>
              <a:t>stav zkoumané problematiky</a:t>
            </a:r>
          </a:p>
          <a:p>
            <a:r>
              <a:rPr lang="cs-CZ" sz="2300" dirty="0" smtClean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 smtClean="0"/>
          </a:p>
          <a:p>
            <a:pPr marL="1431925" indent="-1431925">
              <a:buNone/>
            </a:pPr>
            <a:r>
              <a:rPr lang="cs-CZ" sz="2500" cap="all" dirty="0" smtClean="0"/>
              <a:t>3</a:t>
            </a:r>
            <a:r>
              <a:rPr lang="cs-CZ" sz="2500" cap="all" dirty="0"/>
              <a:t>. Výzkumný problém, cíle, výzkumné otázky, </a:t>
            </a:r>
            <a:r>
              <a:rPr lang="cs-CZ" sz="2500" cap="all" dirty="0" smtClean="0"/>
              <a:t>hypotézy</a:t>
            </a:r>
            <a:r>
              <a:rPr lang="cs-CZ" sz="2500" dirty="0"/>
              <a:t> </a:t>
            </a:r>
            <a:endParaRPr lang="cs-CZ" sz="2500" dirty="0" smtClean="0"/>
          </a:p>
          <a:p>
            <a:r>
              <a:rPr lang="cs-CZ" sz="2300" dirty="0" smtClean="0"/>
              <a:t>zdůvodnění</a:t>
            </a:r>
            <a:r>
              <a:rPr lang="cs-CZ" sz="2300" dirty="0"/>
              <a:t>, význam a potřeba </a:t>
            </a:r>
            <a:r>
              <a:rPr lang="cs-CZ" sz="2300" dirty="0" smtClean="0"/>
              <a:t>studie</a:t>
            </a:r>
          </a:p>
          <a:p>
            <a:r>
              <a:rPr lang="cs-CZ" sz="2300" dirty="0" smtClean="0"/>
              <a:t>cíl práce</a:t>
            </a:r>
          </a:p>
          <a:p>
            <a:r>
              <a:rPr lang="cs-CZ" sz="2300" dirty="0" smtClean="0"/>
              <a:t>výzkumné otázky (hypotézy)</a:t>
            </a:r>
          </a:p>
          <a:p>
            <a:r>
              <a:rPr lang="cs-CZ" sz="2300" dirty="0" smtClean="0"/>
              <a:t>vymezení studie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</a:t>
            </a:r>
            <a:r>
              <a:rPr lang="cs-CZ" sz="2500" cap="all" dirty="0" smtClean="0"/>
              <a:t>Výzkumu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 smtClean="0"/>
              <a:t>Měřící nástroje </a:t>
            </a:r>
            <a:r>
              <a:rPr lang="cs-CZ" sz="2500" dirty="0"/>
              <a:t>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</a:t>
            </a:r>
            <a:r>
              <a:rPr lang="cs-CZ" sz="2500" dirty="0" smtClean="0"/>
              <a:t>výzkumu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 smtClean="0"/>
              <a:t>5</a:t>
            </a:r>
            <a:r>
              <a:rPr lang="cs-CZ" sz="2500" cap="all" dirty="0"/>
              <a:t>. </a:t>
            </a:r>
            <a:r>
              <a:rPr lang="cs-CZ" sz="2500" cap="all" dirty="0" smtClean="0"/>
              <a:t>Výsledky</a:t>
            </a:r>
          </a:p>
          <a:p>
            <a:r>
              <a:rPr lang="cs-CZ" sz="2300" dirty="0" smtClean="0"/>
              <a:t>Výpočty – statistické charakteristiky a výsledky statistických postupů, tabulky</a:t>
            </a:r>
            <a:r>
              <a:rPr lang="cs-CZ" sz="2300" dirty="0"/>
              <a:t>, </a:t>
            </a:r>
            <a:r>
              <a:rPr lang="cs-CZ" sz="2300" dirty="0" smtClean="0"/>
              <a:t>grafy</a:t>
            </a:r>
          </a:p>
          <a:p>
            <a:r>
              <a:rPr lang="cs-CZ" sz="2300" dirty="0" smtClean="0"/>
              <a:t>Argumentace pro odpovědi na výzkumné otázky, zamítnutí/nezamítnutí hypotéz</a:t>
            </a:r>
            <a:endParaRPr lang="cs-CZ" sz="2300" dirty="0"/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6</a:t>
            </a:r>
            <a:r>
              <a:rPr lang="cs-CZ" sz="2500" cap="all" dirty="0"/>
              <a:t>. Diskuse</a:t>
            </a:r>
          </a:p>
          <a:p>
            <a:r>
              <a:rPr lang="cs-CZ" sz="2300" dirty="0" smtClean="0"/>
              <a:t>Diskuse výsledků vzhledem k vědecké literatuře</a:t>
            </a:r>
          </a:p>
          <a:p>
            <a:r>
              <a:rPr lang="cs-CZ" sz="2300" dirty="0" smtClean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7</a:t>
            </a:r>
            <a:r>
              <a:rPr lang="cs-CZ" sz="2500" cap="all" dirty="0"/>
              <a:t>. </a:t>
            </a:r>
            <a:r>
              <a:rPr lang="cs-CZ" sz="2500" cap="all" dirty="0" smtClean="0"/>
              <a:t>Závěry</a:t>
            </a:r>
          </a:p>
          <a:p>
            <a:r>
              <a:rPr lang="cs-CZ" sz="2300" dirty="0" smtClean="0"/>
              <a:t>Doporučení pro další výzkum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3211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 smtClean="0"/>
              <a:t>Systematický a </a:t>
            </a:r>
            <a:r>
              <a:rPr lang="cs-CZ" sz="2300" dirty="0"/>
              <a:t>opakovatelný postup </a:t>
            </a:r>
            <a:r>
              <a:rPr lang="cs-CZ" sz="2300" dirty="0" smtClean="0"/>
              <a:t>pro hledání a sloučení již vytvořených výsledků</a:t>
            </a:r>
            <a:endParaRPr lang="cs-CZ" sz="2300" dirty="0"/>
          </a:p>
          <a:p>
            <a:pPr marL="342900" indent="-342900"/>
            <a:r>
              <a:rPr lang="cs-CZ" sz="2300" dirty="0" smtClean="0"/>
              <a:t>Vyhledání literatury a informačních zdrojů</a:t>
            </a:r>
            <a:endParaRPr lang="cs-CZ" sz="2300" dirty="0"/>
          </a:p>
          <a:p>
            <a:pPr marL="800100" lvl="1" indent="-342900"/>
            <a:r>
              <a:rPr lang="cs-CZ" sz="2300" dirty="0" smtClean="0"/>
              <a:t>Knihovny, elektronické informační zdroje, jiné internetové </a:t>
            </a:r>
            <a:r>
              <a:rPr lang="cs-CZ" sz="2300" dirty="0"/>
              <a:t>zdroje </a:t>
            </a:r>
            <a:r>
              <a:rPr lang="cs-CZ" sz="2300" dirty="0" smtClean="0"/>
              <a:t>Identifikování </a:t>
            </a:r>
            <a:r>
              <a:rPr lang="cs-CZ" sz="2300" dirty="0"/>
              <a:t>klíčových slov.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Volba </a:t>
            </a:r>
            <a:r>
              <a:rPr lang="cs-CZ" sz="2300" dirty="0"/>
              <a:t>citačního </a:t>
            </a:r>
            <a:r>
              <a:rPr lang="cs-CZ" sz="2300" dirty="0" smtClean="0"/>
              <a:t>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Výběr </a:t>
            </a:r>
            <a:r>
              <a:rPr lang="cs-CZ" sz="2300" dirty="0"/>
              <a:t>relevantních článků</a:t>
            </a:r>
            <a:r>
              <a:rPr lang="cs-CZ" sz="2300" dirty="0" smtClean="0"/>
              <a:t>.</a:t>
            </a:r>
            <a:endParaRPr lang="cs-CZ" sz="2300" dirty="0"/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</p:spTree>
    <p:extLst>
      <p:ext uri="{BB962C8B-B14F-4D97-AF65-F5344CB8AC3E}">
        <p14:creationId xmlns:p14="http://schemas.microsoft.com/office/powerpoint/2010/main" val="92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mezery v literatuře</a:t>
            </a:r>
          </a:p>
          <a:p>
            <a:pPr lvl="0"/>
            <a:r>
              <a:rPr lang="cs-CZ" sz="2500" dirty="0" smtClean="0"/>
              <a:t>Vyhněte </a:t>
            </a:r>
            <a:r>
              <a:rPr lang="cs-CZ" sz="2500" dirty="0"/>
              <a:t>se </a:t>
            </a:r>
            <a:r>
              <a:rPr lang="cs-CZ" sz="2500" dirty="0" smtClean="0"/>
              <a:t>bádání vybádaného</a:t>
            </a:r>
          </a:p>
          <a:p>
            <a:pPr lvl="0"/>
            <a:r>
              <a:rPr lang="cs-CZ" sz="2300" dirty="0" smtClean="0"/>
              <a:t>Nedělejte </a:t>
            </a:r>
            <a:r>
              <a:rPr lang="cs-CZ" sz="2300" dirty="0"/>
              <a:t>stejné chyby jako vaši předchůdci</a:t>
            </a:r>
          </a:p>
          <a:p>
            <a:pPr lvl="0"/>
            <a:r>
              <a:rPr lang="cs-CZ" sz="2500" dirty="0" smtClean="0"/>
              <a:t>Začněte tam</a:t>
            </a:r>
            <a:r>
              <a:rPr lang="cs-CZ" sz="2500" dirty="0"/>
              <a:t>, kde ostatní skončili</a:t>
            </a:r>
          </a:p>
          <a:p>
            <a:pPr lvl="0"/>
            <a:r>
              <a:rPr lang="cs-CZ" sz="2500" dirty="0" smtClean="0"/>
              <a:t>Zjistíte</a:t>
            </a:r>
            <a:r>
              <a:rPr lang="cs-CZ" sz="2500" dirty="0"/>
              <a:t>, které práce jsou klíčové pro váš obor</a:t>
            </a:r>
          </a:p>
          <a:p>
            <a:pPr lvl="0"/>
            <a:r>
              <a:rPr lang="cs-CZ" sz="2500" b="1" dirty="0" smtClean="0"/>
              <a:t>Můžete </a:t>
            </a:r>
            <a:r>
              <a:rPr lang="cs-CZ" sz="2500" b="1" dirty="0"/>
              <a:t>srovnat svůj projekt s ostatními</a:t>
            </a:r>
          </a:p>
          <a:p>
            <a:pPr lvl="0"/>
            <a:r>
              <a:rPr lang="cs-CZ" sz="2500" b="1" dirty="0" smtClean="0"/>
              <a:t>Naleznete postup, metody a výsledky vhodné </a:t>
            </a:r>
            <a:r>
              <a:rPr lang="cs-CZ" sz="2500" b="1" dirty="0"/>
              <a:t>pro váš projekt</a:t>
            </a:r>
          </a:p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 smtClean="0">
                <a:latin typeface="+mj-lt"/>
              </a:rPr>
              <a:t>Discovery.muni.cz (p</a:t>
            </a:r>
            <a:r>
              <a:rPr lang="cs-CZ" sz="2500" dirty="0" smtClean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970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 smtClean="0"/>
              <a:t>Publikační a citační etika</a:t>
            </a:r>
          </a:p>
          <a:p>
            <a:r>
              <a:rPr lang="cs-CZ" sz="2500" dirty="0" smtClean="0"/>
              <a:t>tvorby </a:t>
            </a:r>
            <a:r>
              <a:rPr lang="cs-CZ" sz="2500" dirty="0"/>
              <a:t>citací: </a:t>
            </a:r>
            <a:r>
              <a:rPr lang="cs-CZ" sz="2500" dirty="0" smtClean="0"/>
              <a:t>is.muni.cz/do/</a:t>
            </a:r>
            <a:r>
              <a:rPr lang="cs-CZ" sz="2500" dirty="0" err="1" smtClean="0"/>
              <a:t>rect</a:t>
            </a:r>
            <a:r>
              <a:rPr lang="cs-CZ" sz="2500" dirty="0" smtClean="0"/>
              <a:t>/el/</a:t>
            </a:r>
            <a:r>
              <a:rPr lang="cs-CZ" sz="2500" dirty="0" err="1" smtClean="0"/>
              <a:t>estud</a:t>
            </a:r>
            <a:r>
              <a:rPr lang="cs-CZ" sz="2500" dirty="0" smtClean="0"/>
              <a:t>/</a:t>
            </a:r>
            <a:r>
              <a:rPr lang="cs-CZ" sz="2500" dirty="0" err="1" smtClean="0"/>
              <a:t>prif</a:t>
            </a:r>
            <a:r>
              <a:rPr lang="cs-CZ" sz="2500" dirty="0" smtClean="0"/>
              <a:t>/ps11/metodika/web/ebook_citace_2011.html</a:t>
            </a:r>
            <a:endParaRPr lang="cs-CZ" sz="2500" dirty="0"/>
          </a:p>
          <a:p>
            <a:r>
              <a:rPr lang="cs-CZ" sz="2500" dirty="0" smtClean="0"/>
              <a:t>citační </a:t>
            </a:r>
            <a:r>
              <a:rPr lang="cs-CZ" sz="2500" dirty="0"/>
              <a:t>záznam lze nalézt </a:t>
            </a:r>
            <a:endParaRPr lang="cs-CZ" sz="2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discovery.muni.cz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/>
              <a:t>knihovnickém systému </a:t>
            </a:r>
            <a:r>
              <a:rPr lang="cs-CZ" sz="2300" dirty="0" smtClean="0"/>
              <a:t>aleph.muni.cz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lze </a:t>
            </a:r>
            <a:r>
              <a:rPr lang="cs-CZ" sz="2300" dirty="0"/>
              <a:t>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</a:t>
            </a:r>
            <a:r>
              <a:rPr lang="cs-CZ" sz="2300" dirty="0" smtClean="0"/>
              <a:t>se všemi </a:t>
            </a:r>
            <a:r>
              <a:rPr lang="cs-CZ" sz="2300" dirty="0"/>
              <a:t>prohlížeči</a:t>
            </a:r>
          </a:p>
        </p:txBody>
      </p:sp>
    </p:spTree>
    <p:extLst>
      <p:ext uri="{BB962C8B-B14F-4D97-AF65-F5344CB8AC3E}">
        <p14:creationId xmlns:p14="http://schemas.microsoft.com/office/powerpoint/2010/main" val="285685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www.citace.com/CSN-ISO-690.pdf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73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Harvardský systém </a:t>
            </a:r>
            <a:r>
              <a:rPr lang="cs-CZ" dirty="0"/>
              <a:t>(forma jméno-datum)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Odkaz </a:t>
            </a:r>
            <a:r>
              <a:rPr lang="pl-PL" dirty="0"/>
              <a:t>na </a:t>
            </a:r>
            <a:r>
              <a:rPr lang="pl-PL" dirty="0" smtClean="0"/>
              <a:t>bibliografickou citaci v textu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Například </a:t>
            </a:r>
            <a:r>
              <a:rPr lang="cs-CZ" dirty="0">
                <a:solidFill>
                  <a:srgbClr val="FF0000"/>
                </a:solidFill>
              </a:rPr>
              <a:t>Holá (2006) tvrdí, že </a:t>
            </a:r>
            <a:r>
              <a:rPr lang="cs-CZ" dirty="0" smtClean="0">
                <a:solidFill>
                  <a:srgbClr val="FF0000"/>
                </a:solidFill>
              </a:rPr>
              <a:t>komunikaci </a:t>
            </a:r>
            <a:r>
              <a:rPr lang="cs-CZ" dirty="0">
                <a:solidFill>
                  <a:srgbClr val="FF0000"/>
                </a:solidFill>
              </a:rPr>
              <a:t>lze charakterizovat </a:t>
            </a:r>
            <a:r>
              <a:rPr lang="cs-CZ" dirty="0" smtClean="0">
                <a:solidFill>
                  <a:srgbClr val="FF0000"/>
                </a:solidFill>
              </a:rPr>
              <a:t>jako proces </a:t>
            </a:r>
            <a:r>
              <a:rPr lang="cs-CZ" dirty="0">
                <a:solidFill>
                  <a:srgbClr val="FF0000"/>
                </a:solidFill>
              </a:rPr>
              <a:t>sdílení určitých informací. Řečené však ještě neznamená slyšené (</a:t>
            </a:r>
            <a:r>
              <a:rPr lang="cs-CZ" dirty="0" err="1">
                <a:solidFill>
                  <a:srgbClr val="FF0000"/>
                </a:solidFill>
              </a:rPr>
              <a:t>Šuleř</a:t>
            </a:r>
            <a:r>
              <a:rPr lang="cs-CZ" dirty="0">
                <a:solidFill>
                  <a:srgbClr val="FF0000"/>
                </a:solidFill>
              </a:rPr>
              <a:t>, 2009b, s. 75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Bibliografické citace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HOLÁ</a:t>
            </a:r>
            <a:r>
              <a:rPr lang="cs-CZ" dirty="0">
                <a:solidFill>
                  <a:srgbClr val="FF0000"/>
                </a:solidFill>
              </a:rPr>
              <a:t>, Jana, 2006. </a:t>
            </a:r>
            <a:r>
              <a:rPr lang="cs-CZ" i="1" dirty="0">
                <a:solidFill>
                  <a:srgbClr val="FF0000"/>
                </a:solidFill>
              </a:rPr>
              <a:t>Interní komunikace ve firmě</a:t>
            </a:r>
            <a:r>
              <a:rPr lang="cs-CZ" dirty="0">
                <a:solidFill>
                  <a:srgbClr val="FF0000"/>
                </a:solidFill>
              </a:rPr>
              <a:t>. Brno: </a:t>
            </a:r>
            <a:r>
              <a:rPr lang="cs-CZ" dirty="0" err="1">
                <a:solidFill>
                  <a:srgbClr val="FF0000"/>
                </a:solidFill>
              </a:rPr>
              <a:t>Computer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Press</a:t>
            </a:r>
            <a:r>
              <a:rPr lang="cs-CZ" dirty="0">
                <a:solidFill>
                  <a:srgbClr val="FF0000"/>
                </a:solidFill>
              </a:rPr>
              <a:t>. ISBN 80-251-1250-0.</a:t>
            </a:r>
          </a:p>
          <a:p>
            <a:r>
              <a:rPr lang="cs-CZ" dirty="0">
                <a:solidFill>
                  <a:srgbClr val="FF0000"/>
                </a:solidFill>
              </a:rPr>
              <a:t>ŠULEŘ, Oldřich, 2009b. </a:t>
            </a:r>
            <a:r>
              <a:rPr lang="cs-CZ" i="1" dirty="0">
                <a:solidFill>
                  <a:srgbClr val="FF0000"/>
                </a:solidFill>
              </a:rPr>
              <a:t>100 klíčových manažerských technik: komunikování, vedení lidí, rozhodování a organizování</a:t>
            </a:r>
            <a:r>
              <a:rPr lang="cs-CZ" dirty="0">
                <a:solidFill>
                  <a:srgbClr val="FF0000"/>
                </a:solidFill>
              </a:rPr>
              <a:t>. Brno: </a:t>
            </a:r>
            <a:r>
              <a:rPr lang="cs-CZ" dirty="0" err="1" smtClean="0">
                <a:solidFill>
                  <a:srgbClr val="FF0000"/>
                </a:solidFill>
              </a:rPr>
              <a:t>Computer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Press</a:t>
            </a:r>
            <a:r>
              <a:rPr lang="cs-CZ" dirty="0">
                <a:solidFill>
                  <a:srgbClr val="FF0000"/>
                </a:solidFill>
              </a:rPr>
              <a:t>. ISBN 978-80-251-2173-3.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92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371638"/>
            <a:ext cx="80010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 konci tohoto kurzu bude student schopen: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definovat vědní obor </a:t>
            </a:r>
            <a:r>
              <a:rPr kumimoji="0" lang="cs-CZ" altLang="cs-CZ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Kinantropologie</a:t>
            </a: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vytvořit téma bakalářské práce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vytvořit strukturu práce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popsat metody získávání a zpracování dat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stanovit vědeckou otázku a hypotézy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 smtClean="0"/>
              <a:t>PUNCH</a:t>
            </a:r>
            <a:r>
              <a:rPr lang="cs-CZ" sz="2300" dirty="0"/>
              <a:t>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 smtClean="0"/>
              <a:t>ZHÁNĚL</a:t>
            </a:r>
            <a:r>
              <a:rPr lang="cs-CZ" sz="2300" dirty="0"/>
              <a:t>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Elektronické </a:t>
            </a:r>
            <a:r>
              <a:rPr lang="cs-CZ" b="1" dirty="0"/>
              <a:t>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 smtClean="0">
              <a:hlinkClick r:id="rId2"/>
            </a:endParaRPr>
          </a:p>
          <a:p>
            <a:pPr lvl="1"/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 smtClean="0">
              <a:hlinkClick r:id="rId3"/>
            </a:endParaRPr>
          </a:p>
          <a:p>
            <a:pPr lvl="1"/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</a:t>
            </a:r>
            <a:r>
              <a:rPr lang="cs-CZ" dirty="0" smtClean="0"/>
              <a:t>nestránkováno</a:t>
            </a:r>
            <a:r>
              <a:rPr lang="cs-CZ" dirty="0"/>
              <a:t>, 50 s. ISBN 978-80-210-7452-1</a:t>
            </a:r>
            <a:r>
              <a:rPr lang="cs-CZ" dirty="0" smtClean="0"/>
              <a:t>.</a:t>
            </a:r>
          </a:p>
          <a:p>
            <a:pPr lvl="1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 smtClean="0">
              <a:hlinkClick r:id="rId5"/>
            </a:endParaRPr>
          </a:p>
          <a:p>
            <a:pPr lvl="1"/>
            <a:r>
              <a:rPr lang="cs-CZ" u="sng" dirty="0" smtClean="0">
                <a:hlinkClick r:id="rId5"/>
              </a:rPr>
              <a:t>http</a:t>
            </a:r>
            <a:r>
              <a:rPr lang="cs-CZ" u="sng" dirty="0">
                <a:hlinkClick r:id="rId5"/>
              </a:rPr>
              <a:t>://www.fsps.muni.cz/impact/statistika-v-kinantropologii</a:t>
            </a:r>
            <a:r>
              <a:rPr lang="cs-CZ" u="sng" dirty="0" smtClean="0">
                <a:hlinkClick r:id="rId5"/>
              </a:rPr>
              <a:t>/</a:t>
            </a:r>
            <a:endParaRPr lang="cs-CZ" u="sng" dirty="0" smtClean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 smtClean="0"/>
              <a:t>Systematické a organizované získávání informací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</a:t>
            </a:r>
            <a:r>
              <a:rPr lang="cs-CZ" sz="2500" dirty="0" smtClean="0"/>
              <a:t>událostí</a:t>
            </a:r>
            <a:endParaRPr lang="cs-CZ" sz="2500" dirty="0"/>
          </a:p>
          <a:p>
            <a:pPr lvl="0"/>
            <a:r>
              <a:rPr lang="cs-CZ" sz="2500" dirty="0" smtClean="0"/>
              <a:t>řízení</a:t>
            </a:r>
            <a:endParaRPr lang="cs-CZ" sz="2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</a:t>
            </a:r>
            <a:r>
              <a:rPr lang="cs-CZ" altLang="cs-CZ" sz="2700" dirty="0" smtClean="0">
                <a:latin typeface="+mj-lt"/>
              </a:rPr>
              <a:t>znalostí</a:t>
            </a:r>
          </a:p>
          <a:p>
            <a:endParaRPr lang="cs-CZ" altLang="cs-CZ" sz="2700" dirty="0" smtClean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 smtClean="0">
                <a:solidFill>
                  <a:srgbClr val="0033CC"/>
                </a:solidFill>
                <a:latin typeface="+mj-lt"/>
              </a:rPr>
              <a:t>Vědecký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Metoda, metodologie a metodika</a:t>
            </a:r>
          </a:p>
          <a:p>
            <a:r>
              <a:rPr lang="cs-CZ" altLang="cs-CZ" sz="2500" dirty="0" smtClean="0"/>
              <a:t>Metoda </a:t>
            </a:r>
            <a:r>
              <a:rPr lang="cs-CZ" altLang="cs-CZ" sz="2500" dirty="0"/>
              <a:t>- </a:t>
            </a:r>
            <a:r>
              <a:rPr lang="cs-CZ" sz="2500" dirty="0" smtClean="0"/>
              <a:t>nástroje </a:t>
            </a:r>
            <a:r>
              <a:rPr lang="cs-CZ" sz="2500" dirty="0"/>
              <a:t>ke zkoumání daného výzkumného </a:t>
            </a:r>
            <a:r>
              <a:rPr lang="cs-CZ" sz="2500" dirty="0" smtClean="0"/>
              <a:t>předmětu; </a:t>
            </a:r>
            <a:r>
              <a:rPr lang="cs-CZ" sz="2500" dirty="0"/>
              <a:t>způsob a aplikace </a:t>
            </a:r>
            <a:r>
              <a:rPr lang="cs-CZ" sz="2500" dirty="0" smtClean="0"/>
              <a:t>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</a:t>
            </a:r>
            <a:r>
              <a:rPr lang="cs-CZ" sz="2500" dirty="0" smtClean="0"/>
              <a:t>postupů; nauka </a:t>
            </a:r>
            <a:r>
              <a:rPr lang="cs-CZ" sz="2500" dirty="0"/>
              <a:t>o </a:t>
            </a:r>
            <a:r>
              <a:rPr lang="cs-CZ" sz="2500" dirty="0" smtClean="0"/>
              <a:t>metodách</a:t>
            </a:r>
          </a:p>
          <a:p>
            <a:r>
              <a:rPr lang="cs-CZ" altLang="cs-CZ" sz="2500" dirty="0" smtClean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 smtClean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altLang="cs-CZ" sz="2500" b="1" dirty="0" smtClean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 smtClean="0"/>
              <a:t>.</a:t>
            </a:r>
            <a:endParaRPr lang="en-US" altLang="cs-CZ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</a:t>
            </a:r>
            <a:r>
              <a:rPr lang="cs-CZ" altLang="cs-CZ" sz="2500" dirty="0" smtClean="0"/>
              <a:t>dokumentovány</a:t>
            </a:r>
            <a:endParaRPr lang="en-US" altLang="cs-CZ" sz="2500" dirty="0"/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 smtClean="0"/>
              <a:t>Kinantropologie</a:t>
            </a:r>
            <a:r>
              <a:rPr lang="cs-CZ" sz="2500" b="1" dirty="0" smtClean="0"/>
              <a:t> (více definic)</a:t>
            </a:r>
            <a:endParaRPr lang="cs-CZ" sz="2500" b="1" dirty="0" smtClean="0"/>
          </a:p>
          <a:p>
            <a:r>
              <a:rPr lang="cs-CZ" sz="2500" dirty="0" err="1" smtClean="0"/>
              <a:t>kinésis</a:t>
            </a:r>
            <a:r>
              <a:rPr lang="cs-CZ" sz="2500" dirty="0" smtClean="0"/>
              <a:t> </a:t>
            </a:r>
            <a:r>
              <a:rPr lang="cs-CZ" sz="2500" dirty="0"/>
              <a:t>(pohybovat se); </a:t>
            </a:r>
            <a:r>
              <a:rPr lang="cs-CZ" sz="2500" dirty="0" err="1" smtClean="0"/>
              <a:t>anthrópos</a:t>
            </a:r>
            <a:r>
              <a:rPr lang="cs-CZ" sz="2500" dirty="0" smtClean="0"/>
              <a:t> </a:t>
            </a:r>
            <a:r>
              <a:rPr lang="cs-CZ" sz="2500" dirty="0"/>
              <a:t>(člověk); </a:t>
            </a:r>
            <a:r>
              <a:rPr lang="cs-CZ" sz="2500" dirty="0" smtClean="0"/>
              <a:t>logos </a:t>
            </a:r>
            <a:r>
              <a:rPr lang="cs-CZ" sz="2500" dirty="0"/>
              <a:t>(slovo</a:t>
            </a:r>
            <a:r>
              <a:rPr lang="cs-CZ" sz="2500" dirty="0" smtClean="0"/>
              <a:t>)</a:t>
            </a:r>
            <a:endParaRPr lang="cs-CZ" sz="2500" dirty="0" smtClean="0"/>
          </a:p>
          <a:p>
            <a:r>
              <a:rPr lang="cs-CZ" sz="2500" dirty="0" smtClean="0"/>
              <a:t>Věda </a:t>
            </a:r>
            <a:r>
              <a:rPr lang="cs-CZ" sz="2500" dirty="0"/>
              <a:t>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</a:t>
            </a:r>
            <a:r>
              <a:rPr lang="cs-CZ" sz="2500" dirty="0" smtClean="0"/>
              <a:t>projevů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134</TotalTime>
  <Words>854</Words>
  <Application>Microsoft Office PowerPoint</Application>
  <PresentationFormat>Širokoúhlá obrazovka</PresentationFormat>
  <Paragraphs>174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</vt:lpstr>
      <vt:lpstr>Kondenzační stopa</vt:lpstr>
      <vt:lpstr>Metodologie a statistika 1</vt:lpstr>
      <vt:lpstr>Cíl předmětu</vt:lpstr>
      <vt:lpstr>Literatura</vt:lpstr>
      <vt:lpstr>Literatura</vt:lpstr>
      <vt:lpstr>Základní pojmy</vt:lpstr>
      <vt:lpstr>Základní pojmy</vt:lpstr>
      <vt:lpstr>Základní pojmy</vt:lpstr>
      <vt:lpstr>Základní pojmy</vt:lpstr>
      <vt:lpstr>Základní pojmy</vt:lpstr>
      <vt:lpstr>Výběr tématu</vt:lpstr>
      <vt:lpstr>Struktura a návrh projektu</vt:lpstr>
      <vt:lpstr>Struktura a návrh projektu</vt:lpstr>
      <vt:lpstr>Struktura a návrh projektu</vt:lpstr>
      <vt:lpstr>Struktura a návrh projektu</vt:lpstr>
      <vt:lpstr>Literární rešerše</vt:lpstr>
      <vt:lpstr>Literární rešerše</vt:lpstr>
      <vt:lpstr>Citační norma</vt:lpstr>
      <vt:lpstr>Citační norma ČSN ISO 690</vt:lpstr>
      <vt:lpstr>Citační norma ČSN ISO 690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</cp:lastModifiedBy>
  <cp:revision>20</cp:revision>
  <dcterms:created xsi:type="dcterms:W3CDTF">2017-10-08T21:44:25Z</dcterms:created>
  <dcterms:modified xsi:type="dcterms:W3CDTF">2017-10-08T23:59:24Z</dcterms:modified>
</cp:coreProperties>
</file>