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24"/>
  </p:notesMasterIdLst>
  <p:sldIdLst>
    <p:sldId id="256" r:id="rId3"/>
    <p:sldId id="257" r:id="rId4"/>
    <p:sldId id="266" r:id="rId5"/>
    <p:sldId id="267" r:id="rId6"/>
    <p:sldId id="270" r:id="rId7"/>
    <p:sldId id="268" r:id="rId8"/>
    <p:sldId id="269" r:id="rId9"/>
    <p:sldId id="258" r:id="rId10"/>
    <p:sldId id="271" r:id="rId11"/>
    <p:sldId id="273" r:id="rId12"/>
    <p:sldId id="272" r:id="rId13"/>
    <p:sldId id="274" r:id="rId14"/>
    <p:sldId id="259" r:id="rId15"/>
    <p:sldId id="261" r:id="rId16"/>
    <p:sldId id="262" r:id="rId17"/>
    <p:sldId id="263" r:id="rId18"/>
    <p:sldId id="264" r:id="rId19"/>
    <p:sldId id="275" r:id="rId20"/>
    <p:sldId id="276" r:id="rId21"/>
    <p:sldId id="277" r:id="rId22"/>
    <p:sldId id="265" r:id="rId23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A6192"/>
    <a:srgbClr val="19A1FD"/>
    <a:srgbClr val="0C72AA"/>
    <a:srgbClr val="0987CD"/>
    <a:srgbClr val="027FD4"/>
    <a:srgbClr val="006CCE"/>
    <a:srgbClr val="02B9CC"/>
    <a:srgbClr val="0089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561" autoAdjust="0"/>
  </p:normalViewPr>
  <p:slideViewPr>
    <p:cSldViewPr>
      <p:cViewPr>
        <p:scale>
          <a:sx n="120" d="100"/>
          <a:sy n="120" d="100"/>
        </p:scale>
        <p:origin x="-1374" y="-2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image" Target="../media/image1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64BFA5-B0B4-49E5-9662-5174C3EF46B2}" type="datetimeFigureOut">
              <a:rPr lang="cs-CZ" smtClean="0"/>
              <a:t>12.2.2014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DA0749-554E-4837-A856-462CFA0A2C6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5900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DA0749-554E-4837-A856-462CFA0A2C67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27217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DA0749-554E-4837-A856-462CFA0A2C6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3627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DA0749-554E-4837-A856-462CFA0A2C6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91019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DA0749-554E-4837-A856-462CFA0A2C6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80495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DA0749-554E-4837-A856-462CFA0A2C6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324357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DA0749-554E-4837-A856-462CFA0A2C6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617162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DA0749-554E-4837-A856-462CFA0A2C6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360426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DA0749-554E-4837-A856-462CFA0A2C6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545883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DA0749-554E-4837-A856-462CFA0A2C6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6239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DA0749-554E-4837-A856-462CFA0A2C6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881878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DA0749-554E-4837-A856-462CFA0A2C6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83278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DA0749-554E-4837-A856-462CFA0A2C6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881548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DA0749-554E-4837-A856-462CFA0A2C6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710190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DA0749-554E-4837-A856-462CFA0A2C6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53544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DA0749-554E-4837-A856-462CFA0A2C6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12122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DA0749-554E-4837-A856-462CFA0A2C6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37495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DA0749-554E-4837-A856-462CFA0A2C6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42192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DA0749-554E-4837-A856-462CFA0A2C6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15885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DA0749-554E-4837-A856-462CFA0A2C6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29541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DA0749-554E-4837-A856-462CFA0A2C6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17797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DA0749-554E-4837-A856-462CFA0A2C6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666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3187700"/>
            <a:ext cx="6172200" cy="850900"/>
          </a:xfrm>
        </p:spPr>
        <p:txBody>
          <a:bodyPr/>
          <a:lstStyle>
            <a:lvl1pPr>
              <a:defRPr sz="4400"/>
            </a:lvl1pPr>
          </a:lstStyle>
          <a:p>
            <a:pPr lvl="0"/>
            <a:r>
              <a:rPr lang="cs-CZ" noProof="0" smtClean="0"/>
              <a:t>Kliknutím lze upravit styl.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1850" y="4452938"/>
            <a:ext cx="6248400" cy="533400"/>
          </a:xfrm>
        </p:spPr>
        <p:txBody>
          <a:bodyPr/>
          <a:lstStyle>
            <a:lvl1pPr marL="0" indent="0">
              <a:buFontTx/>
              <a:buNone/>
              <a:defRPr sz="2800"/>
            </a:lvl1pPr>
          </a:lstStyle>
          <a:p>
            <a:pPr lvl="0"/>
            <a:r>
              <a:rPr lang="cs-CZ" noProof="0" smtClean="0"/>
              <a:t>Kliknutím lze upravit styl předlohy.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D397677-FA7B-4A32-94AD-B128BF2B0236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C91D20-1B1A-4274-855B-FD87996F005A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2138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150" y="0"/>
            <a:ext cx="2000250" cy="64008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0"/>
            <a:ext cx="5848350" cy="64008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0C7075-D173-498C-A96B-F796054BD6E2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7071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645332-424C-4E09-956E-7D82C45E9F77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5971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E02A2D-5ADA-4081-94D0-FB24D200CA28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3233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990600"/>
            <a:ext cx="39243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1100" y="990600"/>
            <a:ext cx="39243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89D038-9425-4F7C-B715-4272A288B426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0639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74C701-20DC-41C6-A955-E550D3AD1D91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5250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0154BD-AC76-407C-A192-58696103BE3F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6620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81D96A-98A3-4552-91A2-872AC23E0E62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1006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E3EC4C-895B-4363-8666-C581066AF618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2401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9899CB-9D69-4CDE-8B1F-931B6BE98FC2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8989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0"/>
            <a:ext cx="80010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990600"/>
            <a:ext cx="8001000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53200"/>
            <a:ext cx="1905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53200"/>
            <a:ext cx="2895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553200"/>
            <a:ext cx="1905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EF46D2C-C820-4349-B902-2C09140625B0}" type="slidenum">
              <a:rPr lang="cs-CZ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b="1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9.png"/><Relationship Id="rId4" Type="http://schemas.openxmlformats.org/officeDocument/2006/relationships/oleObject" Target="../embeddings/oleObject1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0.png"/><Relationship Id="rId4" Type="http://schemas.openxmlformats.org/officeDocument/2006/relationships/oleObject" Target="../embeddings/oleObject2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2.emf"/><Relationship Id="rId4" Type="http://schemas.openxmlformats.org/officeDocument/2006/relationships/oleObject" Target="../embeddings/oleObject3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7" Type="http://schemas.openxmlformats.org/officeDocument/2006/relationships/image" Target="../media/image15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14.emf"/><Relationship Id="rId4" Type="http://schemas.openxmlformats.org/officeDocument/2006/relationships/oleObject" Target="../embeddings/Microsoft_Word_97_-_2003_Document1.doc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7.png"/><Relationship Id="rId5" Type="http://schemas.openxmlformats.org/officeDocument/2006/relationships/image" Target="../media/image16.wmf"/><Relationship Id="rId4" Type="http://schemas.openxmlformats.org/officeDocument/2006/relationships/oleObject" Target="../embeddings/oleObject5.bin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548680"/>
            <a:ext cx="6172200" cy="850900"/>
          </a:xfrm>
        </p:spPr>
        <p:txBody>
          <a:bodyPr/>
          <a:lstStyle/>
          <a:p>
            <a:r>
              <a:rPr lang="cs-CZ" b="1" dirty="0" smtClean="0">
                <a:solidFill>
                  <a:schemeClr val="tx1"/>
                </a:solidFill>
              </a:rPr>
              <a:t>STATISTIKA</a:t>
            </a:r>
            <a:br>
              <a:rPr lang="cs-CZ" b="1" dirty="0" smtClean="0">
                <a:solidFill>
                  <a:schemeClr val="tx1"/>
                </a:solidFill>
              </a:rPr>
            </a:br>
            <a:r>
              <a:rPr lang="cs-CZ" b="1" dirty="0" smtClean="0">
                <a:solidFill>
                  <a:schemeClr val="tx1"/>
                </a:solidFill>
              </a:rPr>
              <a:t>přednáška 1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99592" y="4479776"/>
            <a:ext cx="6248400" cy="533400"/>
          </a:xfrm>
        </p:spPr>
        <p:txBody>
          <a:bodyPr/>
          <a:lstStyle/>
          <a:p>
            <a:r>
              <a:rPr lang="cs-CZ" dirty="0" smtClean="0"/>
              <a:t>Martin Sebera, </a:t>
            </a:r>
            <a:r>
              <a:rPr lang="cs-CZ" dirty="0" err="1" smtClean="0"/>
              <a:t>FSpS</a:t>
            </a:r>
            <a:r>
              <a:rPr lang="cs-CZ" dirty="0" smtClean="0"/>
              <a:t> MU, 12.2.2014</a:t>
            </a:r>
            <a:endParaRPr lang="cs-CZ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970779" y="1772816"/>
            <a:ext cx="6172200" cy="2376264"/>
          </a:xfrm>
          <a:prstGeom prst="rect">
            <a:avLst/>
          </a:prstGeom>
          <a:solidFill>
            <a:schemeClr val="bg1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Impact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Impact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Impact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Impact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Impact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Impact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Impact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Impact" pitchFamily="34" charset="0"/>
              </a:defRPr>
            </a:lvl9pPr>
          </a:lstStyle>
          <a:p>
            <a:r>
              <a:rPr lang="cs-CZ" sz="2900" b="1" dirty="0">
                <a:solidFill>
                  <a:srgbClr val="FF0000"/>
                </a:solidFill>
                <a:latin typeface="Calibri" panose="020F0502020204030204" pitchFamily="34" charset="0"/>
              </a:rPr>
              <a:t>Sázíte-li </a:t>
            </a:r>
            <a:r>
              <a:rPr lang="cs-CZ" sz="29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ve Sportce, </a:t>
            </a:r>
            <a:r>
              <a:rPr lang="cs-CZ" sz="2900" b="1" dirty="0">
                <a:solidFill>
                  <a:srgbClr val="FF0000"/>
                </a:solidFill>
                <a:latin typeface="Calibri" panose="020F0502020204030204" pitchFamily="34" charset="0"/>
              </a:rPr>
              <a:t>je to hazard. Sázíte-li se, že vám v kartách přijdou tři postupky po sobě, je to zábava. Vsadíte-li se, že </a:t>
            </a:r>
            <a:r>
              <a:rPr lang="cs-CZ" sz="29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cena plynu stoupne </a:t>
            </a:r>
            <a:r>
              <a:rPr lang="cs-CZ" sz="2900" b="1" dirty="0">
                <a:solidFill>
                  <a:srgbClr val="FF0000"/>
                </a:solidFill>
                <a:latin typeface="Calibri" panose="020F0502020204030204" pitchFamily="34" charset="0"/>
              </a:rPr>
              <a:t>o </a:t>
            </a:r>
            <a:r>
              <a:rPr lang="cs-CZ" sz="29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10 </a:t>
            </a:r>
            <a:r>
              <a:rPr lang="en-US" sz="29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%</a:t>
            </a:r>
            <a:r>
              <a:rPr lang="cs-CZ" sz="29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, </a:t>
            </a:r>
            <a:r>
              <a:rPr lang="cs-CZ" sz="2900" b="1" dirty="0">
                <a:solidFill>
                  <a:srgbClr val="FF0000"/>
                </a:solidFill>
                <a:latin typeface="Calibri" panose="020F0502020204030204" pitchFamily="34" charset="0"/>
              </a:rPr>
              <a:t>je to podnikání. Vidíte ten rozdíl?</a:t>
            </a:r>
            <a:endParaRPr lang="cs-CZ" sz="2900" b="1" kern="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8570988"/>
              </p:ext>
            </p:extLst>
          </p:nvPr>
        </p:nvGraphicFramePr>
        <p:xfrm>
          <a:off x="1043608" y="1341438"/>
          <a:ext cx="7772400" cy="424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Rastrový obrázek" r:id="rId4" imgW="7811590" imgH="3715269" progId="PBrush">
                  <p:embed/>
                </p:oleObj>
              </mc:Choice>
              <mc:Fallback>
                <p:oleObj name="Rastrový obrázek" r:id="rId4" imgW="7811590" imgH="3715269" progId="PBrush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1341438"/>
                        <a:ext cx="7772400" cy="4248150"/>
                      </a:xfrm>
                      <a:prstGeom prst="rect">
                        <a:avLst/>
                      </a:prstGeom>
                      <a:noFill/>
                      <a:ln w="38100" cmpd="sng">
                        <a:solidFill>
                          <a:schemeClr val="accent2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708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Základní statistické charakteristiky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Míry střední hodnota</a:t>
            </a:r>
          </a:p>
          <a:p>
            <a:pPr lvl="1"/>
            <a:r>
              <a:rPr lang="cs-CZ" dirty="0" smtClean="0"/>
              <a:t>Aritmetický a geometrický průměr, modus, medián</a:t>
            </a:r>
          </a:p>
          <a:p>
            <a:r>
              <a:rPr lang="cs-CZ" dirty="0" smtClean="0"/>
              <a:t>Míry variability</a:t>
            </a:r>
          </a:p>
          <a:p>
            <a:pPr lvl="1"/>
            <a:r>
              <a:rPr lang="cs-CZ" dirty="0"/>
              <a:t>variační </a:t>
            </a:r>
            <a:r>
              <a:rPr lang="cs-CZ" dirty="0" smtClean="0"/>
              <a:t>rozpětí, kvantily, rozptyl, </a:t>
            </a:r>
            <a:r>
              <a:rPr lang="cs-CZ" dirty="0"/>
              <a:t>směrodatná </a:t>
            </a:r>
            <a:r>
              <a:rPr lang="cs-CZ" dirty="0" smtClean="0"/>
              <a:t>odchylka, </a:t>
            </a:r>
            <a:r>
              <a:rPr lang="cs-CZ" dirty="0"/>
              <a:t>variační </a:t>
            </a:r>
            <a:r>
              <a:rPr lang="cs-CZ" dirty="0" smtClean="0"/>
              <a:t>koeficient</a:t>
            </a:r>
          </a:p>
          <a:p>
            <a:r>
              <a:rPr lang="cs-CZ" dirty="0" smtClean="0"/>
              <a:t>ztrácíme </a:t>
            </a:r>
            <a:r>
              <a:rPr lang="cs-CZ" dirty="0"/>
              <a:t>mnoho cenných informací o původních datech</a:t>
            </a:r>
          </a:p>
          <a:p>
            <a:pPr lvl="1"/>
            <a:r>
              <a:rPr lang="cs-CZ" sz="1800" dirty="0" smtClean="0"/>
              <a:t>1</a:t>
            </a:r>
            <a:r>
              <a:rPr lang="cs-CZ" sz="1800" dirty="0"/>
              <a:t>; 10; 22	</a:t>
            </a:r>
            <a:r>
              <a:rPr lang="cs-CZ" sz="1800" dirty="0" smtClean="0"/>
              <a:t>	průměr </a:t>
            </a:r>
            <a:r>
              <a:rPr lang="cs-CZ" sz="1800" dirty="0"/>
              <a:t>11	</a:t>
            </a:r>
            <a:r>
              <a:rPr lang="cs-CZ" sz="1800" dirty="0" smtClean="0"/>
              <a:t>SD 10,53 </a:t>
            </a:r>
            <a:r>
              <a:rPr lang="cs-CZ" sz="1800" dirty="0"/>
              <a:t>	n = 3</a:t>
            </a:r>
          </a:p>
          <a:p>
            <a:pPr lvl="1"/>
            <a:r>
              <a:rPr lang="cs-CZ" sz="1800" dirty="0" smtClean="0"/>
              <a:t>11</a:t>
            </a:r>
            <a:r>
              <a:rPr lang="cs-CZ" sz="1800" dirty="0"/>
              <a:t>; 11; 11	</a:t>
            </a:r>
            <a:r>
              <a:rPr lang="cs-CZ" sz="1800" dirty="0" smtClean="0"/>
              <a:t>	průměr </a:t>
            </a:r>
            <a:r>
              <a:rPr lang="cs-CZ" sz="1800" dirty="0"/>
              <a:t>11	</a:t>
            </a:r>
            <a:r>
              <a:rPr lang="cs-CZ" sz="1800" dirty="0" smtClean="0"/>
              <a:t>SD 0 </a:t>
            </a:r>
            <a:r>
              <a:rPr lang="cs-CZ" sz="1800" dirty="0"/>
              <a:t>	</a:t>
            </a:r>
            <a:r>
              <a:rPr lang="cs-CZ" sz="1800" dirty="0" smtClean="0"/>
              <a:t>	n </a:t>
            </a:r>
            <a:r>
              <a:rPr lang="cs-CZ" sz="1800" dirty="0"/>
              <a:t>= 3</a:t>
            </a:r>
          </a:p>
          <a:p>
            <a:pPr lvl="1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305453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/>
        </p:nvGraphicFramePr>
        <p:xfrm>
          <a:off x="468313" y="1016000"/>
          <a:ext cx="8207375" cy="555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Rastrový obrázek" r:id="rId4" imgW="6361905" imgH="4304762" progId="PBrush">
                  <p:embed/>
                </p:oleObj>
              </mc:Choice>
              <mc:Fallback>
                <p:oleObj name="Rastrový obrázek" r:id="rId4" imgW="6361905" imgH="4304762" progId="PBrush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1016000"/>
                        <a:ext cx="8207375" cy="5554663"/>
                      </a:xfrm>
                      <a:prstGeom prst="rect">
                        <a:avLst/>
                      </a:prstGeom>
                      <a:noFill/>
                      <a:ln w="38100" cmpd="sng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5429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Normalita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 err="1"/>
              <a:t>Kolmogorov-Smirnov</a:t>
            </a:r>
            <a:r>
              <a:rPr lang="cs-CZ" sz="2800" dirty="0"/>
              <a:t> </a:t>
            </a:r>
            <a:r>
              <a:rPr lang="cs-CZ" sz="2800" dirty="0" smtClean="0"/>
              <a:t>a </a:t>
            </a:r>
            <a:r>
              <a:rPr lang="cs-CZ" sz="2800" dirty="0" err="1" smtClean="0"/>
              <a:t>Shapiro-Wilks</a:t>
            </a:r>
            <a:r>
              <a:rPr lang="cs-CZ" sz="2800" dirty="0" smtClean="0"/>
              <a:t> test</a:t>
            </a:r>
          </a:p>
          <a:p>
            <a:r>
              <a:rPr lang="cs-CZ" sz="2800" dirty="0" smtClean="0">
                <a:solidFill>
                  <a:srgbClr val="FF0000"/>
                </a:solidFill>
              </a:rPr>
              <a:t>Proč? </a:t>
            </a:r>
            <a:br>
              <a:rPr lang="cs-CZ" sz="2800" dirty="0" smtClean="0">
                <a:solidFill>
                  <a:srgbClr val="FF0000"/>
                </a:solidFill>
              </a:rPr>
            </a:br>
            <a:r>
              <a:rPr lang="cs-CZ" sz="2800" dirty="0" smtClean="0">
                <a:solidFill>
                  <a:srgbClr val="FF0000"/>
                </a:solidFill>
              </a:rPr>
              <a:t>rozhodnutí</a:t>
            </a:r>
            <a:r>
              <a:rPr lang="cs-CZ" sz="2800" dirty="0">
                <a:solidFill>
                  <a:srgbClr val="FF0000"/>
                </a:solidFill>
              </a:rPr>
              <a:t>, zda použít parametrické nebo </a:t>
            </a:r>
            <a:r>
              <a:rPr lang="cs-CZ" sz="2800" dirty="0" smtClean="0">
                <a:solidFill>
                  <a:srgbClr val="FF0000"/>
                </a:solidFill>
              </a:rPr>
              <a:t>neparametrické </a:t>
            </a:r>
            <a:r>
              <a:rPr lang="cs-CZ" sz="2800" dirty="0">
                <a:solidFill>
                  <a:srgbClr val="FF0000"/>
                </a:solidFill>
              </a:rPr>
              <a:t>testy</a:t>
            </a:r>
          </a:p>
        </p:txBody>
      </p:sp>
      <p:pic>
        <p:nvPicPr>
          <p:cNvPr id="2050" name="Picture 2" descr="http://www.scio.cz/images/vyvoj_testu/1000px-Standard_deviation_diagram_%28decimal_comma%29_sv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3284984"/>
            <a:ext cx="6343650" cy="3171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8001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900" dirty="0">
                <a:solidFill>
                  <a:schemeClr val="tx1"/>
                </a:solidFill>
              </a:rPr>
              <a:t>Korelace ANEB korelace není kauzalita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= </a:t>
            </a:r>
            <a:r>
              <a:rPr lang="cs-CZ" dirty="0"/>
              <a:t>vzájemný vztah mezi veličinami proměnnými, </a:t>
            </a:r>
            <a:r>
              <a:rPr lang="cs-CZ" dirty="0" smtClean="0"/>
              <a:t>jevy </a:t>
            </a:r>
            <a:r>
              <a:rPr lang="cs-CZ" sz="2200" dirty="0" smtClean="0"/>
              <a:t>(dostatečně velk</a:t>
            </a:r>
            <a:r>
              <a:rPr lang="cs-CZ" sz="2200" dirty="0" smtClean="0"/>
              <a:t>ý rozsah)</a:t>
            </a:r>
          </a:p>
          <a:p>
            <a:r>
              <a:rPr lang="cs-CZ" dirty="0" smtClean="0"/>
              <a:t>Úkol: zjistit závislost a popsat ji</a:t>
            </a:r>
            <a:endParaRPr lang="cs-CZ" dirty="0" smtClean="0"/>
          </a:p>
          <a:p>
            <a:r>
              <a:rPr lang="cs-CZ" dirty="0" smtClean="0"/>
              <a:t>Př. 3 proměnné:</a:t>
            </a:r>
          </a:p>
          <a:p>
            <a:pPr lvl="1"/>
            <a:r>
              <a:rPr lang="cs-CZ" dirty="0" smtClean="0"/>
              <a:t>BMI</a:t>
            </a:r>
          </a:p>
          <a:p>
            <a:pPr lvl="1"/>
            <a:r>
              <a:rPr lang="cs-CZ" dirty="0" smtClean="0"/>
              <a:t>% fat</a:t>
            </a:r>
          </a:p>
          <a:p>
            <a:pPr lvl="1"/>
            <a:r>
              <a:rPr lang="cs-CZ" dirty="0" smtClean="0"/>
              <a:t>WHR</a:t>
            </a:r>
            <a:endParaRPr lang="cs-CZ" dirty="0" smtClean="0"/>
          </a:p>
          <a:p>
            <a:endParaRPr lang="cs-CZ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3118549"/>
              </p:ext>
            </p:extLst>
          </p:nvPr>
        </p:nvGraphicFramePr>
        <p:xfrm>
          <a:off x="4156824" y="3140968"/>
          <a:ext cx="4951801" cy="37163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Graph" r:id="rId4" imgW="4727520" imgH="3552840" progId="STATISTICA.Graph">
                  <p:embed/>
                </p:oleObj>
              </mc:Choice>
              <mc:Fallback>
                <p:oleObj name="Graph" r:id="rId4" imgW="4727520" imgH="3552840" progId="STATISTICA.Graph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6824" y="3140968"/>
                        <a:ext cx="4951801" cy="371634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179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Korelační koeficient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i="1" dirty="0" smtClean="0"/>
              <a:t>R</a:t>
            </a:r>
            <a:r>
              <a:rPr lang="cs-CZ" dirty="0" smtClean="0"/>
              <a:t>: </a:t>
            </a:r>
            <a:r>
              <a:rPr lang="en-US" dirty="0" smtClean="0"/>
              <a:t>&lt;</a:t>
            </a:r>
            <a:r>
              <a:rPr lang="cs-CZ" dirty="0" smtClean="0"/>
              <a:t>-</a:t>
            </a:r>
            <a:r>
              <a:rPr lang="cs-CZ" dirty="0"/>
              <a:t>1 do </a:t>
            </a:r>
            <a:r>
              <a:rPr lang="cs-CZ" dirty="0" smtClean="0"/>
              <a:t>1</a:t>
            </a:r>
            <a:r>
              <a:rPr lang="en-US" dirty="0" smtClean="0"/>
              <a:t>&gt;</a:t>
            </a:r>
            <a:endParaRPr lang="cs-CZ" dirty="0" smtClean="0"/>
          </a:p>
          <a:p>
            <a:r>
              <a:rPr lang="cs-CZ" dirty="0" smtClean="0"/>
              <a:t>Omezení:</a:t>
            </a:r>
            <a:endParaRPr lang="cs-CZ" dirty="0"/>
          </a:p>
          <a:p>
            <a:pPr lvl="1"/>
            <a:r>
              <a:rPr lang="cs-CZ" dirty="0"/>
              <a:t>předpokládá </a:t>
            </a:r>
            <a:r>
              <a:rPr lang="cs-CZ" dirty="0" smtClean="0"/>
              <a:t>2-rozměrné </a:t>
            </a:r>
            <a:r>
              <a:rPr lang="cs-CZ" dirty="0" err="1" smtClean="0"/>
              <a:t>norm.rozdělení</a:t>
            </a:r>
            <a:endParaRPr lang="cs-CZ" dirty="0" smtClean="0"/>
          </a:p>
          <a:p>
            <a:pPr lvl="1"/>
            <a:r>
              <a:rPr lang="cs-CZ" dirty="0" smtClean="0"/>
              <a:t>měří </a:t>
            </a:r>
            <a:r>
              <a:rPr lang="cs-CZ" dirty="0"/>
              <a:t>pouze vztahy </a:t>
            </a:r>
            <a:r>
              <a:rPr lang="cs-CZ" dirty="0" smtClean="0"/>
              <a:t>lineární</a:t>
            </a:r>
            <a:endParaRPr lang="cs-CZ" dirty="0"/>
          </a:p>
          <a:p>
            <a:pPr lvl="1"/>
            <a:r>
              <a:rPr lang="cs-CZ" dirty="0" smtClean="0"/>
              <a:t>nerozeznává</a:t>
            </a:r>
            <a:r>
              <a:rPr lang="cs-CZ" dirty="0"/>
              <a:t>, která proměnná je závislá a která nezávislá. Nelze rozhodnout o příčinnosti vztahu mezi </a:t>
            </a:r>
            <a:r>
              <a:rPr lang="cs-CZ" dirty="0" smtClean="0"/>
              <a:t>proměnnými</a:t>
            </a:r>
          </a:p>
          <a:p>
            <a:r>
              <a:rPr lang="cs-CZ" dirty="0" smtClean="0"/>
              <a:t>interpretace </a:t>
            </a:r>
            <a:r>
              <a:rPr lang="cs-CZ" dirty="0" smtClean="0">
                <a:sym typeface="Symbol"/>
              </a:rPr>
              <a:t></a:t>
            </a:r>
            <a:r>
              <a:rPr lang="cs-CZ" dirty="0" smtClean="0"/>
              <a:t> dodatečné koeficienty, např. index determinace </a:t>
            </a:r>
            <a:r>
              <a:rPr lang="cs-CZ" i="1" dirty="0" smtClean="0"/>
              <a:t>r</a:t>
            </a:r>
            <a:r>
              <a:rPr lang="cs-CZ" i="1" baseline="30000" dirty="0" smtClean="0"/>
              <a:t>2</a:t>
            </a:r>
          </a:p>
          <a:p>
            <a:r>
              <a:rPr lang="cs-CZ" sz="3000" i="1" dirty="0" err="1" smtClean="0"/>
              <a:t>Pearsonův</a:t>
            </a:r>
            <a:r>
              <a:rPr lang="cs-CZ" sz="3000" i="1" dirty="0" smtClean="0"/>
              <a:t>, </a:t>
            </a:r>
            <a:r>
              <a:rPr lang="cs-CZ" sz="3000" i="1" dirty="0" err="1" smtClean="0"/>
              <a:t>neparametrický</a:t>
            </a:r>
            <a:r>
              <a:rPr lang="cs-CZ" sz="3000" i="1" dirty="0" smtClean="0"/>
              <a:t> </a:t>
            </a:r>
            <a:r>
              <a:rPr lang="cs-CZ" sz="3000" i="1" dirty="0" err="1" smtClean="0"/>
              <a:t>Spearmonův</a:t>
            </a:r>
            <a:endParaRPr lang="cs-CZ" sz="3000" i="1" dirty="0" smtClean="0"/>
          </a:p>
          <a:p>
            <a:r>
              <a:rPr lang="cs-CZ" sz="3000" i="1" dirty="0" smtClean="0"/>
              <a:t>jednoduchý, parciální, mnohonásobný</a:t>
            </a:r>
            <a:endParaRPr lang="cs-CZ" sz="3000" dirty="0"/>
          </a:p>
        </p:txBody>
      </p:sp>
    </p:spTree>
    <p:extLst>
      <p:ext uri="{BB962C8B-B14F-4D97-AF65-F5344CB8AC3E}">
        <p14:creationId xmlns:p14="http://schemas.microsoft.com/office/powerpoint/2010/main" val="2075540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://upload.wikimedia.org/wikipedia/commons/thumb/d/d4/Correlation_examples2.svg/506px-Correlation_examples2.sv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230" y="1556792"/>
            <a:ext cx="8832982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3103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4453011"/>
              </p:ext>
            </p:extLst>
          </p:nvPr>
        </p:nvGraphicFramePr>
        <p:xfrm>
          <a:off x="1524000" y="1772816"/>
          <a:ext cx="6096000" cy="17049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cs-CZ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fat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WHR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BMI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fat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6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0,36</a:t>
                      </a:r>
                      <a:endParaRPr lang="cs-CZ" sz="26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6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0,41</a:t>
                      </a:r>
                      <a:endParaRPr lang="cs-CZ" sz="26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6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WHR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6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0,36</a:t>
                      </a:r>
                      <a:endParaRPr lang="cs-CZ" sz="26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6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0,85</a:t>
                      </a:r>
                      <a:endParaRPr lang="cs-CZ" sz="26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BMI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6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0,41</a:t>
                      </a:r>
                      <a:endParaRPr lang="cs-CZ" sz="26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6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0,85</a:t>
                      </a:r>
                      <a:endParaRPr lang="cs-CZ" sz="26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6" name="Obdélník 5"/>
          <p:cNvSpPr/>
          <p:nvPr/>
        </p:nvSpPr>
        <p:spPr>
          <a:xfrm>
            <a:off x="1259632" y="3789040"/>
            <a:ext cx="72008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dirty="0"/>
              <a:t>Nejvyšší </a:t>
            </a:r>
            <a:r>
              <a:rPr lang="cs-CZ" sz="2800" b="1" dirty="0"/>
              <a:t>jednoduchý</a:t>
            </a:r>
            <a:r>
              <a:rPr lang="cs-CZ" sz="2800" dirty="0"/>
              <a:t> korelační koeficient je mezi proměnnými BMI a WHR a to </a:t>
            </a:r>
            <a:r>
              <a:rPr lang="cs-CZ" sz="2800" dirty="0" smtClean="0"/>
              <a:t>0,85. </a:t>
            </a:r>
            <a:r>
              <a:rPr lang="cs-CZ" sz="2800" dirty="0"/>
              <a:t>Celkem vysvětluje </a:t>
            </a:r>
            <a:r>
              <a:rPr lang="cs-CZ" sz="2800" dirty="0" smtClean="0"/>
              <a:t>72,2 </a:t>
            </a:r>
            <a:r>
              <a:rPr lang="cs-CZ" sz="2800" dirty="0"/>
              <a:t>% procent celkové variability mezi těmi to proměnnými. K číslu </a:t>
            </a:r>
            <a:r>
              <a:rPr lang="cs-CZ" sz="2800" dirty="0" smtClean="0"/>
              <a:t>72,2 </a:t>
            </a:r>
            <a:r>
              <a:rPr lang="cs-CZ" sz="2800" dirty="0"/>
              <a:t>% jsme dospěli pomocí koeficientu determinace (r</a:t>
            </a:r>
            <a:r>
              <a:rPr lang="cs-CZ" sz="2800" baseline="30000" dirty="0"/>
              <a:t>2</a:t>
            </a:r>
            <a:r>
              <a:rPr lang="cs-CZ" sz="2800" dirty="0"/>
              <a:t> = </a:t>
            </a:r>
            <a:r>
              <a:rPr lang="cs-CZ" sz="2800" dirty="0" smtClean="0"/>
              <a:t>0,85</a:t>
            </a:r>
            <a:r>
              <a:rPr lang="cs-CZ" sz="2800" baseline="30000" dirty="0" smtClean="0"/>
              <a:t>2</a:t>
            </a:r>
            <a:r>
              <a:rPr lang="cs-CZ" sz="2800" dirty="0" smtClean="0"/>
              <a:t> </a:t>
            </a:r>
            <a:r>
              <a:rPr lang="cs-CZ" sz="2800" dirty="0"/>
              <a:t>= </a:t>
            </a:r>
            <a:r>
              <a:rPr lang="cs-CZ" sz="2800" dirty="0" smtClean="0"/>
              <a:t>0,722).</a:t>
            </a:r>
            <a:endParaRPr lang="cs-CZ" sz="2800" dirty="0"/>
          </a:p>
        </p:txBody>
      </p:sp>
      <p:sp>
        <p:nvSpPr>
          <p:cNvPr id="7" name="Obdélník 6"/>
          <p:cNvSpPr/>
          <p:nvPr/>
        </p:nvSpPr>
        <p:spPr>
          <a:xfrm>
            <a:off x="1241052" y="1124744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sz="2800" b="1" dirty="0" smtClean="0"/>
              <a:t>Příklad</a:t>
            </a:r>
            <a:endParaRPr lang="cs-CZ" sz="2800" b="1" dirty="0"/>
          </a:p>
        </p:txBody>
      </p:sp>
    </p:spTree>
    <p:extLst>
      <p:ext uri="{BB962C8B-B14F-4D97-AF65-F5344CB8AC3E}">
        <p14:creationId xmlns:p14="http://schemas.microsoft.com/office/powerpoint/2010/main" val="1959284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914400" y="0"/>
            <a:ext cx="8001000" cy="914400"/>
          </a:xfrm>
        </p:spPr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T-testy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914400" y="990600"/>
            <a:ext cx="8001000" cy="5410200"/>
          </a:xfrm>
        </p:spPr>
        <p:txBody>
          <a:bodyPr/>
          <a:lstStyle/>
          <a:p>
            <a:r>
              <a:rPr lang="cs-CZ" dirty="0"/>
              <a:t>Testy o rovnosti středních hodnot dvou </a:t>
            </a:r>
            <a:r>
              <a:rPr lang="cs-CZ" dirty="0" smtClean="0"/>
              <a:t>výběrů</a:t>
            </a:r>
          </a:p>
          <a:p>
            <a:r>
              <a:rPr lang="cs-CZ" dirty="0"/>
              <a:t>Jaký konkrétní t-test </a:t>
            </a:r>
            <a:r>
              <a:rPr lang="cs-CZ" dirty="0" smtClean="0"/>
              <a:t>vybrat?</a:t>
            </a:r>
            <a:endParaRPr lang="cs-CZ" dirty="0"/>
          </a:p>
          <a:p>
            <a:pPr lvl="0"/>
            <a:r>
              <a:rPr lang="cs-CZ" dirty="0" smtClean="0"/>
              <a:t>varianta </a:t>
            </a:r>
            <a:r>
              <a:rPr lang="cs-CZ" dirty="0"/>
              <a:t>testu bude</a:t>
            </a:r>
          </a:p>
          <a:p>
            <a:pPr lvl="1"/>
            <a:r>
              <a:rPr lang="cs-CZ" dirty="0"/>
              <a:t>parametrická </a:t>
            </a:r>
            <a:r>
              <a:rPr lang="cs-CZ" dirty="0" smtClean="0"/>
              <a:t>(závislé, nezávislé soubory)</a:t>
            </a:r>
            <a:endParaRPr lang="cs-CZ" dirty="0"/>
          </a:p>
          <a:p>
            <a:pPr lvl="1"/>
            <a:r>
              <a:rPr lang="cs-CZ" dirty="0" err="1" smtClean="0"/>
              <a:t>neparametrická</a:t>
            </a:r>
            <a:r>
              <a:rPr lang="cs-CZ" dirty="0" smtClean="0"/>
              <a:t> (</a:t>
            </a:r>
            <a:r>
              <a:rPr lang="cs-CZ" dirty="0" err="1" smtClean="0"/>
              <a:t>Wilcoxonův</a:t>
            </a:r>
            <a:r>
              <a:rPr lang="cs-CZ" dirty="0" smtClean="0"/>
              <a:t> - závislé, Mann-</a:t>
            </a:r>
            <a:r>
              <a:rPr lang="cs-CZ" dirty="0" err="1" smtClean="0"/>
              <a:t>Whitneyův</a:t>
            </a:r>
            <a:r>
              <a:rPr lang="cs-CZ" dirty="0" smtClean="0"/>
              <a:t> </a:t>
            </a:r>
            <a:r>
              <a:rPr lang="cs-CZ" dirty="0"/>
              <a:t>test </a:t>
            </a:r>
            <a:r>
              <a:rPr lang="cs-CZ" dirty="0" smtClean="0"/>
              <a:t>nezávislé </a:t>
            </a:r>
            <a:r>
              <a:rPr lang="cs-CZ" dirty="0" smtClean="0"/>
              <a:t>hodnoty</a:t>
            </a:r>
          </a:p>
          <a:p>
            <a:pPr lvl="1"/>
            <a:endParaRPr lang="cs-CZ" dirty="0"/>
          </a:p>
          <a:p>
            <a:r>
              <a:rPr lang="cs-CZ" dirty="0" smtClean="0"/>
              <a:t>Statistická vs. věcná významnost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06671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2080" y="0"/>
            <a:ext cx="2960440" cy="914400"/>
          </a:xfrm>
        </p:spPr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T-test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99592" y="990600"/>
            <a:ext cx="8001000" cy="5410200"/>
          </a:xfrm>
        </p:spPr>
        <p:txBody>
          <a:bodyPr/>
          <a:lstStyle/>
          <a:p>
            <a:endParaRPr lang="cs-CZ" dirty="0"/>
          </a:p>
        </p:txBody>
      </p:sp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1891636"/>
              </p:ext>
            </p:extLst>
          </p:nvPr>
        </p:nvGraphicFramePr>
        <p:xfrm>
          <a:off x="35496" y="188640"/>
          <a:ext cx="5534025" cy="647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Dokument" r:id="rId4" imgW="5533746" imgH="6477687" progId="Word.Document.8">
                  <p:embed/>
                </p:oleObj>
              </mc:Choice>
              <mc:Fallback>
                <p:oleObj name="Dokument" r:id="rId4" imgW="5533746" imgH="6477687" progId="Word.Documen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96" y="188640"/>
                        <a:ext cx="5534025" cy="6477000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2473183"/>
              </p:ext>
            </p:extLst>
          </p:nvPr>
        </p:nvGraphicFramePr>
        <p:xfrm>
          <a:off x="3732774" y="2780928"/>
          <a:ext cx="5215963" cy="39119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Graph" r:id="rId6" imgW="5597640" imgH="4197960" progId="STATISTICA.Graph">
                  <p:embed/>
                </p:oleObj>
              </mc:Choice>
              <mc:Fallback>
                <p:oleObj name="Graph" r:id="rId6" imgW="5597640" imgH="4197960" progId="STATISTICA.Graph">
                  <p:embed/>
                  <p:pic>
                    <p:nvPicPr>
                      <p:cNvPr id="0" name="Objek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2774" y="2780928"/>
                        <a:ext cx="5215963" cy="39119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77957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800" dirty="0" smtClean="0">
                <a:solidFill>
                  <a:schemeClr val="tx1"/>
                </a:solidFill>
              </a:rPr>
              <a:t>Pravidla výzkumu z pohledu analýzy dat</a:t>
            </a:r>
            <a:endParaRPr lang="cs-CZ" sz="3800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/>
              <a:t>příprava </a:t>
            </a:r>
            <a:r>
              <a:rPr lang="cs-CZ" dirty="0"/>
              <a:t>výzkumného šetření je nejdůležitější část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sběr </a:t>
            </a:r>
            <a:r>
              <a:rPr lang="cs-CZ" dirty="0"/>
              <a:t>a analýza dat slouží k zamítnutí/nezamítnutí předem stanovených úkolů práce a </a:t>
            </a:r>
            <a:r>
              <a:rPr lang="cs-CZ" dirty="0" smtClean="0"/>
              <a:t>hypotéz (explorační vs. konfirmační přístup)</a:t>
            </a:r>
            <a:endParaRPr lang="cs-CZ" dirty="0"/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vždy </a:t>
            </a:r>
            <a:r>
              <a:rPr lang="cs-CZ" dirty="0"/>
              <a:t>mít na paměti věcné hledisko výzkumu, zejména v souvislosti s interpretací statistických výsledků</a:t>
            </a:r>
          </a:p>
        </p:txBody>
      </p:sp>
    </p:spTree>
    <p:extLst>
      <p:ext uri="{BB962C8B-B14F-4D97-AF65-F5344CB8AC3E}">
        <p14:creationId xmlns:p14="http://schemas.microsoft.com/office/powerpoint/2010/main" val="3714234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T-test - příklad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99592" y="2627312"/>
            <a:ext cx="8001000" cy="3537992"/>
          </a:xfrm>
        </p:spPr>
        <p:txBody>
          <a:bodyPr/>
          <a:lstStyle/>
          <a:p>
            <a:r>
              <a:rPr lang="cs-CZ" dirty="0" err="1" smtClean="0"/>
              <a:t>Cohe</a:t>
            </a:r>
            <a:r>
              <a:rPr lang="en-US" dirty="0" smtClean="0"/>
              <a:t>novo</a:t>
            </a:r>
            <a:r>
              <a:rPr lang="cs-CZ" dirty="0" smtClean="0"/>
              <a:t> d</a:t>
            </a:r>
            <a:endParaRPr lang="en-US" dirty="0" smtClean="0"/>
          </a:p>
          <a:p>
            <a:pPr lvl="1"/>
            <a:r>
              <a:rPr lang="en-US" sz="1800" b="0" dirty="0" smtClean="0"/>
              <a:t>d</a:t>
            </a:r>
            <a:r>
              <a:rPr lang="cs-CZ" sz="1800" b="0" dirty="0" smtClean="0"/>
              <a:t> </a:t>
            </a:r>
            <a:r>
              <a:rPr lang="en-US" sz="1800" b="0" dirty="0"/>
              <a:t>&gt; </a:t>
            </a:r>
            <a:r>
              <a:rPr lang="cs-CZ" sz="1800" b="0" dirty="0"/>
              <a:t>0,8</a:t>
            </a:r>
            <a:r>
              <a:rPr lang="en-US" sz="1800" b="0" dirty="0"/>
              <a:t> </a:t>
            </a:r>
            <a:r>
              <a:rPr lang="en-US" sz="1800" b="0" dirty="0">
                <a:sym typeface="Symbol"/>
              </a:rPr>
              <a:t> </a:t>
            </a:r>
            <a:r>
              <a:rPr lang="cs-CZ" sz="1800" b="0" dirty="0"/>
              <a:t>velký efekt</a:t>
            </a:r>
          </a:p>
          <a:p>
            <a:pPr lvl="1"/>
            <a:r>
              <a:rPr lang="cs-CZ" sz="1800" b="0" i="1" dirty="0"/>
              <a:t>d</a:t>
            </a:r>
            <a:r>
              <a:rPr lang="cs-CZ" sz="1800" b="0" dirty="0"/>
              <a:t> z intervalu 0,5 – 0,8 </a:t>
            </a:r>
            <a:r>
              <a:rPr lang="cs-CZ" sz="1800" b="0" dirty="0">
                <a:sym typeface="Symbol"/>
              </a:rPr>
              <a:t></a:t>
            </a:r>
            <a:r>
              <a:rPr lang="en-US" sz="1800" b="0" dirty="0">
                <a:sym typeface="Symbol"/>
              </a:rPr>
              <a:t> </a:t>
            </a:r>
            <a:r>
              <a:rPr lang="cs-CZ" sz="1800" b="0" dirty="0"/>
              <a:t>střední</a:t>
            </a:r>
            <a:r>
              <a:rPr lang="en-US" sz="1800" b="0" dirty="0"/>
              <a:t> </a:t>
            </a:r>
            <a:r>
              <a:rPr lang="cs-CZ" sz="1800" b="0" dirty="0"/>
              <a:t>efekt </a:t>
            </a:r>
            <a:endParaRPr lang="en-US" sz="1800" b="0" dirty="0"/>
          </a:p>
          <a:p>
            <a:pPr lvl="1"/>
            <a:r>
              <a:rPr lang="en-US" sz="1800" b="0" dirty="0"/>
              <a:t>d &lt; </a:t>
            </a:r>
            <a:r>
              <a:rPr lang="cs-CZ" sz="1800" b="0" dirty="0"/>
              <a:t>0,2 </a:t>
            </a:r>
            <a:r>
              <a:rPr lang="cs-CZ" sz="1800" b="0" dirty="0">
                <a:sym typeface="Symbol"/>
              </a:rPr>
              <a:t></a:t>
            </a:r>
            <a:r>
              <a:rPr lang="en-US" sz="1800" b="0" dirty="0">
                <a:sym typeface="Symbol"/>
              </a:rPr>
              <a:t> </a:t>
            </a:r>
            <a:r>
              <a:rPr lang="cs-CZ" sz="1800" b="0" dirty="0"/>
              <a:t>malý</a:t>
            </a:r>
            <a:r>
              <a:rPr lang="en-US" sz="1800" b="0" dirty="0"/>
              <a:t> </a:t>
            </a:r>
            <a:r>
              <a:rPr lang="en-US" sz="1800" b="0" dirty="0" err="1"/>
              <a:t>efekt</a:t>
            </a:r>
            <a:endParaRPr lang="cs-CZ" sz="1800" b="0" dirty="0"/>
          </a:p>
          <a:p>
            <a:r>
              <a:rPr lang="en-US" dirty="0" smtClean="0"/>
              <a:t>d</a:t>
            </a:r>
            <a:r>
              <a:rPr lang="cs-CZ" dirty="0" smtClean="0"/>
              <a:t> </a:t>
            </a:r>
            <a:r>
              <a:rPr lang="cs-CZ" dirty="0"/>
              <a:t>= 0,44 </a:t>
            </a:r>
            <a:endParaRPr lang="en-US" dirty="0" smtClean="0"/>
          </a:p>
          <a:p>
            <a:r>
              <a:rPr lang="cs-CZ" dirty="0" smtClean="0"/>
              <a:t>rozdíl </a:t>
            </a:r>
            <a:r>
              <a:rPr lang="cs-CZ" dirty="0"/>
              <a:t>mezi oběma disciplínami je i věcně i </a:t>
            </a:r>
            <a:r>
              <a:rPr lang="cs-CZ" dirty="0" smtClean="0"/>
              <a:t>stati</a:t>
            </a:r>
            <a:r>
              <a:rPr lang="en-US" dirty="0" smtClean="0"/>
              <a:t>s</a:t>
            </a:r>
            <a:r>
              <a:rPr lang="cs-CZ" dirty="0" smtClean="0"/>
              <a:t>ti</a:t>
            </a:r>
            <a:r>
              <a:rPr lang="en-US" dirty="0" smtClean="0"/>
              <a:t>c</a:t>
            </a:r>
            <a:r>
              <a:rPr lang="cs-CZ" dirty="0" err="1" smtClean="0"/>
              <a:t>ky</a:t>
            </a:r>
            <a:r>
              <a:rPr lang="cs-CZ" dirty="0" smtClean="0"/>
              <a:t> významný.</a:t>
            </a:r>
            <a:endParaRPr lang="cs-CZ" dirty="0"/>
          </a:p>
        </p:txBody>
      </p:sp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7350193"/>
              </p:ext>
            </p:extLst>
          </p:nvPr>
        </p:nvGraphicFramePr>
        <p:xfrm>
          <a:off x="1403648" y="1124744"/>
          <a:ext cx="481965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name="Spreadsheet" r:id="rId4" imgW="4819650" imgH="990600" progId="STATISTICA.Spreadsheet">
                  <p:embed/>
                </p:oleObj>
              </mc:Choice>
              <mc:Fallback>
                <p:oleObj name="Spreadsheet" r:id="rId4" imgW="4819650" imgH="990600" progId="STATISTICA.Spreadsheet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1124744"/>
                        <a:ext cx="481965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48" name="Picture 8" descr="d={\frac  {{\bar  {x}}_{1}-{\bar  {x}}_{2}}{s}}.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2656112"/>
            <a:ext cx="1395952" cy="5136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0" name="Picture 10" descr="s={\sqrt  {{\frac  {(n_{1}-1)s_{1}^{2}+(n_{2}-1)s_{2}^{2}}{n_{1}+n_{2}-2}}}}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2557651"/>
            <a:ext cx="3108842" cy="6316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94619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Zdroje: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z="2200" b="0" dirty="0" err="1"/>
              <a:t>Cyhelský</a:t>
            </a:r>
            <a:r>
              <a:rPr lang="cs-CZ" sz="2200" b="0" dirty="0"/>
              <a:t>, L., Kahounová, J., &amp; Hindls, R. (2001). </a:t>
            </a:r>
            <a:r>
              <a:rPr lang="cs-CZ" sz="2200" b="0" i="1" dirty="0"/>
              <a:t>Elementární statistická analýza</a:t>
            </a:r>
            <a:r>
              <a:rPr lang="cs-CZ" sz="2200" b="0" dirty="0"/>
              <a:t>. (2. dopl. vyd., 318 s.) Praha: Management </a:t>
            </a:r>
            <a:r>
              <a:rPr lang="cs-CZ" sz="2200" b="0" dirty="0" err="1"/>
              <a:t>Press</a:t>
            </a:r>
            <a:r>
              <a:rPr lang="cs-CZ" sz="2200" b="0" dirty="0"/>
              <a:t>. </a:t>
            </a:r>
          </a:p>
          <a:p>
            <a:pPr lvl="0"/>
            <a:r>
              <a:rPr lang="cs-CZ" sz="2200" b="0" dirty="0" err="1" smtClean="0"/>
              <a:t>Hendl</a:t>
            </a:r>
            <a:r>
              <a:rPr lang="cs-CZ" sz="2200" b="0" dirty="0"/>
              <a:t>, J. (2006). </a:t>
            </a:r>
            <a:r>
              <a:rPr lang="cs-CZ" sz="2200" b="0" i="1" dirty="0"/>
              <a:t>Přehled statistických metod zpracování dat: analýza a </a:t>
            </a:r>
            <a:r>
              <a:rPr lang="cs-CZ" sz="2200" b="0" i="1" dirty="0" err="1"/>
              <a:t>metaanalýza</a:t>
            </a:r>
            <a:r>
              <a:rPr lang="cs-CZ" sz="2200" b="0" i="1" dirty="0"/>
              <a:t> dat</a:t>
            </a:r>
            <a:r>
              <a:rPr lang="cs-CZ" sz="2200" b="0" dirty="0"/>
              <a:t>. (Vyd. 2., </a:t>
            </a:r>
            <a:r>
              <a:rPr lang="cs-CZ" sz="2200" b="0" dirty="0" err="1"/>
              <a:t>opr</a:t>
            </a:r>
            <a:r>
              <a:rPr lang="cs-CZ" sz="2200" b="0" dirty="0"/>
              <a:t>., 583 s.) Praha: Portál. </a:t>
            </a:r>
          </a:p>
          <a:p>
            <a:r>
              <a:rPr lang="cs-CZ" sz="2200" b="0" dirty="0"/>
              <a:t>Meloun, M., &amp; </a:t>
            </a:r>
            <a:r>
              <a:rPr lang="cs-CZ" sz="2200" b="0" dirty="0" err="1"/>
              <a:t>Militký</a:t>
            </a:r>
            <a:r>
              <a:rPr lang="cs-CZ" sz="2200" b="0" dirty="0"/>
              <a:t>, J. (1998). </a:t>
            </a:r>
            <a:r>
              <a:rPr lang="cs-CZ" sz="2200" b="0" i="1" dirty="0"/>
              <a:t>Statistické zpracování experimentálních dat</a:t>
            </a:r>
            <a:r>
              <a:rPr lang="cs-CZ" sz="2200" b="0" dirty="0"/>
              <a:t>. (2. vyd., </a:t>
            </a:r>
            <a:r>
              <a:rPr lang="cs-CZ" sz="2200" b="0" dirty="0" err="1"/>
              <a:t>xxi</a:t>
            </a:r>
            <a:r>
              <a:rPr lang="cs-CZ" sz="2200" b="0" dirty="0"/>
              <a:t>, 839 s.) Praha: East </a:t>
            </a:r>
            <a:r>
              <a:rPr lang="cs-CZ" sz="2200" b="0" dirty="0" err="1"/>
              <a:t>Publishing</a:t>
            </a:r>
            <a:r>
              <a:rPr lang="cs-CZ" sz="2200" b="0" dirty="0"/>
              <a:t>. </a:t>
            </a:r>
            <a:endParaRPr lang="cs-CZ" sz="2200" b="0" dirty="0" smtClean="0"/>
          </a:p>
          <a:p>
            <a:endParaRPr lang="cs-CZ" sz="2200" b="0" dirty="0" smtClean="0"/>
          </a:p>
          <a:p>
            <a:r>
              <a:rPr lang="cs-CZ" sz="2200" b="0" dirty="0" smtClean="0"/>
              <a:t>Sebera, M. </a:t>
            </a:r>
            <a:r>
              <a:rPr lang="cs-CZ" sz="2200" b="0" i="1" dirty="0" smtClean="0"/>
              <a:t>Vícerozměrné statistiky</a:t>
            </a:r>
            <a:r>
              <a:rPr lang="cs-CZ" sz="2200" b="0" dirty="0" smtClean="0"/>
              <a:t>, 2013 (v tisku)</a:t>
            </a:r>
          </a:p>
          <a:p>
            <a:r>
              <a:rPr lang="cs-CZ" sz="2200" b="0" dirty="0"/>
              <a:t>Sebera, M. </a:t>
            </a:r>
            <a:r>
              <a:rPr lang="cs-CZ" sz="2200" b="0" i="1" dirty="0" smtClean="0"/>
              <a:t>Časové řady</a:t>
            </a:r>
            <a:r>
              <a:rPr lang="cs-CZ" sz="2200" b="0" dirty="0" smtClean="0"/>
              <a:t>, </a:t>
            </a:r>
            <a:r>
              <a:rPr lang="cs-CZ" sz="2200" b="0" dirty="0"/>
              <a:t>2013 (v tisku</a:t>
            </a:r>
            <a:r>
              <a:rPr lang="cs-CZ" sz="2200" b="0" dirty="0" smtClean="0"/>
              <a:t>)</a:t>
            </a:r>
          </a:p>
          <a:p>
            <a:r>
              <a:rPr lang="cs-CZ" sz="2200" b="0" dirty="0" smtClean="0"/>
              <a:t>Zvonař, </a:t>
            </a:r>
            <a:r>
              <a:rPr lang="cs-CZ" sz="2200" b="0" dirty="0"/>
              <a:t>M., </a:t>
            </a:r>
            <a:r>
              <a:rPr lang="cs-CZ" sz="2200" b="0" dirty="0" smtClean="0"/>
              <a:t>Pavlík, </a:t>
            </a:r>
            <a:r>
              <a:rPr lang="cs-CZ" sz="2200" b="0" dirty="0"/>
              <a:t>J ., </a:t>
            </a:r>
            <a:r>
              <a:rPr lang="cs-CZ" sz="2200" b="0" dirty="0" smtClean="0"/>
              <a:t>Sebera, </a:t>
            </a:r>
            <a:r>
              <a:rPr lang="cs-CZ" sz="2200" b="0" dirty="0"/>
              <a:t>M., </a:t>
            </a:r>
            <a:r>
              <a:rPr lang="cs-CZ" sz="2200" b="0" dirty="0" err="1" smtClean="0"/>
              <a:t>Vespalec</a:t>
            </a:r>
            <a:r>
              <a:rPr lang="cs-CZ" sz="2200" b="0" dirty="0" smtClean="0"/>
              <a:t>, </a:t>
            </a:r>
            <a:r>
              <a:rPr lang="cs-CZ" sz="2200" b="0" dirty="0"/>
              <a:t>T. &amp; </a:t>
            </a:r>
            <a:r>
              <a:rPr lang="cs-CZ" sz="2200" b="0" dirty="0" smtClean="0"/>
              <a:t>Štochl,  </a:t>
            </a:r>
            <a:r>
              <a:rPr lang="cs-CZ" sz="2200" b="0" dirty="0"/>
              <a:t>J. </a:t>
            </a:r>
            <a:r>
              <a:rPr lang="cs-CZ" sz="2200" b="0" i="1" dirty="0"/>
              <a:t>Vybrané kapitoly z </a:t>
            </a:r>
            <a:r>
              <a:rPr lang="cs-CZ" sz="2200" b="0" i="1" dirty="0" err="1"/>
              <a:t>antropomotoriky</a:t>
            </a:r>
            <a:r>
              <a:rPr lang="cs-CZ" sz="2200" b="0" dirty="0"/>
              <a:t>. Brno: Masarykova univerzita, 2010</a:t>
            </a:r>
            <a:r>
              <a:rPr lang="cs-CZ" sz="2200" b="0" dirty="0" smtClean="0"/>
              <a:t>.</a:t>
            </a:r>
            <a:endParaRPr lang="cs-CZ" sz="2200" b="0" dirty="0"/>
          </a:p>
        </p:txBody>
      </p:sp>
    </p:spTree>
    <p:extLst>
      <p:ext uri="{BB962C8B-B14F-4D97-AF65-F5344CB8AC3E}">
        <p14:creationId xmlns:p14="http://schemas.microsoft.com/office/powerpoint/2010/main" val="3674586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Role statistiky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Porozumění a zkoumání hromadných jevů</a:t>
            </a:r>
          </a:p>
          <a:p>
            <a:r>
              <a:rPr lang="cs-CZ" dirty="0" smtClean="0"/>
              <a:t>Zjišťování zákonitostí </a:t>
            </a:r>
          </a:p>
          <a:p>
            <a:r>
              <a:rPr lang="cs-CZ" dirty="0" smtClean="0"/>
              <a:t>V kvantitativním výzkumu (deduktivní princip) – pojítko mezi </a:t>
            </a:r>
            <a:r>
              <a:rPr lang="cs-CZ" dirty="0"/>
              <a:t>teorií a </a:t>
            </a:r>
            <a:r>
              <a:rPr lang="cs-CZ" dirty="0" smtClean="0"/>
              <a:t>výzkumem</a:t>
            </a:r>
          </a:p>
          <a:p>
            <a:r>
              <a:rPr lang="cs-CZ" dirty="0" smtClean="0"/>
              <a:t>Zpracování, popsání a analyzování dat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83436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980728"/>
            <a:ext cx="1389509" cy="1393824"/>
          </a:xfrm>
          <a:prstGeom prst="rect">
            <a:avLst/>
          </a:prstGeom>
          <a:noFill/>
          <a:ln>
            <a:noFill/>
          </a:ln>
          <a:effectLst>
            <a:reflection stA="33000" endPos="65000" dist="508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Základní pojmy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14400" y="908720"/>
            <a:ext cx="8001000" cy="5410200"/>
          </a:xfrm>
        </p:spPr>
        <p:txBody>
          <a:bodyPr/>
          <a:lstStyle/>
          <a:p>
            <a:r>
              <a:rPr lang="cs-CZ" dirty="0" smtClean="0">
                <a:solidFill>
                  <a:schemeClr val="accent1"/>
                </a:solidFill>
              </a:rPr>
              <a:t>Základní</a:t>
            </a:r>
            <a:r>
              <a:rPr lang="cs-CZ" dirty="0" smtClean="0"/>
              <a:t> a </a:t>
            </a:r>
            <a:r>
              <a:rPr lang="cs-CZ" dirty="0" smtClean="0">
                <a:solidFill>
                  <a:srgbClr val="FF0000"/>
                </a:solidFill>
              </a:rPr>
              <a:t>výběrový</a:t>
            </a:r>
            <a:r>
              <a:rPr lang="cs-CZ" dirty="0" smtClean="0"/>
              <a:t> soubor </a:t>
            </a:r>
            <a:br>
              <a:rPr lang="cs-CZ" dirty="0" smtClean="0"/>
            </a:br>
            <a:r>
              <a:rPr lang="cs-CZ" dirty="0" smtClean="0"/>
              <a:t>a jeho rozsah (N)</a:t>
            </a:r>
          </a:p>
          <a:p>
            <a:r>
              <a:rPr lang="cs-CZ" dirty="0" smtClean="0"/>
              <a:t>Výběr:</a:t>
            </a:r>
          </a:p>
          <a:p>
            <a:pPr lvl="1"/>
            <a:r>
              <a:rPr lang="cs-CZ" sz="2600" dirty="0"/>
              <a:t>náhodný </a:t>
            </a:r>
            <a:r>
              <a:rPr lang="cs-CZ" sz="2600" dirty="0" smtClean="0"/>
              <a:t>(každý prvek má stejnou pravděpodobnost výběru - losování)</a:t>
            </a:r>
            <a:endParaRPr lang="cs-CZ" sz="2600" dirty="0"/>
          </a:p>
          <a:p>
            <a:pPr lvl="1"/>
            <a:r>
              <a:rPr lang="cs-CZ" sz="2600" dirty="0" smtClean="0"/>
              <a:t>systematický (n-</a:t>
            </a:r>
            <a:r>
              <a:rPr lang="cs-CZ" sz="2600" dirty="0" err="1" smtClean="0"/>
              <a:t>tý</a:t>
            </a:r>
            <a:r>
              <a:rPr lang="cs-CZ" sz="2600" dirty="0" smtClean="0"/>
              <a:t> objekt, n</a:t>
            </a:r>
            <a:r>
              <a:rPr lang="en-US" sz="2600" dirty="0" smtClean="0"/>
              <a:t>&lt;</a:t>
            </a:r>
            <a:r>
              <a:rPr lang="cs-CZ" sz="2600" dirty="0" smtClean="0"/>
              <a:t>N)</a:t>
            </a:r>
            <a:endParaRPr lang="cs-CZ" sz="2600" dirty="0"/>
          </a:p>
          <a:p>
            <a:pPr lvl="1"/>
            <a:r>
              <a:rPr lang="cs-CZ" sz="2600" dirty="0" smtClean="0"/>
              <a:t>stratifikovaný (náhodný výběr ve skupinách)</a:t>
            </a:r>
            <a:endParaRPr lang="cs-CZ" sz="2600" dirty="0"/>
          </a:p>
        </p:txBody>
      </p:sp>
      <p:pic>
        <p:nvPicPr>
          <p:cNvPr id="4" name="Obrázek 3" descr="Odpadky se na nás valí &amp;ccaron;ím dál více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4509120"/>
            <a:ext cx="3604777" cy="216024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Obrázek 4" descr="http://www.tezas.sk/images/kontsep01-444.jp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4610" y="4509120"/>
            <a:ext cx="3791846" cy="21602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84233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Náhodná a systematická chyba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Obrázek 3" descr="\begin{figure}\centering&#10;\fbox{\includegraphics[clip, width=8cm]{eps/Puntiky.eps}}&#10;\end{figure}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3" y="980728"/>
            <a:ext cx="8064896" cy="57606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60402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Typy proměnných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Nominální (text, číselné kódy; hodnoty jsou různé; nelze provádět aritmetické operace)</a:t>
            </a:r>
            <a:endParaRPr lang="cs-CZ" dirty="0"/>
          </a:p>
          <a:p>
            <a:r>
              <a:rPr lang="cs-CZ" dirty="0"/>
              <a:t>Ordinální </a:t>
            </a:r>
            <a:r>
              <a:rPr lang="cs-CZ" dirty="0" smtClean="0"/>
              <a:t>(lze seřadit; většinou se převede na čísla), </a:t>
            </a:r>
            <a:endParaRPr lang="cs-CZ" dirty="0"/>
          </a:p>
          <a:p>
            <a:r>
              <a:rPr lang="cs-CZ" dirty="0"/>
              <a:t>Intervalová </a:t>
            </a:r>
            <a:r>
              <a:rPr lang="cs-CZ" dirty="0" smtClean="0"/>
              <a:t>(lze říct o kolik je hodnota větší)</a:t>
            </a:r>
            <a:endParaRPr lang="cs-CZ" dirty="0"/>
          </a:p>
          <a:p>
            <a:r>
              <a:rPr lang="cs-CZ" dirty="0"/>
              <a:t>Poměrová </a:t>
            </a:r>
            <a:r>
              <a:rPr lang="cs-CZ" dirty="0" smtClean="0"/>
              <a:t>(</a:t>
            </a:r>
            <a:r>
              <a:rPr lang="cs-CZ" dirty="0"/>
              <a:t>lze říct </a:t>
            </a:r>
            <a:r>
              <a:rPr lang="cs-CZ" dirty="0" smtClean="0"/>
              <a:t>kolikrát </a:t>
            </a:r>
            <a:r>
              <a:rPr lang="cs-CZ" dirty="0"/>
              <a:t>je </a:t>
            </a:r>
            <a:r>
              <a:rPr lang="cs-CZ" dirty="0" smtClean="0"/>
              <a:t>hodnota větší)</a:t>
            </a:r>
          </a:p>
          <a:p>
            <a:r>
              <a:rPr lang="cs-CZ" dirty="0" smtClean="0">
                <a:solidFill>
                  <a:srgbClr val="0A6192"/>
                </a:solidFill>
              </a:rPr>
              <a:t>Spojité X Diskrétní</a:t>
            </a:r>
            <a:endParaRPr lang="cs-CZ" dirty="0">
              <a:solidFill>
                <a:srgbClr val="0A61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1824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Škály (měřítka, stupnice)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Nominální </a:t>
            </a:r>
            <a:r>
              <a:rPr lang="cs-CZ" dirty="0" smtClean="0"/>
              <a:t>(temperament; národnost)</a:t>
            </a:r>
            <a:endParaRPr lang="cs-CZ" dirty="0"/>
          </a:p>
          <a:p>
            <a:r>
              <a:rPr lang="cs-CZ" dirty="0"/>
              <a:t>Ordinální </a:t>
            </a:r>
            <a:r>
              <a:rPr lang="cs-CZ" dirty="0" smtClean="0"/>
              <a:t>(školní známky, bodování v </a:t>
            </a:r>
            <a:r>
              <a:rPr lang="cs-CZ" dirty="0" err="1" smtClean="0"/>
              <a:t>slopestyle</a:t>
            </a:r>
            <a:r>
              <a:rPr lang="cs-CZ" dirty="0" smtClean="0"/>
              <a:t>; </a:t>
            </a:r>
            <a:r>
              <a:rPr lang="cs-CZ" b="0" dirty="0" smtClean="0"/>
              <a:t>r</a:t>
            </a:r>
            <a:r>
              <a:rPr lang="cs-CZ" dirty="0" smtClean="0"/>
              <a:t>elace </a:t>
            </a:r>
            <a:r>
              <a:rPr lang="cs-CZ" dirty="0"/>
              <a:t>=, </a:t>
            </a:r>
            <a:r>
              <a:rPr lang="cs-CZ" b="0" dirty="0" smtClean="0"/>
              <a:t>≠</a:t>
            </a:r>
            <a:r>
              <a:rPr lang="cs-CZ" dirty="0" smtClean="0"/>
              <a:t>, </a:t>
            </a:r>
            <a:r>
              <a:rPr lang="cs-CZ" dirty="0"/>
              <a:t>&gt;, &lt;,</a:t>
            </a:r>
            <a:r>
              <a:rPr lang="cs-CZ" dirty="0" smtClean="0"/>
              <a:t>), </a:t>
            </a:r>
            <a:endParaRPr lang="cs-CZ" dirty="0"/>
          </a:p>
          <a:p>
            <a:r>
              <a:rPr lang="cs-CZ" dirty="0" smtClean="0"/>
              <a:t>Metrické</a:t>
            </a:r>
          </a:p>
          <a:p>
            <a:pPr lvl="1"/>
            <a:r>
              <a:rPr lang="cs-CZ" dirty="0" smtClean="0"/>
              <a:t>Intervalová </a:t>
            </a:r>
            <a:r>
              <a:rPr lang="cs-CZ" dirty="0"/>
              <a:t>(lze říct o kolik je hodnota </a:t>
            </a:r>
            <a:r>
              <a:rPr lang="cs-CZ" dirty="0" smtClean="0"/>
              <a:t>větší)</a:t>
            </a:r>
            <a:endParaRPr lang="cs-CZ" dirty="0"/>
          </a:p>
          <a:p>
            <a:pPr lvl="1"/>
            <a:r>
              <a:rPr lang="cs-CZ" dirty="0"/>
              <a:t>Poměrová (lze říct kolikrát je hodnota větší</a:t>
            </a:r>
            <a:r>
              <a:rPr lang="cs-CZ" dirty="0" smtClean="0"/>
              <a:t>)</a:t>
            </a:r>
          </a:p>
          <a:p>
            <a:pPr lvl="1"/>
            <a:r>
              <a:rPr lang="cs-CZ" dirty="0" smtClean="0"/>
              <a:t>Př. teplota, čas, hmotnost, …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0947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76672" y="0"/>
            <a:ext cx="8519864" cy="914400"/>
          </a:xfrm>
        </p:spPr>
        <p:txBody>
          <a:bodyPr/>
          <a:lstStyle/>
          <a:p>
            <a:r>
              <a:rPr lang="cs-CZ" sz="3800" dirty="0">
                <a:solidFill>
                  <a:schemeClr val="tx1"/>
                </a:solidFill>
              </a:rPr>
              <a:t>První náhled na </a:t>
            </a:r>
            <a:r>
              <a:rPr lang="cs-CZ" sz="3800" dirty="0" smtClean="0">
                <a:solidFill>
                  <a:schemeClr val="tx1"/>
                </a:solidFill>
              </a:rPr>
              <a:t>data – popisná statistika</a:t>
            </a:r>
            <a:endParaRPr lang="cs-CZ" sz="3800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15616" y="980728"/>
            <a:ext cx="7704856" cy="5410200"/>
          </a:xfrm>
        </p:spPr>
        <p:txBody>
          <a:bodyPr/>
          <a:lstStyle/>
          <a:p>
            <a:pPr lvl="0"/>
            <a:r>
              <a:rPr lang="cs-CZ" sz="2600" dirty="0" smtClean="0"/>
              <a:t>průměr</a:t>
            </a:r>
            <a:r>
              <a:rPr lang="cs-CZ" sz="2600" dirty="0"/>
              <a:t>, </a:t>
            </a:r>
            <a:r>
              <a:rPr lang="cs-CZ" sz="2600" dirty="0" err="1" smtClean="0"/>
              <a:t>sm</a:t>
            </a:r>
            <a:r>
              <a:rPr lang="cs-CZ" sz="2600" dirty="0" smtClean="0"/>
              <a:t>. odchylka</a:t>
            </a:r>
            <a:r>
              <a:rPr lang="cs-CZ" sz="2600" dirty="0"/>
              <a:t>, </a:t>
            </a:r>
            <a:r>
              <a:rPr lang="cs-CZ" sz="2600" dirty="0" smtClean="0"/>
              <a:t>medián, </a:t>
            </a:r>
            <a:r>
              <a:rPr lang="cs-CZ" sz="2600" dirty="0" err="1" smtClean="0"/>
              <a:t>kvartily</a:t>
            </a:r>
            <a:r>
              <a:rPr lang="cs-CZ" sz="2600" dirty="0" smtClean="0"/>
              <a:t> aj.</a:t>
            </a:r>
            <a:endParaRPr lang="cs-CZ" sz="2600" dirty="0"/>
          </a:p>
          <a:p>
            <a:pPr lvl="0"/>
            <a:r>
              <a:rPr lang="cs-CZ" sz="2600" dirty="0" smtClean="0"/>
              <a:t>četnosti: absolutní</a:t>
            </a:r>
            <a:r>
              <a:rPr lang="cs-CZ" sz="2600" dirty="0"/>
              <a:t>, relativní, kumulativní</a:t>
            </a:r>
          </a:p>
          <a:p>
            <a:pPr lvl="0"/>
            <a:r>
              <a:rPr lang="cs-CZ" sz="2600" dirty="0"/>
              <a:t>grafy: krabicový, histogram</a:t>
            </a:r>
          </a:p>
          <a:p>
            <a:pPr marL="0" indent="0">
              <a:buNone/>
            </a:pPr>
            <a:endParaRPr lang="cs-CZ" sz="2600" dirty="0"/>
          </a:p>
          <a:p>
            <a:pPr marL="5384800">
              <a:buNone/>
            </a:pPr>
            <a:r>
              <a:rPr lang="cs-CZ" sz="2600" dirty="0" smtClean="0">
                <a:solidFill>
                  <a:srgbClr val="FF0000"/>
                </a:solidFill>
              </a:rPr>
              <a:t>Proč? </a:t>
            </a:r>
          </a:p>
          <a:p>
            <a:pPr marL="5384800" lvl="0"/>
            <a:r>
              <a:rPr lang="cs-CZ" sz="2800" dirty="0">
                <a:solidFill>
                  <a:srgbClr val="FF0000"/>
                </a:solidFill>
              </a:rPr>
              <a:t>chybná měření, extrémy</a:t>
            </a:r>
          </a:p>
          <a:p>
            <a:pPr marL="5384800" lvl="0"/>
            <a:r>
              <a:rPr lang="cs-CZ" sz="2800" dirty="0">
                <a:solidFill>
                  <a:srgbClr val="FF0000"/>
                </a:solidFill>
              </a:rPr>
              <a:t>homogenitu souboru</a:t>
            </a:r>
          </a:p>
          <a:p>
            <a:pPr marL="5384800"/>
            <a:r>
              <a:rPr lang="cs-CZ" sz="2800" dirty="0">
                <a:solidFill>
                  <a:srgbClr val="FF0000"/>
                </a:solidFill>
              </a:rPr>
              <a:t>chybějící data</a:t>
            </a:r>
            <a:r>
              <a:rPr lang="cs-CZ" sz="2600" dirty="0" smtClean="0">
                <a:solidFill>
                  <a:srgbClr val="FF0000"/>
                </a:solidFill>
              </a:rPr>
              <a:t>	</a:t>
            </a:r>
            <a:r>
              <a:rPr lang="cs-CZ" sz="2600" dirty="0" smtClean="0"/>
              <a:t>		</a:t>
            </a:r>
            <a:endParaRPr lang="cs-CZ" sz="26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427684"/>
            <a:ext cx="5943600" cy="445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33760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4624"/>
            <a:ext cx="8001000" cy="914400"/>
          </a:xfrm>
        </p:spPr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Intervalové </a:t>
            </a:r>
            <a:r>
              <a:rPr lang="cs-CZ" dirty="0">
                <a:solidFill>
                  <a:schemeClr val="tx1"/>
                </a:solidFill>
              </a:rPr>
              <a:t>rozložení četností</a:t>
            </a:r>
          </a:p>
        </p:txBody>
      </p:sp>
      <p:pic>
        <p:nvPicPr>
          <p:cNvPr id="4" name="Zástupný symbol pro obsah 3"/>
          <p:cNvPicPr>
            <a:picLocks noGrp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16" y="2060848"/>
            <a:ext cx="5328672" cy="4176464"/>
          </a:xfrm>
          <a:prstGeom prst="rect">
            <a:avLst/>
          </a:prstGeom>
        </p:spPr>
      </p:pic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0040421"/>
              </p:ext>
            </p:extLst>
          </p:nvPr>
        </p:nvGraphicFramePr>
        <p:xfrm>
          <a:off x="4860032" y="2564904"/>
          <a:ext cx="4104456" cy="243097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008112"/>
                <a:gridCol w="504056"/>
                <a:gridCol w="1368152"/>
                <a:gridCol w="504056"/>
                <a:gridCol w="720080"/>
              </a:tblGrid>
              <a:tr h="373570"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>
                          <a:solidFill>
                            <a:schemeClr val="tx1"/>
                          </a:solidFill>
                          <a:effectLst/>
                        </a:rPr>
                        <a:t>x</a:t>
                      </a:r>
                      <a:endParaRPr lang="cs-CZ" sz="15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500">
                          <a:solidFill>
                            <a:schemeClr val="tx1"/>
                          </a:solidFill>
                          <a:effectLst/>
                        </a:rPr>
                        <a:t>n</a:t>
                      </a:r>
                      <a:r>
                        <a:rPr lang="cs-CZ" sz="1500" baseline="-25000">
                          <a:solidFill>
                            <a:schemeClr val="tx1"/>
                          </a:solidFill>
                          <a:effectLst/>
                        </a:rPr>
                        <a:t>i</a:t>
                      </a:r>
                      <a:endParaRPr lang="cs-CZ" sz="15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500">
                          <a:solidFill>
                            <a:schemeClr val="tx1"/>
                          </a:solidFill>
                          <a:effectLst/>
                        </a:rPr>
                        <a:t>r</a:t>
                      </a:r>
                      <a:r>
                        <a:rPr lang="cs-CZ" sz="1500" baseline="-25000">
                          <a:solidFill>
                            <a:schemeClr val="tx1"/>
                          </a:solidFill>
                          <a:effectLst/>
                        </a:rPr>
                        <a:t>i</a:t>
                      </a:r>
                      <a:endParaRPr lang="cs-CZ" sz="15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>
                          <a:solidFill>
                            <a:schemeClr val="tx1"/>
                          </a:solidFill>
                          <a:effectLst/>
                        </a:rPr>
                        <a:t>N</a:t>
                      </a:r>
                      <a:r>
                        <a:rPr lang="cs-CZ" sz="1500" baseline="-25000" dirty="0">
                          <a:solidFill>
                            <a:schemeClr val="tx1"/>
                          </a:solidFill>
                          <a:effectLst/>
                        </a:rPr>
                        <a:t>i</a:t>
                      </a:r>
                      <a:endParaRPr lang="cs-CZ" sz="15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 err="1">
                          <a:solidFill>
                            <a:schemeClr val="tx1"/>
                          </a:solidFill>
                          <a:effectLst/>
                        </a:rPr>
                        <a:t>F</a:t>
                      </a:r>
                      <a:r>
                        <a:rPr lang="cs-CZ" sz="1500" baseline="-25000" dirty="0" err="1">
                          <a:solidFill>
                            <a:schemeClr val="tx1"/>
                          </a:solidFill>
                          <a:effectLst/>
                        </a:rPr>
                        <a:t>i</a:t>
                      </a:r>
                      <a:endParaRPr lang="cs-CZ" sz="15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0"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cs-CZ" sz="15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500">
                          <a:effectLst/>
                        </a:rPr>
                        <a:t>1</a:t>
                      </a:r>
                      <a:endParaRPr lang="cs-CZ" sz="15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>
                          <a:effectLst/>
                        </a:rPr>
                        <a:t>0,05 (= 1/20)</a:t>
                      </a:r>
                      <a:endParaRPr lang="cs-CZ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>
                          <a:effectLst/>
                        </a:rPr>
                        <a:t>1</a:t>
                      </a:r>
                      <a:endParaRPr lang="cs-CZ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500">
                          <a:effectLst/>
                        </a:rPr>
                        <a:t>0,05</a:t>
                      </a:r>
                      <a:endParaRPr lang="cs-CZ" sz="15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0"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cs-CZ" sz="15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>
                          <a:effectLst/>
                        </a:rPr>
                        <a:t>2</a:t>
                      </a:r>
                      <a:endParaRPr lang="cs-CZ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>
                          <a:effectLst/>
                        </a:rPr>
                        <a:t>0,10 (= 2/20)</a:t>
                      </a:r>
                      <a:endParaRPr lang="cs-CZ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>
                          <a:effectLst/>
                        </a:rPr>
                        <a:t>3</a:t>
                      </a:r>
                      <a:endParaRPr lang="cs-CZ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500">
                          <a:effectLst/>
                        </a:rPr>
                        <a:t>0,15</a:t>
                      </a:r>
                      <a:endParaRPr lang="cs-CZ" sz="15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0"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50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cs-CZ" sz="15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>
                          <a:effectLst/>
                        </a:rPr>
                        <a:t>8</a:t>
                      </a:r>
                      <a:endParaRPr lang="cs-CZ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>
                          <a:effectLst/>
                        </a:rPr>
                        <a:t>0,40 (= 8/20)</a:t>
                      </a:r>
                      <a:endParaRPr lang="cs-CZ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500">
                          <a:effectLst/>
                        </a:rPr>
                        <a:t>11</a:t>
                      </a:r>
                      <a:endParaRPr lang="cs-CZ" sz="15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500">
                          <a:effectLst/>
                        </a:rPr>
                        <a:t>0,55</a:t>
                      </a:r>
                      <a:endParaRPr lang="cs-CZ" sz="15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0"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50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cs-CZ" sz="15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500">
                          <a:effectLst/>
                        </a:rPr>
                        <a:t>6</a:t>
                      </a:r>
                      <a:endParaRPr lang="cs-CZ" sz="15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>
                          <a:effectLst/>
                        </a:rPr>
                        <a:t>0,30 (= 6/20)</a:t>
                      </a:r>
                      <a:endParaRPr lang="cs-CZ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500">
                          <a:effectLst/>
                        </a:rPr>
                        <a:t>17</a:t>
                      </a:r>
                      <a:endParaRPr lang="cs-CZ" sz="15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500">
                          <a:effectLst/>
                        </a:rPr>
                        <a:t>0,85</a:t>
                      </a:r>
                      <a:endParaRPr lang="cs-CZ" sz="15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0"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50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cs-CZ" sz="150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500">
                          <a:effectLst/>
                        </a:rPr>
                        <a:t>3</a:t>
                      </a:r>
                      <a:endParaRPr lang="cs-CZ" sz="15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>
                          <a:effectLst/>
                        </a:rPr>
                        <a:t>0,15 (= 3/20)</a:t>
                      </a:r>
                      <a:endParaRPr lang="cs-CZ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>
                          <a:effectLst/>
                        </a:rPr>
                        <a:t>20</a:t>
                      </a:r>
                      <a:endParaRPr lang="cs-CZ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500">
                          <a:effectLst/>
                        </a:rPr>
                        <a:t>1,00</a:t>
                      </a:r>
                      <a:endParaRPr lang="cs-CZ" sz="15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0"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>
                          <a:solidFill>
                            <a:schemeClr val="tx1"/>
                          </a:solidFill>
                          <a:effectLst/>
                        </a:rPr>
                        <a:t>Celkem</a:t>
                      </a:r>
                      <a:endParaRPr lang="cs-CZ" sz="15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>
                          <a:effectLst/>
                        </a:rPr>
                        <a:t>20</a:t>
                      </a:r>
                      <a:endParaRPr lang="cs-CZ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>
                          <a:effectLst/>
                        </a:rPr>
                        <a:t>1,00</a:t>
                      </a:r>
                      <a:endParaRPr lang="cs-CZ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>
                          <a:effectLst/>
                        </a:rPr>
                        <a:t> </a:t>
                      </a:r>
                      <a:endParaRPr lang="cs-CZ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500" dirty="0">
                          <a:effectLst/>
                        </a:rPr>
                        <a:t> </a:t>
                      </a:r>
                      <a:endParaRPr lang="cs-CZ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  <p:sp>
        <p:nvSpPr>
          <p:cNvPr id="6" name="Obdélník 5"/>
          <p:cNvSpPr/>
          <p:nvPr/>
        </p:nvSpPr>
        <p:spPr>
          <a:xfrm>
            <a:off x="971600" y="836712"/>
            <a:ext cx="76328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b="1" dirty="0" smtClean="0"/>
          </a:p>
          <a:p>
            <a:r>
              <a:rPr lang="cs-CZ" b="1" dirty="0" smtClean="0"/>
              <a:t>BMI: </a:t>
            </a:r>
          </a:p>
          <a:p>
            <a:r>
              <a:rPr lang="cs-CZ" b="1" dirty="0" smtClean="0"/>
              <a:t>18 </a:t>
            </a:r>
            <a:r>
              <a:rPr lang="cs-CZ" b="1" dirty="0"/>
              <a:t>19 19 20 20 20 20 20 20 20 </a:t>
            </a:r>
            <a:endParaRPr lang="cs-CZ" b="1" dirty="0" smtClean="0"/>
          </a:p>
          <a:p>
            <a:r>
              <a:rPr lang="cs-CZ" b="1" dirty="0" smtClean="0"/>
              <a:t>20 </a:t>
            </a:r>
            <a:r>
              <a:rPr lang="cs-CZ" b="1" dirty="0"/>
              <a:t>21 21 21 21 21 21 22 22 22</a:t>
            </a:r>
          </a:p>
        </p:txBody>
      </p:sp>
      <p:sp>
        <p:nvSpPr>
          <p:cNvPr id="7" name="Obdélník 6"/>
          <p:cNvSpPr/>
          <p:nvPr/>
        </p:nvSpPr>
        <p:spPr>
          <a:xfrm>
            <a:off x="5400600" y="980728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/>
              <a:t>N – rozsah </a:t>
            </a:r>
            <a:r>
              <a:rPr lang="cs-CZ" dirty="0" smtClean="0"/>
              <a:t>souboru</a:t>
            </a:r>
          </a:p>
          <a:p>
            <a:r>
              <a:rPr lang="cs-CZ" dirty="0" smtClean="0"/>
              <a:t>n</a:t>
            </a:r>
            <a:r>
              <a:rPr lang="cs-CZ" baseline="-25000" dirty="0" smtClean="0"/>
              <a:t>i</a:t>
            </a:r>
            <a:r>
              <a:rPr lang="cs-CZ" dirty="0" smtClean="0"/>
              <a:t> </a:t>
            </a:r>
            <a:r>
              <a:rPr lang="cs-CZ" dirty="0"/>
              <a:t>– absolutní </a:t>
            </a:r>
            <a:r>
              <a:rPr lang="cs-CZ" dirty="0" smtClean="0"/>
              <a:t>četnost</a:t>
            </a:r>
          </a:p>
          <a:p>
            <a:r>
              <a:rPr lang="cs-CZ" dirty="0" err="1" smtClean="0"/>
              <a:t>r</a:t>
            </a:r>
            <a:r>
              <a:rPr lang="cs-CZ" baseline="-25000" dirty="0" err="1" smtClean="0"/>
              <a:t>i</a:t>
            </a:r>
            <a:r>
              <a:rPr lang="cs-CZ" dirty="0" smtClean="0"/>
              <a:t> </a:t>
            </a:r>
            <a:r>
              <a:rPr lang="cs-CZ" dirty="0"/>
              <a:t>– relativní </a:t>
            </a:r>
            <a:r>
              <a:rPr lang="cs-CZ" dirty="0" smtClean="0"/>
              <a:t>četnost</a:t>
            </a:r>
          </a:p>
          <a:p>
            <a:r>
              <a:rPr lang="cs-CZ" dirty="0" smtClean="0"/>
              <a:t>N</a:t>
            </a:r>
            <a:r>
              <a:rPr lang="cs-CZ" baseline="-25000" dirty="0" smtClean="0"/>
              <a:t>i</a:t>
            </a:r>
            <a:r>
              <a:rPr lang="cs-CZ" dirty="0" smtClean="0"/>
              <a:t> </a:t>
            </a:r>
            <a:r>
              <a:rPr lang="cs-CZ" dirty="0"/>
              <a:t>– kumulativní absolutní </a:t>
            </a:r>
            <a:r>
              <a:rPr lang="cs-CZ" dirty="0" smtClean="0"/>
              <a:t>četnost</a:t>
            </a:r>
          </a:p>
          <a:p>
            <a:r>
              <a:rPr lang="cs-CZ" dirty="0" err="1" smtClean="0"/>
              <a:t>F</a:t>
            </a:r>
            <a:r>
              <a:rPr lang="cs-CZ" baseline="-25000" dirty="0" err="1" smtClean="0"/>
              <a:t>i</a:t>
            </a:r>
            <a:r>
              <a:rPr lang="cs-CZ" dirty="0" smtClean="0"/>
              <a:t> </a:t>
            </a:r>
            <a:r>
              <a:rPr lang="cs-CZ" dirty="0"/>
              <a:t>– kumulativní relativní </a:t>
            </a:r>
            <a:r>
              <a:rPr lang="cs-CZ" dirty="0" smtClean="0"/>
              <a:t>četnost</a:t>
            </a:r>
          </a:p>
        </p:txBody>
      </p:sp>
      <p:sp>
        <p:nvSpPr>
          <p:cNvPr id="8" name="Obdélník 7"/>
          <p:cNvSpPr/>
          <p:nvPr/>
        </p:nvSpPr>
        <p:spPr>
          <a:xfrm>
            <a:off x="5940152" y="5241974"/>
            <a:ext cx="285206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b="1" dirty="0"/>
              <a:t>lze usuzovat na některé </a:t>
            </a:r>
            <a:endParaRPr lang="cs-CZ" b="1" dirty="0" smtClean="0"/>
          </a:p>
          <a:p>
            <a:r>
              <a:rPr lang="cs-CZ" b="1" dirty="0" smtClean="0"/>
              <a:t>vlastnosti, </a:t>
            </a:r>
          </a:p>
          <a:p>
            <a:r>
              <a:rPr lang="cs-CZ" b="1" dirty="0" smtClean="0"/>
              <a:t>záleží na počtu intervalů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289463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adical sports design template">
  <a:themeElements>
    <a:clrScheme name="Office Theme 8">
      <a:dk1>
        <a:srgbClr val="000000"/>
      </a:dk1>
      <a:lt1>
        <a:srgbClr val="CC9900"/>
      </a:lt1>
      <a:dk2>
        <a:srgbClr val="FBBC09"/>
      </a:dk2>
      <a:lt2>
        <a:srgbClr val="666633"/>
      </a:lt2>
      <a:accent1>
        <a:srgbClr val="339933"/>
      </a:accent1>
      <a:accent2>
        <a:srgbClr val="800000"/>
      </a:accent2>
      <a:accent3>
        <a:srgbClr val="E2CAAA"/>
      </a:accent3>
      <a:accent4>
        <a:srgbClr val="000000"/>
      </a:accent4>
      <a:accent5>
        <a:srgbClr val="ADCAAD"/>
      </a:accent5>
      <a:accent6>
        <a:srgbClr val="730000"/>
      </a:accent6>
      <a:hlink>
        <a:srgbClr val="0033CC"/>
      </a:hlink>
      <a:folHlink>
        <a:srgbClr val="FFCC66"/>
      </a:folHlink>
    </a:clrScheme>
    <a:fontScheme name="Office Theme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CC9900"/>
        </a:lt1>
        <a:dk2>
          <a:srgbClr val="FBBC09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E2CAAA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D175F27C-B7B4-4B69-8447-996FDDB70D6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Radical sports design template</Template>
  <TotalTime>242</TotalTime>
  <Words>743</Words>
  <Application>Microsoft Office PowerPoint</Application>
  <PresentationFormat>Předvádění na obrazovce (4:3)</PresentationFormat>
  <Paragraphs>178</Paragraphs>
  <Slides>21</Slides>
  <Notes>21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5</vt:i4>
      </vt:variant>
      <vt:variant>
        <vt:lpstr>Nadpisy snímků</vt:lpstr>
      </vt:variant>
      <vt:variant>
        <vt:i4>21</vt:i4>
      </vt:variant>
    </vt:vector>
  </HeadingPairs>
  <TitlesOfParts>
    <vt:vector size="27" baseType="lpstr">
      <vt:lpstr>Radical sports design template</vt:lpstr>
      <vt:lpstr>Rastrový obrázek</vt:lpstr>
      <vt:lpstr>Graph</vt:lpstr>
      <vt:lpstr>Dokument aplikace Microsoft Word</vt:lpstr>
      <vt:lpstr>STATISTICA Graph</vt:lpstr>
      <vt:lpstr>STATISTICA Spreadsheet</vt:lpstr>
      <vt:lpstr>STATISTIKA přednáška 1</vt:lpstr>
      <vt:lpstr>Pravidla výzkumu z pohledu analýzy dat</vt:lpstr>
      <vt:lpstr>Role statistiky</vt:lpstr>
      <vt:lpstr>Základní pojmy</vt:lpstr>
      <vt:lpstr>Náhodná a systematická chyba</vt:lpstr>
      <vt:lpstr>Typy proměnných</vt:lpstr>
      <vt:lpstr>Škály (měřítka, stupnice)</vt:lpstr>
      <vt:lpstr>První náhled na data – popisná statistika</vt:lpstr>
      <vt:lpstr>Intervalové rozložení četností</vt:lpstr>
      <vt:lpstr>Prezentace aplikace PowerPoint</vt:lpstr>
      <vt:lpstr>Základní statistické charakteristiky</vt:lpstr>
      <vt:lpstr>Prezentace aplikace PowerPoint</vt:lpstr>
      <vt:lpstr>Normalita</vt:lpstr>
      <vt:lpstr>Korelace ANEB korelace není kauzalita</vt:lpstr>
      <vt:lpstr>Korelační koeficient</vt:lpstr>
      <vt:lpstr>Prezentace aplikace PowerPoint</vt:lpstr>
      <vt:lpstr>Prezentace aplikace PowerPoint</vt:lpstr>
      <vt:lpstr>T-testy</vt:lpstr>
      <vt:lpstr>T-test</vt:lpstr>
      <vt:lpstr>T-test - příklad</vt:lpstr>
      <vt:lpstr>Zdroje: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Statistický rozcestník</dc:title>
  <dc:creator>Martin</dc:creator>
  <cp:lastModifiedBy>Sebera</cp:lastModifiedBy>
  <cp:revision>28</cp:revision>
  <dcterms:created xsi:type="dcterms:W3CDTF">2013-12-11T06:35:34Z</dcterms:created>
  <dcterms:modified xsi:type="dcterms:W3CDTF">2014-02-12T11:39:41Z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TC010902861029</vt:lpwstr>
  </property>
</Properties>
</file>