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7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7" r:id="rId8"/>
    <p:sldId id="264" r:id="rId9"/>
    <p:sldId id="265" r:id="rId10"/>
    <p:sldId id="266" r:id="rId11"/>
    <p:sldId id="268" r:id="rId12"/>
    <p:sldId id="270" r:id="rId13"/>
    <p:sldId id="274" r:id="rId14"/>
    <p:sldId id="269" r:id="rId15"/>
    <p:sldId id="271" r:id="rId16"/>
    <p:sldId id="272" r:id="rId17"/>
    <p:sldId id="273" r:id="rId18"/>
    <p:sldId id="261" r:id="rId19"/>
    <p:sldId id="25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38" y="9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275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58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555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3811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258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252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241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61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5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202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32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911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90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77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539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57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269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9072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Galvanoterapie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1"/>
            <a:ext cx="10371518" cy="943761"/>
          </a:xfrm>
        </p:spPr>
        <p:txBody>
          <a:bodyPr>
            <a:normAutofit/>
          </a:bodyPr>
          <a:lstStyle/>
          <a:p>
            <a:r>
              <a:rPr lang="cs-CZ" dirty="0"/>
              <a:t>Fyzioterapie</a:t>
            </a:r>
          </a:p>
          <a:p>
            <a:r>
              <a:rPr lang="cs-CZ" dirty="0"/>
              <a:t>Fsps, muni													Klára šoltés mertová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4136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Parametry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</a:t>
            </a:r>
            <a:r>
              <a:rPr lang="cs-CZ" dirty="0" smtClean="0"/>
              <a:t>ežim CC</a:t>
            </a:r>
          </a:p>
          <a:p>
            <a:r>
              <a:rPr lang="cs-CZ" dirty="0"/>
              <a:t>i</a:t>
            </a:r>
            <a:r>
              <a:rPr lang="cs-CZ" dirty="0" smtClean="0"/>
              <a:t>ntenzita PS</a:t>
            </a:r>
          </a:p>
          <a:p>
            <a:r>
              <a:rPr lang="cs-CZ" dirty="0"/>
              <a:t>m</a:t>
            </a:r>
            <a:r>
              <a:rPr lang="cs-CZ" dirty="0" smtClean="0"/>
              <a:t>ax</a:t>
            </a:r>
            <a:r>
              <a:rPr lang="cs-CZ" dirty="0"/>
              <a:t>. proud. </a:t>
            </a:r>
            <a:r>
              <a:rPr lang="cs-CZ" dirty="0" smtClean="0"/>
              <a:t>hustota </a:t>
            </a:r>
            <a:r>
              <a:rPr lang="cs-CZ" dirty="0"/>
              <a:t>0,1 </a:t>
            </a:r>
            <a:r>
              <a:rPr lang="cs-CZ" dirty="0" smtClean="0"/>
              <a:t>mA/cm2</a:t>
            </a:r>
          </a:p>
          <a:p>
            <a:r>
              <a:rPr lang="cs-CZ" dirty="0"/>
              <a:t>d</a:t>
            </a:r>
            <a:r>
              <a:rPr lang="cs-CZ" dirty="0" smtClean="0"/>
              <a:t>oba aplikace: akutní stavy 20 min, </a:t>
            </a:r>
            <a:r>
              <a:rPr lang="fi-FI" dirty="0"/>
              <a:t>jinak 30-60 minut, + step 5 </a:t>
            </a:r>
            <a:r>
              <a:rPr lang="fi-FI" dirty="0" smtClean="0"/>
              <a:t>minut</a:t>
            </a:r>
            <a:endParaRPr lang="cs-CZ" dirty="0" smtClean="0"/>
          </a:p>
          <a:p>
            <a:r>
              <a:rPr lang="cs-CZ" dirty="0" smtClean="0"/>
              <a:t>frekvence: akutní stavy 3xdenně, </a:t>
            </a:r>
            <a:r>
              <a:rPr lang="cs-CZ" dirty="0"/>
              <a:t>jinak </a:t>
            </a:r>
            <a:r>
              <a:rPr lang="cs-CZ" dirty="0" smtClean="0"/>
              <a:t>2xtýdně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500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Hydrogalvan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Přenos proudu zprostředkován vodou</a:t>
            </a:r>
          </a:p>
          <a:p>
            <a:r>
              <a:rPr lang="cs-CZ" dirty="0" smtClean="0"/>
              <a:t>Čtyřkomorová/dvoukomorová</a:t>
            </a:r>
          </a:p>
          <a:p>
            <a:r>
              <a:rPr lang="cs-CZ" dirty="0"/>
              <a:t>El. Proud vstupuje rovnoměrně celým ponořeným povrchem</a:t>
            </a:r>
          </a:p>
          <a:p>
            <a:r>
              <a:rPr lang="cs-CZ" dirty="0" smtClean="0"/>
              <a:t>CAVE !pacient nesmí během procedury vytáhnout končetiny z vaničky!</a:t>
            </a:r>
          </a:p>
          <a:p>
            <a:r>
              <a:rPr lang="cs-CZ" dirty="0" smtClean="0"/>
              <a:t>+ účinek teploty vody, hydrostatického tlaku a vztlaku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57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Hydrogalvan</a:t>
            </a:r>
            <a:endParaRPr lang="cs-CZ" dirty="0"/>
          </a:p>
        </p:txBody>
      </p:sp>
      <p:pic>
        <p:nvPicPr>
          <p:cNvPr id="4" name="Picture 2" descr="VÃ½sledek obrÃ¡zku pro hydrogalv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031" y="2052918"/>
            <a:ext cx="4890781" cy="324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5943440" cy="4195481"/>
          </a:xfrm>
        </p:spPr>
        <p:txBody>
          <a:bodyPr/>
          <a:lstStyle/>
          <a:p>
            <a:r>
              <a:rPr lang="cs-CZ" dirty="0" smtClean="0"/>
              <a:t>Parametry:</a:t>
            </a:r>
          </a:p>
          <a:p>
            <a:pPr lvl="1"/>
            <a:r>
              <a:rPr lang="cs-CZ" dirty="0" smtClean="0"/>
              <a:t>CC</a:t>
            </a:r>
          </a:p>
          <a:p>
            <a:pPr lvl="1"/>
            <a:r>
              <a:rPr lang="cs-CZ" dirty="0"/>
              <a:t>t</a:t>
            </a:r>
            <a:r>
              <a:rPr lang="cs-CZ" dirty="0" smtClean="0"/>
              <a:t>eplota vody </a:t>
            </a:r>
            <a:r>
              <a:rPr lang="cs-CZ" dirty="0" smtClean="0"/>
              <a:t>hypotermní, izotermní, hypertermní</a:t>
            </a:r>
            <a:endParaRPr lang="cs-CZ" dirty="0" smtClean="0"/>
          </a:p>
          <a:p>
            <a:pPr lvl="1"/>
            <a:r>
              <a:rPr lang="cs-CZ" dirty="0"/>
              <a:t>i</a:t>
            </a:r>
            <a:r>
              <a:rPr lang="cs-CZ" dirty="0" smtClean="0"/>
              <a:t>ntenzita PS – </a:t>
            </a:r>
            <a:r>
              <a:rPr lang="cs-CZ" dirty="0" smtClean="0"/>
              <a:t>PPS</a:t>
            </a:r>
            <a:endParaRPr lang="cs-CZ" dirty="0" smtClean="0"/>
          </a:p>
          <a:p>
            <a:pPr lvl="1"/>
            <a:r>
              <a:rPr lang="cs-CZ" dirty="0"/>
              <a:t>I max = 20 mA pro </a:t>
            </a:r>
            <a:r>
              <a:rPr lang="cs-CZ" dirty="0" smtClean="0"/>
              <a:t>1KK</a:t>
            </a:r>
          </a:p>
          <a:p>
            <a:pPr lvl="1"/>
            <a:r>
              <a:rPr lang="cs-CZ" dirty="0" smtClean="0"/>
              <a:t>I max = 40 </a:t>
            </a:r>
            <a:r>
              <a:rPr lang="cs-CZ" dirty="0"/>
              <a:t>mA pro 2 </a:t>
            </a:r>
            <a:r>
              <a:rPr lang="cs-CZ" dirty="0" smtClean="0"/>
              <a:t>KK</a:t>
            </a:r>
          </a:p>
          <a:p>
            <a:pPr lvl="1"/>
            <a:r>
              <a:rPr lang="cs-CZ" dirty="0"/>
              <a:t>d</a:t>
            </a:r>
            <a:r>
              <a:rPr lang="cs-CZ" dirty="0" smtClean="0"/>
              <a:t>oba aplikace 20 – 60 min. Step 5 min.</a:t>
            </a:r>
          </a:p>
          <a:p>
            <a:pPr lvl="1"/>
            <a:r>
              <a:rPr lang="cs-CZ" dirty="0"/>
              <a:t>f</a:t>
            </a:r>
            <a:r>
              <a:rPr lang="cs-CZ" dirty="0" smtClean="0"/>
              <a:t>rekvence 2-3 týdně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685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Hydrogalvan indikace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Poruchy periferního krevního oběhu</a:t>
            </a:r>
          </a:p>
          <a:p>
            <a:r>
              <a:rPr lang="cs-CZ" dirty="0" smtClean="0"/>
              <a:t>Akrální hypestezie</a:t>
            </a:r>
          </a:p>
          <a:p>
            <a:r>
              <a:rPr lang="cs-CZ" dirty="0" smtClean="0"/>
              <a:t>Lokální ischemie z dysfunkce prekapilárních svěračů </a:t>
            </a:r>
          </a:p>
          <a:p>
            <a:r>
              <a:rPr lang="cs-CZ" dirty="0" smtClean="0"/>
              <a:t>Neuritidy, neuralgie, neuropatie</a:t>
            </a:r>
          </a:p>
          <a:p>
            <a:r>
              <a:rPr lang="cs-CZ" dirty="0" smtClean="0"/>
              <a:t>Poruchy inervace, parézy, plegie</a:t>
            </a:r>
          </a:p>
          <a:p>
            <a:r>
              <a:rPr lang="cs-CZ" dirty="0" smtClean="0"/>
              <a:t>Akutní (perakutní) posttraumatické stavy</a:t>
            </a:r>
          </a:p>
        </p:txBody>
      </p:sp>
    </p:spTree>
    <p:extLst>
      <p:ext uri="{BB962C8B-B14F-4D97-AF65-F5344CB8AC3E}">
        <p14:creationId xmlns:p14="http://schemas.microsoft.com/office/powerpoint/2010/main" val="2264994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Iontoforéza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6954228" cy="4195481"/>
          </a:xfrm>
        </p:spPr>
        <p:txBody>
          <a:bodyPr/>
          <a:lstStyle/>
          <a:p>
            <a:r>
              <a:rPr lang="cs-CZ" dirty="0" smtClean="0"/>
              <a:t>Vpravování léčivých látek pomocí gal. </a:t>
            </a:r>
            <a:r>
              <a:rPr lang="cs-CZ" dirty="0" smtClean="0"/>
              <a:t>proudu</a:t>
            </a:r>
            <a:endParaRPr lang="cs-CZ" dirty="0" smtClean="0"/>
          </a:p>
          <a:p>
            <a:r>
              <a:rPr lang="cs-CZ" dirty="0"/>
              <a:t>h</a:t>
            </a:r>
            <a:r>
              <a:rPr lang="cs-CZ" dirty="0" smtClean="0"/>
              <a:t>loubka účinku – epidermis, </a:t>
            </a:r>
            <a:r>
              <a:rPr lang="cs-CZ" dirty="0"/>
              <a:t>dermis... do hloubky jen velké molekuly (hyáza</a:t>
            </a:r>
            <a:r>
              <a:rPr lang="cs-CZ" dirty="0" smtClean="0"/>
              <a:t>)</a:t>
            </a:r>
          </a:p>
          <a:p>
            <a:r>
              <a:rPr lang="cs-CZ" dirty="0" smtClean="0"/>
              <a:t>Elektroda aktivní – relativně malá plocha, nasáknutá účinným roztokem</a:t>
            </a:r>
          </a:p>
          <a:p>
            <a:r>
              <a:rPr lang="cs-CZ" dirty="0" smtClean="0"/>
              <a:t>Elektroda neaktivní (indiferentní) – větší, ochranný roztok</a:t>
            </a:r>
            <a:endParaRPr lang="cs-CZ" dirty="0"/>
          </a:p>
          <a:p>
            <a:endParaRPr lang="cs-CZ" dirty="0"/>
          </a:p>
        </p:txBody>
      </p:sp>
      <p:pic>
        <p:nvPicPr>
          <p:cNvPr id="4098" name="Picture 2" descr="VÃ½sledek obrÃ¡zku pro korium kÅ¯Å¾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739" y="3821596"/>
            <a:ext cx="3961416" cy="262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Iontoforéza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Parametry</a:t>
            </a:r>
          </a:p>
          <a:p>
            <a:pPr lvl="1"/>
            <a:r>
              <a:rPr lang="cs-CZ" dirty="0" smtClean="0"/>
              <a:t>CC</a:t>
            </a:r>
          </a:p>
          <a:p>
            <a:pPr lvl="1"/>
            <a:r>
              <a:rPr lang="cs-CZ" dirty="0"/>
              <a:t>i</a:t>
            </a:r>
            <a:r>
              <a:rPr lang="cs-CZ" dirty="0" smtClean="0"/>
              <a:t>ndiferentní el. ochranný roztok</a:t>
            </a:r>
          </a:p>
          <a:p>
            <a:pPr lvl="1"/>
            <a:r>
              <a:rPr lang="cs-CZ" dirty="0"/>
              <a:t>d</a:t>
            </a:r>
            <a:r>
              <a:rPr lang="cs-CZ" dirty="0" smtClean="0"/>
              <a:t>iferentní léčivá látka</a:t>
            </a:r>
          </a:p>
          <a:p>
            <a:pPr lvl="1"/>
            <a:r>
              <a:rPr lang="cs-CZ" dirty="0"/>
              <a:t>i</a:t>
            </a:r>
            <a:r>
              <a:rPr lang="cs-CZ" dirty="0" smtClean="0"/>
              <a:t>ntenzita PS</a:t>
            </a:r>
          </a:p>
          <a:p>
            <a:pPr lvl="1"/>
            <a:r>
              <a:rPr lang="cs-CZ" dirty="0" smtClean="0"/>
              <a:t>transregionálně</a:t>
            </a:r>
          </a:p>
          <a:p>
            <a:pPr lvl="1"/>
            <a:r>
              <a:rPr lang="cs-CZ" dirty="0"/>
              <a:t>I max 0,1 </a:t>
            </a:r>
            <a:r>
              <a:rPr lang="cs-CZ" dirty="0" smtClean="0"/>
              <a:t>mA/cm2</a:t>
            </a:r>
          </a:p>
          <a:p>
            <a:pPr lvl="1"/>
            <a:r>
              <a:rPr lang="cs-CZ" dirty="0"/>
              <a:t>d</a:t>
            </a:r>
            <a:r>
              <a:rPr lang="cs-CZ" dirty="0" smtClean="0"/>
              <a:t>oba aplikace 30  - 45 min.</a:t>
            </a:r>
          </a:p>
          <a:p>
            <a:pPr lvl="1"/>
            <a:endParaRPr lang="cs-CZ" dirty="0"/>
          </a:p>
        </p:txBody>
      </p:sp>
      <p:pic>
        <p:nvPicPr>
          <p:cNvPr id="4" name="Picture 9" descr="image02_1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540" y="2052918"/>
            <a:ext cx="398462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13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Účinek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153586"/>
            <a:ext cx="5226183" cy="4195481"/>
          </a:xfrm>
        </p:spPr>
        <p:txBody>
          <a:bodyPr/>
          <a:lstStyle/>
          <a:p>
            <a:r>
              <a:rPr lang="cs-CZ" dirty="0" smtClean="0"/>
              <a:t>Účinky klidové galvanizace</a:t>
            </a:r>
          </a:p>
          <a:p>
            <a:r>
              <a:rPr lang="cs-CZ" dirty="0" smtClean="0"/>
              <a:t>Zvýšení koncetrace iontů a molekul</a:t>
            </a:r>
          </a:p>
          <a:p>
            <a:r>
              <a:rPr lang="cs-CZ" dirty="0"/>
              <a:t>t</a:t>
            </a:r>
            <a:r>
              <a:rPr lang="cs-CZ" dirty="0" smtClean="0"/>
              <a:t>ixotropie (průnik hyaluronidázy </a:t>
            </a:r>
            <a:r>
              <a:rPr lang="cs-CZ" dirty="0"/>
              <a:t>až do </a:t>
            </a:r>
            <a:r>
              <a:rPr lang="cs-CZ" dirty="0" smtClean="0"/>
              <a:t>fascií)</a:t>
            </a:r>
            <a:endParaRPr lang="cs-CZ" dirty="0"/>
          </a:p>
        </p:txBody>
      </p:sp>
      <p:pic>
        <p:nvPicPr>
          <p:cNvPr id="1026" name="Picture 2" descr="VÃ½sledek obrÃ¡zku pro iontofores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4" t="324" r="14124" b="463"/>
          <a:stretch/>
        </p:blipFill>
        <p:spPr bwMode="auto">
          <a:xfrm>
            <a:off x="5872294" y="2153586"/>
            <a:ext cx="6127664" cy="329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formy galvanoterapie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řerušovaná galvanizace – přerušování proudu</a:t>
            </a:r>
          </a:p>
          <a:p>
            <a:r>
              <a:rPr lang="cs-CZ" dirty="0"/>
              <a:t>e</a:t>
            </a:r>
            <a:r>
              <a:rPr lang="cs-CZ" dirty="0" smtClean="0"/>
              <a:t>lektroléčebná vana – obtekání těla proudem</a:t>
            </a:r>
          </a:p>
          <a:p>
            <a:r>
              <a:rPr lang="cs-CZ" dirty="0"/>
              <a:t>b</a:t>
            </a:r>
            <a:r>
              <a:rPr lang="cs-CZ" dirty="0" smtClean="0"/>
              <a:t>odová galvanizace – nepoužívá se!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248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Indikace							Kontraindikace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877696"/>
            <a:ext cx="3946860" cy="4195481"/>
          </a:xfrm>
        </p:spPr>
        <p:txBody>
          <a:bodyPr/>
          <a:lstStyle/>
          <a:p>
            <a:r>
              <a:rPr lang="cs-CZ" dirty="0" smtClean="0"/>
              <a:t>poúrazové stavy</a:t>
            </a:r>
          </a:p>
          <a:p>
            <a:r>
              <a:rPr lang="cs-CZ" dirty="0"/>
              <a:t>z</a:t>
            </a:r>
            <a:r>
              <a:rPr lang="cs-CZ" dirty="0" smtClean="0"/>
              <a:t>mírnění poruch prokrvení</a:t>
            </a:r>
          </a:p>
          <a:p>
            <a:r>
              <a:rPr lang="cs-CZ" dirty="0"/>
              <a:t>z</a:t>
            </a:r>
            <a:r>
              <a:rPr lang="cs-CZ" dirty="0" smtClean="0"/>
              <a:t>áněty šlach</a:t>
            </a:r>
          </a:p>
          <a:p>
            <a:r>
              <a:rPr lang="cs-CZ" dirty="0"/>
              <a:t>b</a:t>
            </a:r>
            <a:r>
              <a:rPr lang="cs-CZ" dirty="0" smtClean="0"/>
              <a:t>olesti svalů</a:t>
            </a:r>
          </a:p>
          <a:p>
            <a:r>
              <a:rPr lang="cs-CZ" dirty="0"/>
              <a:t>n</a:t>
            </a:r>
            <a:r>
              <a:rPr lang="cs-CZ" dirty="0" smtClean="0"/>
              <a:t>ervové potíže, neuralgie</a:t>
            </a:r>
          </a:p>
          <a:p>
            <a:r>
              <a:rPr lang="cs-CZ" dirty="0"/>
              <a:t>n</a:t>
            </a:r>
            <a:r>
              <a:rPr lang="cs-CZ" dirty="0" smtClean="0"/>
              <a:t>eurovegetativní dystonie</a:t>
            </a:r>
          </a:p>
          <a:p>
            <a:r>
              <a:rPr lang="cs-CZ" dirty="0"/>
              <a:t>d</a:t>
            </a:r>
            <a:r>
              <a:rPr lang="cs-CZ" dirty="0" smtClean="0"/>
              <a:t>egenerativní onemocnění pohybového aparátu</a:t>
            </a:r>
          </a:p>
          <a:p>
            <a:r>
              <a:rPr lang="cs-CZ" dirty="0"/>
              <a:t>s</a:t>
            </a:r>
            <a:r>
              <a:rPr lang="cs-CZ" dirty="0" smtClean="0"/>
              <a:t>tavy po obrnách</a:t>
            </a:r>
            <a:endParaRPr lang="cs-CZ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06738" y="1954595"/>
            <a:ext cx="6080461" cy="41954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cs-CZ" dirty="0"/>
              <a:t>p</a:t>
            </a:r>
            <a:r>
              <a:rPr lang="cs-CZ" dirty="0" smtClean="0"/>
              <a:t>řítomnost kovu proudové dráze</a:t>
            </a:r>
          </a:p>
          <a:p>
            <a:r>
              <a:rPr lang="cs-CZ" dirty="0"/>
              <a:t>v</a:t>
            </a:r>
            <a:r>
              <a:rPr lang="cs-CZ" dirty="0" smtClean="0"/>
              <a:t>ětší kožní defekty po úrazech</a:t>
            </a:r>
          </a:p>
          <a:p>
            <a:r>
              <a:rPr lang="cs-CZ" dirty="0"/>
              <a:t>č</a:t>
            </a:r>
            <a:r>
              <a:rPr lang="cs-CZ" dirty="0" smtClean="0"/>
              <a:t>erstvé jizvy nebo starší plošné jizvy</a:t>
            </a:r>
          </a:p>
          <a:p>
            <a:r>
              <a:rPr lang="cs-CZ" dirty="0"/>
              <a:t>z</a:t>
            </a:r>
            <a:r>
              <a:rPr lang="cs-CZ" dirty="0" smtClean="0"/>
              <a:t>ánětlivá nemocnění kůže</a:t>
            </a:r>
          </a:p>
          <a:p>
            <a:r>
              <a:rPr lang="cs-CZ" dirty="0"/>
              <a:t>n</a:t>
            </a:r>
            <a:r>
              <a:rPr lang="cs-CZ" dirty="0" smtClean="0"/>
              <a:t>ádory, tuberkulózní ložiska;</a:t>
            </a:r>
          </a:p>
          <a:p>
            <a:r>
              <a:rPr lang="cs-CZ" dirty="0"/>
              <a:t>a</a:t>
            </a:r>
            <a:r>
              <a:rPr lang="cs-CZ" dirty="0" smtClean="0"/>
              <a:t>trofická kůže po rentgenovém nebo rádiovém ozáření</a:t>
            </a:r>
          </a:p>
          <a:p>
            <a:r>
              <a:rPr lang="cs-CZ" dirty="0"/>
              <a:t>v</a:t>
            </a:r>
            <a:r>
              <a:rPr lang="cs-CZ" dirty="0" smtClean="0"/>
              <a:t>ýrazně troficky změněná kůžr bérců u varixů;</a:t>
            </a:r>
          </a:p>
          <a:p>
            <a:r>
              <a:rPr lang="cs-CZ" dirty="0"/>
              <a:t>p</a:t>
            </a:r>
            <a:r>
              <a:rPr lang="cs-CZ" dirty="0" smtClean="0"/>
              <a:t>oruchy citlivosti</a:t>
            </a:r>
          </a:p>
          <a:p>
            <a:r>
              <a:rPr lang="cs-CZ" dirty="0" smtClean="0"/>
              <a:t>kardiostimulátory</a:t>
            </a:r>
          </a:p>
          <a:p>
            <a:r>
              <a:rPr lang="cs-CZ" dirty="0"/>
              <a:t>i</a:t>
            </a:r>
            <a:r>
              <a:rPr lang="cs-CZ" dirty="0" smtClean="0"/>
              <a:t>ontoforéza – alergie na podávaná léčiva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031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Doporučená literatura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PODĚBRADSKÝ, Jiří a Radana PODĚBRADSKÁ. </a:t>
            </a:r>
            <a:r>
              <a:rPr lang="cs-CZ" i="1" dirty="0"/>
              <a:t>Fyzikální terapie: manuál a algoritmy</a:t>
            </a:r>
            <a:r>
              <a:rPr lang="cs-CZ" dirty="0"/>
              <a:t>. Praha: Grada, 2009. ISBN 978-80-247-2899-5.</a:t>
            </a:r>
          </a:p>
          <a:p>
            <a:r>
              <a:rPr lang="cs-CZ" dirty="0"/>
              <a:t>CAPKO, Ján a Radana PODĚBRADSKÁ. </a:t>
            </a:r>
            <a:r>
              <a:rPr lang="cs-CZ" i="1" dirty="0"/>
              <a:t>Základy fyziatrické léčby: manuál a algoritmy</a:t>
            </a:r>
            <a:r>
              <a:rPr lang="cs-CZ" dirty="0"/>
              <a:t>. Praha: Grada, 1998. ISBN 80-716-9341-3.</a:t>
            </a:r>
          </a:p>
          <a:p>
            <a:r>
              <a:rPr lang="en-US" dirty="0"/>
              <a:t>ROBERTSON, Val. </a:t>
            </a:r>
            <a:r>
              <a:rPr lang="en-US" i="1" dirty="0"/>
              <a:t>Electrotherapy explained: principles and practice</a:t>
            </a:r>
            <a:r>
              <a:rPr lang="en-US" dirty="0"/>
              <a:t>. 4th ed. Edinburgh: Butterworth-Heinemann, 2006. ISBN 978-0-7506-8843-7.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6363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terminologie</a:t>
            </a:r>
          </a:p>
          <a:p>
            <a:r>
              <a:rPr lang="cs-CZ" dirty="0"/>
              <a:t>k</a:t>
            </a:r>
            <a:r>
              <a:rPr lang="cs-CZ" dirty="0" smtClean="0"/>
              <a:t>lidová galvanizace</a:t>
            </a:r>
          </a:p>
          <a:p>
            <a:r>
              <a:rPr lang="cs-CZ" dirty="0" smtClean="0"/>
              <a:t>elektrolýza</a:t>
            </a:r>
          </a:p>
          <a:p>
            <a:r>
              <a:rPr lang="cs-CZ" dirty="0" smtClean="0"/>
              <a:t>hydrogalvan</a:t>
            </a:r>
          </a:p>
          <a:p>
            <a:r>
              <a:rPr lang="cs-CZ" dirty="0" smtClean="0"/>
              <a:t>iontoforéza</a:t>
            </a:r>
          </a:p>
          <a:p>
            <a:r>
              <a:rPr lang="cs-CZ" dirty="0"/>
              <a:t>o</a:t>
            </a:r>
            <a:r>
              <a:rPr lang="cs-CZ" dirty="0" smtClean="0"/>
              <a:t>statní typy galvanizace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40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Stejnosměrný (GALVANICKÝ) proud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</a:t>
            </a:r>
            <a:r>
              <a:rPr lang="cs-CZ" dirty="0" smtClean="0"/>
              <a:t>tejnosměrný proud konstantní intenzity</a:t>
            </a:r>
          </a:p>
          <a:p>
            <a:endParaRPr lang="cs-CZ" dirty="0" smtClean="0"/>
          </a:p>
          <a:p>
            <a:r>
              <a:rPr lang="cs-CZ" dirty="0"/>
              <a:t>š</a:t>
            </a:r>
            <a:r>
              <a:rPr lang="cs-CZ" dirty="0" smtClean="0"/>
              <a:t>íří se tkáněmi pohybem kationtů a aniontů</a:t>
            </a:r>
          </a:p>
          <a:p>
            <a:r>
              <a:rPr lang="cs-CZ" dirty="0" smtClean="0"/>
              <a:t>snadno prochází tkáněmi s velkým obsahem vody a bílkovin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Plus 4"/>
          <p:cNvSpPr/>
          <p:nvPr/>
        </p:nvSpPr>
        <p:spPr>
          <a:xfrm>
            <a:off x="6862195" y="2052918"/>
            <a:ext cx="679507" cy="67112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Minus 5"/>
          <p:cNvSpPr/>
          <p:nvPr/>
        </p:nvSpPr>
        <p:spPr>
          <a:xfrm>
            <a:off x="10603368" y="1992098"/>
            <a:ext cx="713064" cy="79276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ight Arrow 6"/>
          <p:cNvSpPr/>
          <p:nvPr/>
        </p:nvSpPr>
        <p:spPr>
          <a:xfrm>
            <a:off x="7743421" y="2146162"/>
            <a:ext cx="8301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ight Arrow 7"/>
          <p:cNvSpPr/>
          <p:nvPr/>
        </p:nvSpPr>
        <p:spPr>
          <a:xfrm>
            <a:off x="8654956" y="2146162"/>
            <a:ext cx="84138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Right Arrow 8"/>
          <p:cNvSpPr/>
          <p:nvPr/>
        </p:nvSpPr>
        <p:spPr>
          <a:xfrm>
            <a:off x="9629162" y="2146162"/>
            <a:ext cx="84138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908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Terminologie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Proudová dráha – oblast mezi elektrodami</a:t>
            </a:r>
            <a:endParaRPr lang="cs-CZ" dirty="0"/>
          </a:p>
          <a:p>
            <a:r>
              <a:rPr lang="cs-CZ" dirty="0" smtClean="0"/>
              <a:t>Polarizace tkání - vznik napětí opačné polarity</a:t>
            </a:r>
          </a:p>
          <a:p>
            <a:r>
              <a:rPr lang="cs-CZ" dirty="0" smtClean="0"/>
              <a:t>Anoda (+) – kladná elektroda, roztok se okyseluje!</a:t>
            </a:r>
          </a:p>
          <a:p>
            <a:r>
              <a:rPr lang="cs-CZ" dirty="0" smtClean="0"/>
              <a:t>Katoda (-) - záporná elektroda, roztok se alkalizuje!</a:t>
            </a:r>
          </a:p>
          <a:p>
            <a:r>
              <a:rPr lang="cs-CZ" dirty="0" smtClean="0"/>
              <a:t>Proudová hustota	 - intenzita procházející určitým průřezem v cm2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	 	 - max. = 0,1 mA/cm2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338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Elektrolýza</a:t>
            </a:r>
            <a:endParaRPr lang="cs-CZ" dirty="0"/>
          </a:p>
        </p:txBody>
      </p:sp>
      <p:pic>
        <p:nvPicPr>
          <p:cNvPr id="1026" name="Picture 2" descr="VÃ½sledek obrÃ¡zku pro elektrolÃ½z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295" y="1853248"/>
            <a:ext cx="4924499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52979" y="1853529"/>
            <a:ext cx="5716938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cs-CZ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53271" y="1861199"/>
            <a:ext cx="602802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cs-CZ" dirty="0" smtClean="0"/>
              <a:t>Anoda (+)</a:t>
            </a:r>
          </a:p>
          <a:p>
            <a:pPr marL="0" indent="0">
              <a:buNone/>
            </a:pPr>
            <a:r>
              <a:rPr lang="cs-CZ" dirty="0" smtClean="0"/>
              <a:t>	Přitahuje záporné ionty (anionty)</a:t>
            </a:r>
          </a:p>
          <a:p>
            <a:pPr marL="0" indent="0">
              <a:buNone/>
            </a:pPr>
            <a:r>
              <a:rPr lang="cs-CZ" dirty="0" smtClean="0"/>
              <a:t>	Náskledkem iontoforézy a elektrolýzy se </a:t>
            </a:r>
            <a:br>
              <a:rPr lang="cs-CZ" dirty="0" smtClean="0"/>
            </a:br>
            <a:r>
              <a:rPr lang="cs-CZ" dirty="0" smtClean="0"/>
              <a:t>	roztok pod ní okyseluje, proto</a:t>
            </a:r>
          </a:p>
          <a:p>
            <a:pPr marL="0" indent="0">
              <a:buNone/>
            </a:pPr>
            <a:r>
              <a:rPr lang="cs-CZ" b="1" dirty="0" smtClean="0"/>
              <a:t>	!alkalický </a:t>
            </a:r>
            <a:r>
              <a:rPr lang="cs-CZ" b="1" dirty="0"/>
              <a:t>ochranný </a:t>
            </a:r>
            <a:r>
              <a:rPr lang="cs-CZ" b="1" dirty="0" smtClean="0"/>
              <a:t>roztok!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ANELEKTROTONUS </a:t>
            </a:r>
            <a:r>
              <a:rPr lang="cs-CZ" dirty="0"/>
              <a:t>= snížení dráždivosti pod anodou v důsledku hyperpolarizace (anionty z membrány n. vl. k anodě – zvýšení potenciálu – hyperpolarizace)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37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401" y="1844140"/>
            <a:ext cx="5950894" cy="4195481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Katoda (-)</a:t>
            </a:r>
          </a:p>
          <a:p>
            <a:pPr marL="0" indent="0">
              <a:buNone/>
            </a:pPr>
            <a:r>
              <a:rPr lang="cs-CZ" dirty="0" smtClean="0"/>
              <a:t>	Přitahuje kladné ionty (kationty)</a:t>
            </a:r>
          </a:p>
          <a:p>
            <a:pPr marL="0" indent="0">
              <a:buNone/>
            </a:pPr>
            <a:r>
              <a:rPr lang="cs-CZ" dirty="0" smtClean="0"/>
              <a:t>	Náskledkem </a:t>
            </a:r>
            <a:r>
              <a:rPr lang="cs-CZ" dirty="0"/>
              <a:t>iontoforézy a </a:t>
            </a:r>
            <a:r>
              <a:rPr lang="cs-CZ" dirty="0" smtClean="0"/>
              <a:t>elektrolýzy se 	roztok </a:t>
            </a:r>
            <a:r>
              <a:rPr lang="cs-CZ" dirty="0"/>
              <a:t>pod ní </a:t>
            </a:r>
            <a:r>
              <a:rPr lang="cs-CZ" dirty="0" smtClean="0"/>
              <a:t>alkalyzuje, proto</a:t>
            </a:r>
          </a:p>
          <a:p>
            <a:pPr marL="0" indent="0">
              <a:buNone/>
            </a:pPr>
            <a:r>
              <a:rPr lang="cs-CZ" b="1" dirty="0" smtClean="0"/>
              <a:t>	!Kyselý ochranný roztok!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KATELEKTROTONUS </a:t>
            </a:r>
            <a:r>
              <a:rPr lang="cs-CZ" dirty="0"/>
              <a:t>= zvýšení dráždivosti pod katodou v důsledku částečné depolarizace – tonizace – při dlouhodobém působení katodová deprese až blok (kationty z povrchu membrán n. vl. – snížení membránového potenciálu).</a:t>
            </a:r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Elektrolýza</a:t>
            </a:r>
            <a:endParaRPr lang="cs-CZ" dirty="0"/>
          </a:p>
        </p:txBody>
      </p:sp>
      <p:pic>
        <p:nvPicPr>
          <p:cNvPr id="5" name="Picture 2" descr="VÃ½sledek obrÃ¡zku pro elektrolÃ½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295" y="1853248"/>
            <a:ext cx="4924499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19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Ochranné roztoky a podložky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Velké deskové elektrody se strandardními podložkami, napuštěnými ochrannými roztoky.</a:t>
            </a:r>
          </a:p>
          <a:p>
            <a:r>
              <a:rPr lang="cs-CZ" dirty="0" smtClean="0"/>
              <a:t>Minim. 10 vrstev prošitého mulu, musí přesahovat 1 cm přes okraj elektrody.</a:t>
            </a:r>
          </a:p>
          <a:p>
            <a:r>
              <a:rPr lang="cs-CZ" dirty="0" smtClean="0"/>
              <a:t>Bez použití ochranných roztoků je poleptání pravděpodobné, při záměně roztoků je jisté!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803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Klidová galvanizace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Hlavním mechanismem je polarizace všech tkání  a buněk v proudové dráze.</a:t>
            </a:r>
          </a:p>
          <a:p>
            <a:r>
              <a:rPr lang="cs-CZ" dirty="0" smtClean="0"/>
              <a:t>Stejnosměrný proud protéká po celou dobu aplikace v nastavené intenzitě.</a:t>
            </a:r>
          </a:p>
          <a:p>
            <a:r>
              <a:rPr lang="cs-CZ" dirty="0" smtClean="0"/>
              <a:t>Aplikace  	- transregionální</a:t>
            </a:r>
          </a:p>
          <a:p>
            <a:pPr marL="0" indent="0">
              <a:buNone/>
            </a:pPr>
            <a:r>
              <a:rPr lang="cs-CZ" dirty="0" smtClean="0"/>
              <a:t>				- podélná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- paravertebrální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- segmentální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- neurální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347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Účinky a indikace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</a:t>
            </a:r>
            <a:r>
              <a:rPr lang="cs-CZ" dirty="0" smtClean="0"/>
              <a:t>rofotropní účinek! Nezatěžující KVS</a:t>
            </a:r>
          </a:p>
          <a:p>
            <a:r>
              <a:rPr lang="cs-CZ" dirty="0"/>
              <a:t>e</a:t>
            </a:r>
            <a:r>
              <a:rPr lang="cs-CZ" dirty="0" smtClean="0"/>
              <a:t>utonizace u posttraumatických stavů</a:t>
            </a:r>
          </a:p>
          <a:p>
            <a:r>
              <a:rPr lang="cs-CZ" dirty="0"/>
              <a:t>p</a:t>
            </a:r>
            <a:r>
              <a:rPr lang="cs-CZ" dirty="0" smtClean="0"/>
              <a:t>oruchy periferného krevního oběhu</a:t>
            </a:r>
          </a:p>
          <a:p>
            <a:r>
              <a:rPr lang="cs-CZ" dirty="0"/>
              <a:t>a</a:t>
            </a:r>
            <a:r>
              <a:rPr lang="cs-CZ" dirty="0" smtClean="0"/>
              <a:t>krální hypestezie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997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437</TotalTime>
  <Words>499</Words>
  <Application>Microsoft Office PowerPoint</Application>
  <PresentationFormat>Widescreen</PresentationFormat>
  <Paragraphs>126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Ion</vt:lpstr>
      <vt:lpstr>Galvanoterapie</vt:lpstr>
      <vt:lpstr>Osnova</vt:lpstr>
      <vt:lpstr>Stejnosměrný (GALVANICKÝ) proud</vt:lpstr>
      <vt:lpstr>Terminologie</vt:lpstr>
      <vt:lpstr>Elektrolýza</vt:lpstr>
      <vt:lpstr>Elektrolýza</vt:lpstr>
      <vt:lpstr>Ochranné roztoky a podložky</vt:lpstr>
      <vt:lpstr>Klidová galvanizace</vt:lpstr>
      <vt:lpstr>Účinky a indikace</vt:lpstr>
      <vt:lpstr>Parametry</vt:lpstr>
      <vt:lpstr>Hydrogalvan</vt:lpstr>
      <vt:lpstr>Hydrogalvan</vt:lpstr>
      <vt:lpstr>Hydrogalvan indikace</vt:lpstr>
      <vt:lpstr>Iontoforéza</vt:lpstr>
      <vt:lpstr>Iontoforéza</vt:lpstr>
      <vt:lpstr>Účinek </vt:lpstr>
      <vt:lpstr>Další formy galvanoterapie</vt:lpstr>
      <vt:lpstr>Indikace       Kontraindikace</vt:lpstr>
      <vt:lpstr>Doporučená literatura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Galvanoterapie</dc:title>
  <dc:creator>Klára Mertová</dc:creator>
  <cp:lastModifiedBy>Klára Mertová</cp:lastModifiedBy>
  <cp:revision>26</cp:revision>
  <dcterms:created xsi:type="dcterms:W3CDTF">2018-12-18T14:43:27Z</dcterms:created>
  <dcterms:modified xsi:type="dcterms:W3CDTF">2019-04-03T15:04:39Z</dcterms:modified>
</cp:coreProperties>
</file>