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7" r:id="rId12"/>
    <p:sldId id="270" r:id="rId13"/>
    <p:sldId id="269" r:id="rId14"/>
    <p:sldId id="272" r:id="rId15"/>
    <p:sldId id="271" r:id="rId16"/>
    <p:sldId id="266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E501-FE4F-413B-BAA8-4C2FD42E0B0F}" type="datetimeFigureOut">
              <a:rPr lang="cs-CZ" smtClean="0"/>
              <a:t>23. 4. 2019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9E7E-945E-4831-B1D8-6665B98A5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5466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E501-FE4F-413B-BAA8-4C2FD42E0B0F}" type="datetimeFigureOut">
              <a:rPr lang="cs-CZ" smtClean="0"/>
              <a:t>23. 4. 2019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9E7E-945E-4831-B1D8-6665B98A5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167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E501-FE4F-413B-BAA8-4C2FD42E0B0F}" type="datetimeFigureOut">
              <a:rPr lang="cs-CZ" smtClean="0"/>
              <a:t>23. 4. 2019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9E7E-945E-4831-B1D8-6665B98A5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1423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E501-FE4F-413B-BAA8-4C2FD42E0B0F}" type="datetimeFigureOut">
              <a:rPr lang="cs-CZ" smtClean="0"/>
              <a:t>23. 4. 2019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9E7E-945E-4831-B1D8-6665B98A5A61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3275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E501-FE4F-413B-BAA8-4C2FD42E0B0F}" type="datetimeFigureOut">
              <a:rPr lang="cs-CZ" smtClean="0"/>
              <a:t>23. 4. 2019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9E7E-945E-4831-B1D8-6665B98A5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0573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E501-FE4F-413B-BAA8-4C2FD42E0B0F}" type="datetimeFigureOut">
              <a:rPr lang="cs-CZ" smtClean="0"/>
              <a:t>23. 4. 2019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9E7E-945E-4831-B1D8-6665B98A5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358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E501-FE4F-413B-BAA8-4C2FD42E0B0F}" type="datetimeFigureOut">
              <a:rPr lang="cs-CZ" smtClean="0"/>
              <a:t>23. 4. 2019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9E7E-945E-4831-B1D8-6665B98A5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966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E501-FE4F-413B-BAA8-4C2FD42E0B0F}" type="datetimeFigureOut">
              <a:rPr lang="cs-CZ" smtClean="0"/>
              <a:t>23. 4. 2019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9E7E-945E-4831-B1D8-6665B98A5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6252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E501-FE4F-413B-BAA8-4C2FD42E0B0F}" type="datetimeFigureOut">
              <a:rPr lang="cs-CZ" smtClean="0"/>
              <a:t>23. 4. 2019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9E7E-945E-4831-B1D8-6665B98A5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128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E501-FE4F-413B-BAA8-4C2FD42E0B0F}" type="datetimeFigureOut">
              <a:rPr lang="cs-CZ" smtClean="0"/>
              <a:t>23. 4. 2019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9E7E-945E-4831-B1D8-6665B98A5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55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E501-FE4F-413B-BAA8-4C2FD42E0B0F}" type="datetimeFigureOut">
              <a:rPr lang="cs-CZ" smtClean="0"/>
              <a:t>23. 4. 2019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9E7E-945E-4831-B1D8-6665B98A5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852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E501-FE4F-413B-BAA8-4C2FD42E0B0F}" type="datetimeFigureOut">
              <a:rPr lang="cs-CZ" smtClean="0"/>
              <a:t>23. 4. 2019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9E7E-945E-4831-B1D8-6665B98A5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0559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E501-FE4F-413B-BAA8-4C2FD42E0B0F}" type="datetimeFigureOut">
              <a:rPr lang="cs-CZ" smtClean="0"/>
              <a:t>23. 4. 2019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9E7E-945E-4831-B1D8-6665B98A5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8524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E501-FE4F-413B-BAA8-4C2FD42E0B0F}" type="datetimeFigureOut">
              <a:rPr lang="cs-CZ" smtClean="0"/>
              <a:t>23. 4. 2019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9E7E-945E-4831-B1D8-6665B98A5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76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E501-FE4F-413B-BAA8-4C2FD42E0B0F}" type="datetimeFigureOut">
              <a:rPr lang="cs-CZ" smtClean="0"/>
              <a:t>23. 4. 2019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9E7E-945E-4831-B1D8-6665B98A5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894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E501-FE4F-413B-BAA8-4C2FD42E0B0F}" type="datetimeFigureOut">
              <a:rPr lang="cs-CZ" smtClean="0"/>
              <a:t>23. 4. 2019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9E7E-945E-4831-B1D8-6665B98A5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349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E501-FE4F-413B-BAA8-4C2FD42E0B0F}" type="datetimeFigureOut">
              <a:rPr lang="cs-CZ" smtClean="0"/>
              <a:t>23. 4. 2019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9E7E-945E-4831-B1D8-6665B98A5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6661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EC9E501-FE4F-413B-BAA8-4C2FD42E0B0F}" type="datetimeFigureOut">
              <a:rPr lang="cs-CZ" smtClean="0"/>
              <a:t>23. 4. 2019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09E7E-945E-4831-B1D8-6665B98A5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0275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tonthenet.com/articles/The-Hoffmann-Reflex-H-reflex-2670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player.cz/73008299-H-vlny-luze-kosumberk.html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snn.eu/ceska-slovenska-neurologie-clanek/h-reflex-jeho-role-v-neurofyziologii-a-klinice-62232" TargetMode="Externa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799"/>
            <a:ext cx="8825658" cy="3329581"/>
          </a:xfrm>
        </p:spPr>
        <p:txBody>
          <a:bodyPr/>
          <a:lstStyle/>
          <a:p>
            <a:r>
              <a:rPr lang="cs-CZ" dirty="0" smtClean="0"/>
              <a:t>Nízkofrekvenční elektroterapie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4010" y="5247163"/>
            <a:ext cx="9306117" cy="861420"/>
          </a:xfrm>
        </p:spPr>
        <p:txBody>
          <a:bodyPr>
            <a:normAutofit/>
          </a:bodyPr>
          <a:lstStyle/>
          <a:p>
            <a:r>
              <a:rPr lang="cs-CZ" dirty="0" smtClean="0"/>
              <a:t>Fyzioterapie									Klára šoltés mertová</a:t>
            </a:r>
          </a:p>
          <a:p>
            <a:r>
              <a:rPr lang="cs-CZ" dirty="0" smtClean="0"/>
              <a:t>Fsps, muni										</a:t>
            </a:r>
            <a:r>
              <a:rPr lang="cs-CZ" cap="none" dirty="0" smtClean="0"/>
              <a:t>mertovaklara@gmail.com</a:t>
            </a:r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78375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Faradayův proud - farad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cs-CZ" dirty="0" smtClean="0"/>
              <a:t>onofázický pravouhlý</a:t>
            </a:r>
          </a:p>
          <a:p>
            <a:r>
              <a:rPr lang="cs-CZ" dirty="0"/>
              <a:t>i</a:t>
            </a:r>
            <a:r>
              <a:rPr lang="cs-CZ" dirty="0" smtClean="0"/>
              <a:t>mpulz 2 ms</a:t>
            </a:r>
          </a:p>
          <a:p>
            <a:r>
              <a:rPr lang="cs-CZ" dirty="0" smtClean="0"/>
              <a:t>pauza 20 ms</a:t>
            </a:r>
          </a:p>
          <a:p>
            <a:r>
              <a:rPr lang="cs-CZ" dirty="0"/>
              <a:t>f</a:t>
            </a:r>
            <a:r>
              <a:rPr lang="cs-CZ" dirty="0" smtClean="0"/>
              <a:t>rekvence 45,5 Hz</a:t>
            </a:r>
          </a:p>
          <a:p>
            <a:r>
              <a:rPr lang="cs-CZ" dirty="0"/>
              <a:t>i</a:t>
            </a:r>
            <a:r>
              <a:rPr lang="cs-CZ" dirty="0" smtClean="0"/>
              <a:t>ntenzita NPM – pro myostimulaci, subj. nepříjemný bez FM nebo AM</a:t>
            </a:r>
          </a:p>
          <a:p>
            <a:r>
              <a:rPr lang="cs-CZ" dirty="0" smtClean="0"/>
              <a:t>indikace elektrogymnastika u oslabených svalů ne u denervace!</a:t>
            </a:r>
          </a:p>
          <a:p>
            <a:r>
              <a:rPr lang="cs-CZ" dirty="0" smtClean="0"/>
              <a:t>vzniklý při pokusu ne pravoúhlé, ale šikmé s negativní částí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123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Faradayův </a:t>
            </a:r>
            <a:r>
              <a:rPr lang="cs-CZ" dirty="0" smtClean="0"/>
              <a:t>proud - neofarad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pulzní monofázický trojúhelníkový</a:t>
            </a:r>
          </a:p>
          <a:p>
            <a:r>
              <a:rPr lang="cs-CZ" dirty="0" smtClean="0"/>
              <a:t>impulz 2 ms</a:t>
            </a:r>
          </a:p>
          <a:p>
            <a:r>
              <a:rPr lang="cs-CZ" dirty="0" smtClean="0"/>
              <a:t>pauza 20 ms</a:t>
            </a:r>
          </a:p>
          <a:p>
            <a:r>
              <a:rPr lang="cs-CZ" dirty="0" smtClean="0"/>
              <a:t>frekvence 45,5 Hz</a:t>
            </a:r>
          </a:p>
          <a:p>
            <a:r>
              <a:rPr lang="cs-CZ" dirty="0" smtClean="0"/>
              <a:t>využíval se k elektrosimulaci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714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H-vlny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H-reflex (Hoffman 1918) využíván v EMG laboratořích</a:t>
            </a:r>
          </a:p>
          <a:p>
            <a:r>
              <a:rPr lang="cs-CZ" dirty="0" smtClean="0"/>
              <a:t>Tvar a trvání impulzů imitují fyziol. akční potenciál</a:t>
            </a:r>
          </a:p>
          <a:p>
            <a:r>
              <a:rPr lang="cs-CZ" dirty="0" smtClean="0"/>
              <a:t>dráždění volných nervových zakončení, A</a:t>
            </a:r>
            <a:r>
              <a:rPr lang="el-GR" dirty="0" smtClean="0"/>
              <a:t>β</a:t>
            </a:r>
            <a:r>
              <a:rPr lang="cs-CZ" dirty="0" smtClean="0"/>
              <a:t> a A</a:t>
            </a:r>
            <a:r>
              <a:rPr lang="el-GR" dirty="0" smtClean="0"/>
              <a:t>δ</a:t>
            </a:r>
            <a:r>
              <a:rPr lang="cs-CZ" dirty="0" smtClean="0"/>
              <a:t> vláken</a:t>
            </a:r>
          </a:p>
          <a:p>
            <a:endParaRPr lang="cs-CZ" dirty="0"/>
          </a:p>
        </p:txBody>
      </p:sp>
      <p:pic>
        <p:nvPicPr>
          <p:cNvPr id="1026" name="Picture 2" descr="VÃ½sledek obrÃ¡zku pro h refle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65" y="3565265"/>
            <a:ext cx="6301208" cy="2882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03312" y="6448069"/>
            <a:ext cx="609600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050" dirty="0">
                <a:hlinkClick r:id="rId3"/>
              </a:rPr>
              <a:t>https://www.ptonthenet.com/articles/The-Hoffmann-Reflex-H-reflex-2670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60536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H-vlny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symetricky bifázické hrotité impulzy</a:t>
            </a:r>
          </a:p>
          <a:p>
            <a:r>
              <a:rPr lang="cs-CZ" dirty="0" smtClean="0"/>
              <a:t>impulz 11,2 ms</a:t>
            </a:r>
          </a:p>
          <a:p>
            <a:r>
              <a:rPr lang="cs-CZ" dirty="0" smtClean="0"/>
              <a:t>frekvence 2 Hz nebo 60 Hz (fyzikální) </a:t>
            </a:r>
          </a:p>
          <a:p>
            <a:r>
              <a:rPr lang="cs-CZ" dirty="0" smtClean="0"/>
              <a:t>frekvence 4 Hz nebo 120 Hz (fyziologická)</a:t>
            </a:r>
          </a:p>
          <a:p>
            <a:r>
              <a:rPr lang="cs-CZ" dirty="0" smtClean="0"/>
              <a:t>elektrody hrotové nebo kuličkové</a:t>
            </a:r>
          </a:p>
          <a:p>
            <a:r>
              <a:rPr lang="cs-CZ" dirty="0" smtClean="0"/>
              <a:t>doba aplikace 10 – 20 min.</a:t>
            </a:r>
          </a:p>
          <a:p>
            <a:endParaRPr lang="cs-CZ" dirty="0"/>
          </a:p>
        </p:txBody>
      </p:sp>
      <p:pic>
        <p:nvPicPr>
          <p:cNvPr id="2050" name="Picture 2" descr="VÃ½sledek obrÃ¡zku pro h vlny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9" t="46643" r="2451" b="28560"/>
          <a:stretch/>
        </p:blipFill>
        <p:spPr bwMode="auto">
          <a:xfrm>
            <a:off x="1275184" y="5054080"/>
            <a:ext cx="5654351" cy="1129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275184" y="6248399"/>
            <a:ext cx="609600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050" dirty="0">
                <a:hlinkClick r:id="rId3"/>
              </a:rPr>
              <a:t>https://docplayer.cz/73008299-H-vlny-luze-kosumberk.html</a:t>
            </a:r>
            <a:endParaRPr lang="cs-CZ" sz="1050" dirty="0"/>
          </a:p>
        </p:txBody>
      </p:sp>
      <p:pic>
        <p:nvPicPr>
          <p:cNvPr id="2052" name="Picture 4" descr="VÃ½sledek obrÃ¡zku pro h reflex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5" t="3469" r="2655" b="2200"/>
          <a:stretch/>
        </p:blipFill>
        <p:spPr bwMode="auto">
          <a:xfrm>
            <a:off x="6929534" y="2052918"/>
            <a:ext cx="5085183" cy="2668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929534" y="4781016"/>
            <a:ext cx="448802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50" dirty="0">
                <a:hlinkClick r:id="rId5"/>
              </a:rPr>
              <a:t>http://www.csnn.eu/ceska-slovenska-neurologie-clanek/h-reflex-jeho-role-v-neurofyziologii-a-klinice-62232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235418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Bipolární</a:t>
            </a:r>
          </a:p>
          <a:p>
            <a:r>
              <a:rPr lang="cs-CZ" dirty="0" smtClean="0"/>
              <a:t>Monopolární</a:t>
            </a:r>
          </a:p>
          <a:p>
            <a:endParaRPr lang="cs-CZ" dirty="0"/>
          </a:p>
          <a:p>
            <a:r>
              <a:rPr lang="cs-CZ" dirty="0" smtClean="0"/>
              <a:t>Doba aplikace 10 – 20 min.</a:t>
            </a:r>
          </a:p>
          <a:p>
            <a:r>
              <a:rPr lang="cs-CZ" dirty="0" smtClean="0"/>
              <a:t>Nehrozí akomodace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38097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Účinky 	</a:t>
            </a:r>
            <a:endParaRPr lang="cs-C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dle fyziol. frekvence</a:t>
            </a:r>
          </a:p>
          <a:p>
            <a:r>
              <a:rPr lang="cs-CZ" dirty="0" smtClean="0"/>
              <a:t>stimulace svalové mikropumpy při frekvenci 2 (4)Hz</a:t>
            </a:r>
          </a:p>
          <a:p>
            <a:r>
              <a:rPr lang="cs-CZ" dirty="0" smtClean="0"/>
              <a:t>analegetický účinek 60 (120)Hz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970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PODĚBRADSKÝ, Jiří a Radana PODĚBRADSKÁ. </a:t>
            </a:r>
            <a:r>
              <a:rPr lang="cs-CZ" i="1" dirty="0"/>
              <a:t>Fyzikální terapie: manuál a algoritmy</a:t>
            </a:r>
            <a:r>
              <a:rPr lang="cs-CZ" dirty="0"/>
              <a:t>. Praha: Grada, 2009. ISBN 978-80-247-2899-5.</a:t>
            </a:r>
          </a:p>
          <a:p>
            <a:r>
              <a:rPr lang="cs-CZ" dirty="0"/>
              <a:t>CAPKO, Ján a Radana PODĚBRADSKÁ. </a:t>
            </a:r>
            <a:r>
              <a:rPr lang="cs-CZ" i="1" dirty="0"/>
              <a:t>Základy fyziatrické léčby: manuál a algoritmy</a:t>
            </a:r>
            <a:r>
              <a:rPr lang="cs-CZ" dirty="0"/>
              <a:t>. Praha: Grada, 1998. ISBN 80-716-9341-3</a:t>
            </a:r>
            <a:r>
              <a:rPr lang="cs-CZ" dirty="0" smtClean="0"/>
              <a:t>.</a:t>
            </a:r>
          </a:p>
          <a:p>
            <a:r>
              <a:rPr lang="cs-CZ" dirty="0"/>
              <a:t>KADAŇKA, Zdeněk. H-reflex – jeho role v neurofyziologii a klinice. </a:t>
            </a:r>
            <a:r>
              <a:rPr lang="cs-CZ" i="1" dirty="0"/>
              <a:t>Česká a slovenská neurologie a neurochirurgie</a:t>
            </a:r>
            <a:r>
              <a:rPr lang="cs-CZ" dirty="0"/>
              <a:t>, Praha: Ambit Media, 2017, roč. 80, č. 6, s. 641-646. ISSN 1210-7859. doi:10.14735/amcsnn2017641.</a:t>
            </a:r>
          </a:p>
          <a:p>
            <a:r>
              <a:rPr lang="en-US" dirty="0"/>
              <a:t>ROBERTSON, Val. </a:t>
            </a:r>
            <a:r>
              <a:rPr lang="en-US" i="1" dirty="0"/>
              <a:t>Electrotherapy explained: principles and practice</a:t>
            </a:r>
            <a:r>
              <a:rPr lang="en-US" dirty="0"/>
              <a:t>. 4th ed. Edinburgh: Butterworth-Heinemann, 2006. ISBN 978-0-7506-8843-7.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603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6287" y="2052917"/>
            <a:ext cx="3309297" cy="4195481"/>
          </a:xfrm>
        </p:spPr>
        <p:txBody>
          <a:bodyPr/>
          <a:lstStyle/>
          <a:p>
            <a:r>
              <a:rPr lang="cs-CZ" dirty="0"/>
              <a:t>T</a:t>
            </a:r>
            <a:r>
              <a:rPr lang="cs-CZ" dirty="0" smtClean="0"/>
              <a:t>räbertovy </a:t>
            </a:r>
            <a:r>
              <a:rPr lang="cs-CZ" dirty="0"/>
              <a:t>proudy</a:t>
            </a:r>
            <a:endParaRPr lang="cs-CZ" dirty="0" smtClean="0"/>
          </a:p>
          <a:p>
            <a:r>
              <a:rPr lang="cs-CZ" dirty="0" smtClean="0"/>
              <a:t>Leducovy proudy</a:t>
            </a:r>
          </a:p>
          <a:p>
            <a:r>
              <a:rPr lang="cs-CZ" dirty="0" smtClean="0"/>
              <a:t>Farad</a:t>
            </a:r>
          </a:p>
          <a:p>
            <a:r>
              <a:rPr lang="cs-CZ" dirty="0" smtClean="0"/>
              <a:t>Neofarad</a:t>
            </a:r>
          </a:p>
          <a:p>
            <a:r>
              <a:rPr lang="cs-CZ" dirty="0" smtClean="0"/>
              <a:t>H-vlny</a:t>
            </a:r>
          </a:p>
          <a:p>
            <a:r>
              <a:rPr lang="cs-CZ" dirty="0" smtClean="0"/>
              <a:t>Amosovy proudy</a:t>
            </a:r>
          </a:p>
          <a:p>
            <a:endParaRPr lang="cs-CZ" dirty="0"/>
          </a:p>
        </p:txBody>
      </p:sp>
      <p:sp>
        <p:nvSpPr>
          <p:cNvPr id="4" name="Right Brace 3"/>
          <p:cNvSpPr/>
          <p:nvPr/>
        </p:nvSpPr>
        <p:spPr>
          <a:xfrm>
            <a:off x="4530054" y="2052917"/>
            <a:ext cx="411061" cy="265330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87770" y="2052917"/>
            <a:ext cx="3309297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cs-CZ" dirty="0"/>
              <a:t>u</a:t>
            </a:r>
            <a:r>
              <a:rPr lang="cs-CZ" dirty="0" smtClean="0"/>
              <a:t>místění elektrod</a:t>
            </a:r>
          </a:p>
          <a:p>
            <a:r>
              <a:rPr lang="cs-CZ" dirty="0"/>
              <a:t>i</a:t>
            </a:r>
            <a:r>
              <a:rPr lang="cs-CZ" dirty="0" smtClean="0"/>
              <a:t>ntenzita</a:t>
            </a:r>
          </a:p>
          <a:p>
            <a:r>
              <a:rPr lang="cs-CZ" dirty="0"/>
              <a:t>t</a:t>
            </a:r>
            <a:r>
              <a:rPr lang="cs-CZ" dirty="0" smtClean="0"/>
              <a:t>erapeutické účinky</a:t>
            </a:r>
          </a:p>
          <a:p>
            <a:r>
              <a:rPr lang="cs-CZ" dirty="0"/>
              <a:t>a</a:t>
            </a:r>
            <a:r>
              <a:rPr lang="cs-CZ" dirty="0" smtClean="0"/>
              <a:t>plikace</a:t>
            </a:r>
          </a:p>
          <a:p>
            <a:r>
              <a:rPr lang="cs-CZ" dirty="0"/>
              <a:t>i</a:t>
            </a:r>
            <a:r>
              <a:rPr lang="cs-CZ" dirty="0" smtClean="0"/>
              <a:t>ndikace</a:t>
            </a:r>
          </a:p>
          <a:p>
            <a:r>
              <a:rPr lang="cs-CZ" dirty="0" smtClean="0"/>
              <a:t>kontraindikace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882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Nízkofrekvenční proudy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Pulzní/střídavé</a:t>
            </a:r>
          </a:p>
          <a:p>
            <a:r>
              <a:rPr lang="cs-CZ" dirty="0" smtClean="0"/>
              <a:t>Frekvenci </a:t>
            </a:r>
            <a:r>
              <a:rPr lang="cs-CZ" dirty="0" smtClean="0"/>
              <a:t> &gt; 0 </a:t>
            </a:r>
            <a:r>
              <a:rPr lang="cs-CZ" dirty="0" smtClean="0"/>
              <a:t>– 1000 </a:t>
            </a:r>
            <a:r>
              <a:rPr lang="cs-CZ" dirty="0" smtClean="0"/>
              <a:t>Hz</a:t>
            </a:r>
            <a:endParaRPr lang="cs-CZ" dirty="0" smtClean="0"/>
          </a:p>
          <a:p>
            <a:r>
              <a:rPr lang="cs-CZ" dirty="0" smtClean="0"/>
              <a:t>Cíleno na dráždivé buňky – nervové</a:t>
            </a:r>
          </a:p>
          <a:p>
            <a:r>
              <a:rPr lang="cs-CZ" dirty="0" smtClean="0"/>
              <a:t>Účinek je určen subjektivní intenzitou, frekvencí, tvarem impulsu a </a:t>
            </a:r>
            <a:r>
              <a:rPr lang="cs-CZ" dirty="0" smtClean="0"/>
              <a:t>intenzitou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081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nízkofrekvenčí elelektroterapie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 názvosloví chaos!</a:t>
            </a:r>
          </a:p>
          <a:p>
            <a:r>
              <a:rPr lang="cs-CZ" dirty="0" smtClean="0"/>
              <a:t>Dělení z didaktických důvodů</a:t>
            </a:r>
          </a:p>
          <a:p>
            <a:pPr lvl="1"/>
            <a:r>
              <a:rPr lang="cs-CZ" dirty="0" smtClean="0"/>
              <a:t>Nízkofrekvenční elektroterapie s délkou impulzu ≥ 1 ms</a:t>
            </a:r>
          </a:p>
          <a:p>
            <a:pPr lvl="3"/>
            <a:r>
              <a:rPr lang="cs-CZ" dirty="0"/>
              <a:t>Träbertovy proudy</a:t>
            </a:r>
          </a:p>
          <a:p>
            <a:pPr lvl="3"/>
            <a:r>
              <a:rPr lang="cs-CZ" dirty="0"/>
              <a:t>Leducovy proudy</a:t>
            </a:r>
          </a:p>
          <a:p>
            <a:pPr lvl="3"/>
            <a:r>
              <a:rPr lang="cs-CZ" dirty="0"/>
              <a:t>Farad</a:t>
            </a:r>
          </a:p>
          <a:p>
            <a:pPr lvl="3"/>
            <a:r>
              <a:rPr lang="cs-CZ" dirty="0"/>
              <a:t>Neofarad</a:t>
            </a:r>
          </a:p>
          <a:p>
            <a:pPr lvl="3"/>
            <a:r>
              <a:rPr lang="cs-CZ" dirty="0"/>
              <a:t>H-vlny</a:t>
            </a:r>
          </a:p>
          <a:p>
            <a:pPr lvl="3"/>
            <a:r>
              <a:rPr lang="cs-CZ" dirty="0"/>
              <a:t>Amosovy </a:t>
            </a:r>
            <a:r>
              <a:rPr lang="cs-CZ" dirty="0" smtClean="0"/>
              <a:t>proudy</a:t>
            </a:r>
          </a:p>
          <a:p>
            <a:pPr lvl="3"/>
            <a:r>
              <a:rPr lang="cs-CZ" dirty="0" smtClean="0"/>
              <a:t>Diadynamické proudy (+ stejnosměrný proud)</a:t>
            </a:r>
            <a:endParaRPr lang="cs-CZ" dirty="0"/>
          </a:p>
          <a:p>
            <a:pPr lvl="1"/>
            <a:r>
              <a:rPr lang="cs-CZ" dirty="0" smtClean="0"/>
              <a:t>Nízkofrekvenční </a:t>
            </a:r>
            <a:r>
              <a:rPr lang="cs-CZ" dirty="0"/>
              <a:t>elektroterapie s délkou </a:t>
            </a:r>
            <a:r>
              <a:rPr lang="cs-CZ" dirty="0" smtClean="0"/>
              <a:t>impulzu ≤ 1 ms</a:t>
            </a:r>
          </a:p>
          <a:p>
            <a:pPr lvl="3"/>
            <a:r>
              <a:rPr lang="cs-CZ" dirty="0" smtClean="0"/>
              <a:t>TENS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623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Träbertův proud 2/5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</a:t>
            </a:r>
            <a:r>
              <a:rPr lang="cs-CZ" dirty="0" smtClean="0"/>
              <a:t>onofázický pravoúhlý </a:t>
            </a:r>
          </a:p>
          <a:p>
            <a:r>
              <a:rPr lang="cs-CZ" dirty="0"/>
              <a:t>d</a:t>
            </a:r>
            <a:r>
              <a:rPr lang="cs-CZ" dirty="0" smtClean="0"/>
              <a:t>élka impulzu 2 ms</a:t>
            </a:r>
          </a:p>
          <a:p>
            <a:r>
              <a:rPr lang="cs-CZ" dirty="0"/>
              <a:t>p</a:t>
            </a:r>
            <a:r>
              <a:rPr lang="cs-CZ" dirty="0" smtClean="0"/>
              <a:t>auza  5 ms</a:t>
            </a:r>
          </a:p>
          <a:p>
            <a:r>
              <a:rPr lang="cs-CZ" dirty="0"/>
              <a:t>k</a:t>
            </a:r>
            <a:r>
              <a:rPr lang="cs-CZ" dirty="0" smtClean="0"/>
              <a:t>onstantní frekvence 143 Hz</a:t>
            </a:r>
          </a:p>
          <a:p>
            <a:r>
              <a:rPr lang="cs-CZ" dirty="0"/>
              <a:t>l</a:t>
            </a:r>
            <a:r>
              <a:rPr lang="cs-CZ" dirty="0" smtClean="0"/>
              <a:t>okalizace a </a:t>
            </a:r>
            <a:r>
              <a:rPr lang="cs-CZ" dirty="0"/>
              <a:t>velké deskové elektrody 8 × 15 </a:t>
            </a:r>
            <a:r>
              <a:rPr lang="cs-CZ" dirty="0" smtClean="0"/>
              <a:t>nebo 10 </a:t>
            </a:r>
            <a:r>
              <a:rPr lang="cs-CZ" dirty="0"/>
              <a:t>× 15</a:t>
            </a:r>
          </a:p>
          <a:p>
            <a:r>
              <a:rPr lang="cs-CZ" dirty="0"/>
              <a:t>r</a:t>
            </a:r>
            <a:r>
              <a:rPr lang="cs-CZ" dirty="0" smtClean="0"/>
              <a:t>ežim CC</a:t>
            </a:r>
          </a:p>
          <a:p>
            <a:r>
              <a:rPr lang="cs-CZ" dirty="0"/>
              <a:t>doba aplikace 15 min.</a:t>
            </a:r>
          </a:p>
          <a:p>
            <a:r>
              <a:rPr lang="cs-CZ" dirty="0" smtClean="0"/>
              <a:t>intenzita PPA</a:t>
            </a:r>
          </a:p>
          <a:p>
            <a:r>
              <a:rPr lang="cs-CZ" dirty="0" smtClean="0"/>
              <a:t>frekvence denně </a:t>
            </a:r>
          </a:p>
          <a:p>
            <a:r>
              <a:rPr lang="cs-CZ" dirty="0"/>
              <a:t>p</a:t>
            </a:r>
            <a:r>
              <a:rPr lang="cs-CZ" dirty="0" smtClean="0"/>
              <a:t>očet procedur 3 až 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545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Umístění elektrod</a:t>
            </a:r>
            <a:br>
              <a:rPr lang="cs-CZ" dirty="0" smtClean="0"/>
            </a:br>
            <a:r>
              <a:rPr lang="cs-CZ" dirty="0" smtClean="0"/>
              <a:t>	</a:t>
            </a:r>
            <a:r>
              <a:rPr lang="cs-CZ" sz="3200" dirty="0" smtClean="0"/>
              <a:t>Träbertův proud</a:t>
            </a:r>
            <a:endParaRPr lang="cs-C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6233937" cy="4195481"/>
          </a:xfrm>
        </p:spPr>
        <p:txBody>
          <a:bodyPr/>
          <a:lstStyle/>
          <a:p>
            <a:r>
              <a:rPr lang="cs-CZ" dirty="0" smtClean="0"/>
              <a:t>Transregionálně – non lege artis</a:t>
            </a:r>
          </a:p>
          <a:p>
            <a:r>
              <a:rPr lang="cs-CZ" dirty="0" smtClean="0"/>
              <a:t>Trabertovy lokalizace viz. Obrázek</a:t>
            </a:r>
          </a:p>
          <a:p>
            <a:pPr lvl="1"/>
            <a:r>
              <a:rPr lang="cs-CZ" dirty="0" smtClean="0"/>
              <a:t>EL1 anoda: záhlaví - C7, katoda: dolní Cp</a:t>
            </a:r>
            <a:r>
              <a:rPr lang="cs-CZ" dirty="0"/>
              <a:t> </a:t>
            </a:r>
            <a:r>
              <a:rPr lang="cs-CZ" dirty="0" smtClean="0"/>
              <a:t>- Th1</a:t>
            </a:r>
          </a:p>
          <a:p>
            <a:pPr lvl="1"/>
            <a:r>
              <a:rPr lang="cs-CZ" dirty="0" smtClean="0"/>
              <a:t>EL2 anoda: C5 - Th1, katoda: Th3 – Th6</a:t>
            </a:r>
          </a:p>
          <a:p>
            <a:pPr lvl="1"/>
            <a:r>
              <a:rPr lang="cs-CZ" dirty="0" smtClean="0"/>
              <a:t>EL3 anoda: Th9 – Th12, katoda: L1 – L3</a:t>
            </a:r>
          </a:p>
          <a:p>
            <a:pPr lvl="1"/>
            <a:r>
              <a:rPr lang="cs-CZ" dirty="0" smtClean="0"/>
              <a:t>EL4 anoda: dolní okraj u L5 – katoda: sacrum</a:t>
            </a:r>
            <a:endParaRPr lang="cs-CZ" dirty="0"/>
          </a:p>
        </p:txBody>
      </p:sp>
      <p:pic>
        <p:nvPicPr>
          <p:cNvPr id="4" name="Picture 2" descr="D:\Doktorandské studium\Výuka Fyzioterapie\3. semestr\Fyzikální terapie III\EL 1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37249" y="2052918"/>
            <a:ext cx="4600285" cy="4398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388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Účinky</a:t>
            </a:r>
            <a:br>
              <a:rPr lang="cs-CZ" dirty="0" smtClean="0"/>
            </a:br>
            <a:r>
              <a:rPr lang="cs-CZ" dirty="0" smtClean="0"/>
              <a:t>	</a:t>
            </a:r>
            <a:r>
              <a:rPr lang="cs-CZ" sz="3200" dirty="0" smtClean="0"/>
              <a:t>Träbertův </a:t>
            </a:r>
            <a:r>
              <a:rPr lang="cs-CZ" sz="3200" dirty="0"/>
              <a:t>proud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</a:t>
            </a:r>
            <a:r>
              <a:rPr lang="cs-CZ" dirty="0" smtClean="0"/>
              <a:t>nalgetický (trvá max. 2 hodiny, svědění) zadní kořeny míšní – posunuty kaudálně</a:t>
            </a:r>
          </a:p>
          <a:p>
            <a:r>
              <a:rPr lang="cs-CZ" dirty="0"/>
              <a:t>s</a:t>
            </a:r>
            <a:r>
              <a:rPr lang="cs-CZ" dirty="0" smtClean="0"/>
              <a:t>pasmolytický</a:t>
            </a:r>
          </a:p>
          <a:p>
            <a:r>
              <a:rPr lang="cs-CZ" dirty="0"/>
              <a:t>trofotropní účinek (galvanická složka vzniklá sumací impulzů 2 ms *</a:t>
            </a:r>
            <a:r>
              <a:rPr lang="cs-CZ" dirty="0" smtClean="0"/>
              <a:t>143*60*10-15)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24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Indikace 						Kontraindikace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7315" y="2205318"/>
            <a:ext cx="3938471" cy="4195481"/>
          </a:xfrm>
        </p:spPr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ádory</a:t>
            </a:r>
          </a:p>
          <a:p>
            <a:r>
              <a:rPr lang="cs-CZ" dirty="0"/>
              <a:t>o</a:t>
            </a:r>
            <a:r>
              <a:rPr lang="cs-CZ" dirty="0" smtClean="0"/>
              <a:t>becné kontraindikace</a:t>
            </a:r>
            <a:endParaRPr lang="cs-CZ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55712" y="2205318"/>
            <a:ext cx="393847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cs-CZ" smtClean="0"/>
              <a:t>symptomatické tlumení bolesti</a:t>
            </a:r>
          </a:p>
          <a:p>
            <a:r>
              <a:rPr lang="cs-CZ" smtClean="0"/>
              <a:t>Bolesti strukturální nebo kombinované etiol.</a:t>
            </a:r>
          </a:p>
          <a:p>
            <a:pPr lvl="1"/>
            <a:r>
              <a:rPr lang="cs-CZ" smtClean="0"/>
              <a:t>artrózy</a:t>
            </a:r>
          </a:p>
          <a:p>
            <a:pPr lvl="1"/>
            <a:r>
              <a:rPr lang="cs-CZ" smtClean="0"/>
              <a:t>stp. posttraumatické</a:t>
            </a:r>
          </a:p>
          <a:p>
            <a:pPr lvl="1"/>
            <a:r>
              <a:rPr lang="cs-CZ" smtClean="0"/>
              <a:t>revmatické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456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Leducův proud 1/9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pulzní, pravoúhlý, monofázický</a:t>
            </a:r>
          </a:p>
          <a:p>
            <a:r>
              <a:rPr lang="cs-CZ" dirty="0"/>
              <a:t>d</a:t>
            </a:r>
            <a:r>
              <a:rPr lang="cs-CZ" dirty="0" smtClean="0"/>
              <a:t>élka impulzu 1 ms</a:t>
            </a:r>
          </a:p>
          <a:p>
            <a:r>
              <a:rPr lang="cs-CZ" dirty="0"/>
              <a:t>d</a:t>
            </a:r>
            <a:r>
              <a:rPr lang="cs-CZ" dirty="0" smtClean="0"/>
              <a:t>élka pauzy 9 ms</a:t>
            </a:r>
            <a:endParaRPr lang="cs-CZ" dirty="0"/>
          </a:p>
          <a:p>
            <a:r>
              <a:rPr lang="cs-CZ" dirty="0"/>
              <a:t>f</a:t>
            </a:r>
            <a:r>
              <a:rPr lang="cs-CZ" dirty="0" smtClean="0"/>
              <a:t>rekvence 100 Hz</a:t>
            </a:r>
          </a:p>
          <a:p>
            <a:r>
              <a:rPr lang="cs-CZ" dirty="0"/>
              <a:t>i</a:t>
            </a:r>
            <a:r>
              <a:rPr lang="cs-CZ" dirty="0" smtClean="0"/>
              <a:t>ntenzita NP</a:t>
            </a:r>
          </a:p>
          <a:p>
            <a:r>
              <a:rPr lang="cs-CZ" dirty="0"/>
              <a:t>r</a:t>
            </a:r>
            <a:r>
              <a:rPr lang="cs-CZ" dirty="0" smtClean="0"/>
              <a:t>ychlá adaptace</a:t>
            </a:r>
          </a:p>
          <a:p>
            <a:r>
              <a:rPr lang="cs-CZ" dirty="0"/>
              <a:t>s</a:t>
            </a:r>
            <a:r>
              <a:rPr lang="cs-CZ" dirty="0" smtClean="0"/>
              <a:t>tejné využití jako DD-DF, subjektivně méně příjemný</a:t>
            </a:r>
          </a:p>
          <a:p>
            <a:r>
              <a:rPr lang="cs-CZ" dirty="0"/>
              <a:t>ú</a:t>
            </a:r>
            <a:r>
              <a:rPr lang="cs-CZ" dirty="0" smtClean="0"/>
              <a:t>činek analgetický</a:t>
            </a:r>
          </a:p>
          <a:p>
            <a:r>
              <a:rPr lang="cs-CZ" dirty="0"/>
              <a:t>i</a:t>
            </a:r>
            <a:r>
              <a:rPr lang="cs-CZ" dirty="0" smtClean="0"/>
              <a:t>ndikace subakutní a chronické bolesti známé etiol.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092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286</TotalTime>
  <Words>468</Words>
  <Application>Microsoft Office PowerPoint</Application>
  <PresentationFormat>Widescreen</PresentationFormat>
  <Paragraphs>117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Ion</vt:lpstr>
      <vt:lpstr>Nízkofrekvenční elektroterapie</vt:lpstr>
      <vt:lpstr>Osnova</vt:lpstr>
      <vt:lpstr>Nízkofrekvenční proudy</vt:lpstr>
      <vt:lpstr>Dělení nízkofrekvenčí elelektroterapie</vt:lpstr>
      <vt:lpstr>Träbertův proud 2/5</vt:lpstr>
      <vt:lpstr>Umístění elektrod  Träbertův proud</vt:lpstr>
      <vt:lpstr>Účinky  Träbertův proud</vt:lpstr>
      <vt:lpstr>Indikace       Kontraindikace</vt:lpstr>
      <vt:lpstr>Leducův proud 1/9</vt:lpstr>
      <vt:lpstr>Faradayův proud - farad</vt:lpstr>
      <vt:lpstr>Faradayův proud - neofarad</vt:lpstr>
      <vt:lpstr>H-vlny</vt:lpstr>
      <vt:lpstr>H-vlny</vt:lpstr>
      <vt:lpstr>Aplikace</vt:lpstr>
      <vt:lpstr>Účinky  </vt:lpstr>
      <vt:lpstr>Doporučená literatura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Nízkofrekvenční elektroterapie</dc:title>
  <dc:creator>Klára Mertová</dc:creator>
  <cp:lastModifiedBy>Klára Mertová</cp:lastModifiedBy>
  <cp:revision>20</cp:revision>
  <dcterms:created xsi:type="dcterms:W3CDTF">2018-12-19T12:28:26Z</dcterms:created>
  <dcterms:modified xsi:type="dcterms:W3CDTF">2019-04-23T07:40:47Z</dcterms:modified>
</cp:coreProperties>
</file>