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60" r:id="rId5"/>
    <p:sldId id="270" r:id="rId6"/>
    <p:sldId id="265" r:id="rId7"/>
    <p:sldId id="271" r:id="rId8"/>
    <p:sldId id="272" r:id="rId9"/>
    <p:sldId id="266" r:id="rId10"/>
    <p:sldId id="267" r:id="rId11"/>
    <p:sldId id="273" r:id="rId12"/>
    <p:sldId id="261" r:id="rId13"/>
    <p:sldId id="274" r:id="rId14"/>
    <p:sldId id="275" r:id="rId15"/>
    <p:sldId id="276" r:id="rId16"/>
    <p:sldId id="263" r:id="rId17"/>
    <p:sldId id="264" r:id="rId18"/>
    <p:sldId id="258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8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5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0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812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77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8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6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6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0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2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9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7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3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1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9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7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01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navolnenoze.cz/prezentace/dagmar-kralov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raviapohoda.cz/Reflexni-terapie.html" TargetMode="External"/><Relationship Id="rId2" Type="http://schemas.openxmlformats.org/officeDocument/2006/relationships/hyperlink" Target="http://www.hotelvenus.cz/en/spa-treatm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epmed.com/images/648" TargetMode="External"/><Relationship Id="rId5" Type="http://schemas.openxmlformats.org/officeDocument/2006/relationships/hyperlink" Target="http://www.hindawi.com/journals/ecam/2011/240653/" TargetMode="External"/><Relationship Id="rId4" Type="http://schemas.openxmlformats.org/officeDocument/2006/relationships/hyperlink" Target="http://www.vit-schlesinger.cz/cs/novinky/dychani-a-psychik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561" y="1061908"/>
            <a:ext cx="8450439" cy="2755084"/>
          </a:xfrm>
        </p:spPr>
        <p:txBody>
          <a:bodyPr/>
          <a:lstStyle/>
          <a:p>
            <a:r>
              <a:rPr lang="cs-CZ" dirty="0" smtClean="0"/>
              <a:t>Reflexní masáže</a:t>
            </a:r>
            <a:br>
              <a:rPr lang="cs-CZ" dirty="0" smtClean="0"/>
            </a:br>
            <a:r>
              <a:rPr lang="cs-CZ" sz="4800" dirty="0" smtClean="0"/>
              <a:t>(teorie)</a:t>
            </a:r>
            <a:endParaRPr lang="cs-CZ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561" y="4815281"/>
            <a:ext cx="10077903" cy="170296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Fyzikální terapie II		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Fyzioterapie</a:t>
            </a:r>
            <a:r>
              <a:rPr lang="cs-CZ" dirty="0">
                <a:solidFill>
                  <a:schemeClr val="tx1"/>
                </a:solidFill>
              </a:rPr>
              <a:t>, FSpS, MU 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				</a:t>
            </a:r>
          </a:p>
          <a:p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													Klára Šoltés Mertová</a:t>
            </a:r>
          </a:p>
        </p:txBody>
      </p:sp>
    </p:spTree>
    <p:extLst>
      <p:ext uri="{BB962C8B-B14F-4D97-AF65-F5344CB8AC3E}">
        <p14:creationId xmlns:p14="http://schemas.microsoft.com/office/powerpoint/2010/main" val="188717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65" y="271346"/>
            <a:ext cx="9634247" cy="1507067"/>
          </a:xfrm>
        </p:spPr>
        <p:txBody>
          <a:bodyPr/>
          <a:lstStyle/>
          <a:p>
            <a:r>
              <a:rPr lang="cs-CZ" dirty="0" smtClean="0"/>
              <a:t>Headovy zóny				Dermatomy</a:t>
            </a:r>
            <a:endParaRPr lang="cs-CZ" dirty="0"/>
          </a:p>
        </p:txBody>
      </p:sp>
      <p:pic>
        <p:nvPicPr>
          <p:cNvPr id="3074" name="Picture 2" descr="240653.fig.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66" y="1442817"/>
            <a:ext cx="4850628" cy="379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68277" y="6352564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</a:t>
            </a:r>
            <a:r>
              <a:rPr lang="cs-CZ" dirty="0" smtClean="0"/>
              <a:t>3</a:t>
            </a:r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16942"/>
          <a:stretch/>
        </p:blipFill>
        <p:spPr>
          <a:xfrm>
            <a:off x="5807000" y="1442817"/>
            <a:ext cx="5299822" cy="52781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9849" y="5308832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</a:t>
            </a:r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11208549" y="6352564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7</a:t>
            </a:r>
          </a:p>
        </p:txBody>
      </p:sp>
    </p:spTree>
    <p:extLst>
      <p:ext uri="{BB962C8B-B14F-4D97-AF65-F5344CB8AC3E}">
        <p14:creationId xmlns:p14="http://schemas.microsoft.com/office/powerpoint/2010/main" val="140536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Účinek reflexní masáže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Účinek místní a vzdálený</a:t>
            </a:r>
          </a:p>
          <a:p>
            <a:r>
              <a:rPr lang="cs-CZ" dirty="0" smtClean="0"/>
              <a:t>Zásah do patogenního oblouku</a:t>
            </a:r>
          </a:p>
          <a:p>
            <a:r>
              <a:rPr lang="cs-CZ" dirty="0" smtClean="0"/>
              <a:t>Reakce humorální i hormonální</a:t>
            </a:r>
          </a:p>
          <a:p>
            <a:r>
              <a:rPr lang="cs-CZ" dirty="0" smtClean="0"/>
              <a:t>Odtsranění reflexních změn v dalších etážích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602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933" y="1098180"/>
            <a:ext cx="11093931" cy="1507067"/>
          </a:xfrm>
        </p:spPr>
        <p:txBody>
          <a:bodyPr/>
          <a:lstStyle/>
          <a:p>
            <a:r>
              <a:rPr lang="cs-CZ" dirty="0" smtClean="0"/>
              <a:t>Indikace									kontraindikace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933" y="2279709"/>
            <a:ext cx="5003524" cy="361526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Funkční a organická chronická onemocnění vnitřních orgánů;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Poruchy prokrvení;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Funkční, degenerativní a některá chronická revmatoidní onemocnění páteře a periferních kloubů;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Poúrazové a pooperační stavy;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Vegetativní a endykrynní dysregulace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50184" y="2279709"/>
            <a:ext cx="5003524" cy="266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kutní záněty a infekční onemocnění;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Indikovaný klid na lůžku;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Infekční onemocnění;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Porušení kožního krytu;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Transplantovaný orgán;</a:t>
            </a:r>
          </a:p>
        </p:txBody>
      </p:sp>
    </p:spTree>
    <p:extLst>
      <p:ext uri="{BB962C8B-B14F-4D97-AF65-F5344CB8AC3E}">
        <p14:creationId xmlns:p14="http://schemas.microsoft.com/office/powerpoint/2010/main" val="270200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reflexní masáže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Segmentová (šíjová, zádová, hrudní, pánevní)</a:t>
            </a:r>
          </a:p>
          <a:p>
            <a:r>
              <a:rPr lang="cs-CZ" dirty="0" smtClean="0"/>
              <a:t>Vazivová </a:t>
            </a:r>
          </a:p>
          <a:p>
            <a:r>
              <a:rPr lang="cs-CZ" dirty="0" smtClean="0"/>
              <a:t>Periostová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12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Hmaty segmentové techniky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38499" cy="4195481"/>
          </a:xfrm>
        </p:spPr>
        <p:txBody>
          <a:bodyPr>
            <a:normAutofit/>
          </a:bodyPr>
          <a:lstStyle/>
          <a:p>
            <a:r>
              <a:rPr lang="cs-CZ" dirty="0" smtClean="0"/>
              <a:t>Působící </a:t>
            </a:r>
            <a:r>
              <a:rPr lang="cs-CZ" dirty="0"/>
              <a:t>na kůži a podkožní vazivo:</a:t>
            </a:r>
          </a:p>
          <a:p>
            <a:pPr marL="0" indent="0">
              <a:buNone/>
            </a:pPr>
            <a:r>
              <a:rPr lang="cs-CZ" dirty="0" smtClean="0"/>
              <a:t>		mezitrnový</a:t>
            </a:r>
            <a:r>
              <a:rPr lang="cs-CZ" dirty="0"/>
              <a:t>, pilový, přerušovaný tah vidličkou, všechna tření;</a:t>
            </a:r>
          </a:p>
          <a:p>
            <a:r>
              <a:rPr lang="cs-CZ" dirty="0"/>
              <a:t>P</a:t>
            </a:r>
            <a:r>
              <a:rPr lang="cs-CZ" dirty="0" smtClean="0"/>
              <a:t>ůsobící </a:t>
            </a:r>
            <a:r>
              <a:rPr lang="cs-CZ" dirty="0"/>
              <a:t>na fascii a sval:</a:t>
            </a:r>
          </a:p>
          <a:p>
            <a:pPr marL="0" indent="0">
              <a:buNone/>
            </a:pPr>
            <a:r>
              <a:rPr lang="cs-CZ" dirty="0" smtClean="0"/>
              <a:t>		přísuvná </a:t>
            </a:r>
            <a:r>
              <a:rPr lang="cs-CZ" dirty="0"/>
              <a:t>spirála, mezitrnový, pilový, přerušovaný tah vidličkou, </a:t>
            </a:r>
            <a:r>
              <a:rPr lang="cs-CZ" dirty="0" smtClean="0"/>
              <a:t>masáž 			okrajů </a:t>
            </a:r>
            <a:r>
              <a:rPr lang="cs-CZ" dirty="0"/>
              <a:t>lopatky a zadní plochy svalu trapézového, </a:t>
            </a:r>
            <a:r>
              <a:rPr lang="cs-CZ" dirty="0" smtClean="0"/>
              <a:t>masáž infraspinatu a 		supraspinatu</a:t>
            </a:r>
            <a:r>
              <a:rPr lang="cs-CZ" dirty="0"/>
              <a:t>, podlopatkový hmat, vytírání a </a:t>
            </a:r>
            <a:r>
              <a:rPr lang="cs-CZ" dirty="0" smtClean="0"/>
              <a:t>hnětení</a:t>
            </a:r>
            <a:r>
              <a:rPr lang="cs-CZ" dirty="0"/>
              <a:t>;</a:t>
            </a:r>
          </a:p>
          <a:p>
            <a:r>
              <a:rPr lang="cs-CZ" dirty="0" smtClean="0"/>
              <a:t>Působící </a:t>
            </a:r>
            <a:r>
              <a:rPr lang="cs-CZ" dirty="0"/>
              <a:t>na periost:</a:t>
            </a:r>
          </a:p>
          <a:p>
            <a:pPr marL="0" indent="0">
              <a:buNone/>
            </a:pPr>
            <a:r>
              <a:rPr lang="cs-CZ" dirty="0" smtClean="0"/>
              <a:t>		masáž </a:t>
            </a:r>
            <a:r>
              <a:rPr lang="cs-CZ" dirty="0"/>
              <a:t>linea nuchae terminalis, masáž čela a klenby lební</a:t>
            </a:r>
            <a:r>
              <a:rPr lang="cs-CZ" dirty="0" smtClean="0"/>
              <a:t>, hluboká 			hnětení na </a:t>
            </a:r>
            <a:r>
              <a:rPr lang="cs-CZ" dirty="0"/>
              <a:t>kostních ploškách.</a:t>
            </a:r>
          </a:p>
        </p:txBody>
      </p:sp>
    </p:spTree>
    <p:extLst>
      <p:ext uri="{BB962C8B-B14F-4D97-AF65-F5344CB8AC3E}">
        <p14:creationId xmlns:p14="http://schemas.microsoft.com/office/powerpoint/2010/main" val="382187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Kořenové oblasti – od páteře k periferii</a:t>
            </a:r>
          </a:p>
          <a:p>
            <a:r>
              <a:rPr lang="cs-CZ" dirty="0" smtClean="0"/>
              <a:t>Od povrchu do hloubky</a:t>
            </a:r>
          </a:p>
          <a:p>
            <a:r>
              <a:rPr lang="cs-CZ" dirty="0" smtClean="0"/>
              <a:t>Podélné hmaty start od lumbálních (sakrálních) segmentů směr kraniální</a:t>
            </a:r>
          </a:p>
          <a:p>
            <a:r>
              <a:rPr lang="cs-CZ" dirty="0" smtClean="0"/>
              <a:t>Segmenty trupové anteroposteriorně</a:t>
            </a:r>
          </a:p>
          <a:p>
            <a:r>
              <a:rPr lang="cs-CZ" dirty="0" smtClean="0"/>
              <a:t>Na končetinách centripetálně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812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52228"/>
            <a:ext cx="8534400" cy="1507067"/>
          </a:xfrm>
        </p:spPr>
        <p:txBody>
          <a:bodyPr/>
          <a:lstStyle/>
          <a:p>
            <a:r>
              <a:rPr lang="cs-CZ" dirty="0" smtClean="0"/>
              <a:t>Masážní sestava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895912"/>
            <a:ext cx="9483246" cy="434549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</a:rPr>
              <a:t>Sestava zádová (pacient leží na břiše):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přísuvná spirála;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mezitrnový hmat;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pilový hmat;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posuvné chvění;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přerušovaný tah vidličkou;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masáž okrajů lopatky a zadní plochy svalu trapézového;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masáž subskapulární;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masáž infraspinatu a supraspinatu;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plošná vibrace zad.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353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98570"/>
            <a:ext cx="8534400" cy="1507067"/>
          </a:xfrm>
        </p:spPr>
        <p:txBody>
          <a:bodyPr/>
          <a:lstStyle/>
          <a:p>
            <a:r>
              <a:rPr lang="cs-CZ" dirty="0" smtClean="0"/>
              <a:t>Masážní sestava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837190"/>
            <a:ext cx="10708038" cy="44377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</a:rPr>
              <a:t>Sestava pro šíji a hlavu (pacient sedí):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přísuvná spirála;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masáž okrajů lopatky a zadní plochy svalu trapézového;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masáž subskapulární;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masáž infraspinatu a supraspinatu;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trapézový hmat;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masáž šíjového svalstva;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masáž linea nuchae terminalis;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masáž čela s výtěrem přes oči;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masáž klenby lební;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výtěr od nadočnice po ramena.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203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2561"/>
            <a:ext cx="8534400" cy="1507067"/>
          </a:xfrm>
        </p:spPr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786855"/>
            <a:ext cx="10145975" cy="448562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ŽALOUDEK, Karel [MUDr.]. </a:t>
            </a:r>
            <a:r>
              <a:rPr lang="cs-CZ" i="1" dirty="0">
                <a:solidFill>
                  <a:schemeClr val="tx1"/>
                </a:solidFill>
              </a:rPr>
              <a:t>Masáž : příručka pro střední zdravotnické pracovníky</a:t>
            </a:r>
            <a:r>
              <a:rPr lang="cs-CZ" dirty="0">
                <a:solidFill>
                  <a:schemeClr val="tx1"/>
                </a:solidFill>
              </a:rPr>
              <a:t>. Vyd. 1. Praha: Státní zdravotnické nakladatelství, 1965. 270 s. </a:t>
            </a:r>
          </a:p>
          <a:p>
            <a:r>
              <a:rPr lang="cs-CZ" dirty="0">
                <a:solidFill>
                  <a:schemeClr val="tx1"/>
                </a:solidFill>
              </a:rPr>
              <a:t>PATAKY, Július. </a:t>
            </a:r>
            <a:r>
              <a:rPr lang="cs-CZ" i="1" dirty="0">
                <a:solidFill>
                  <a:schemeClr val="tx1"/>
                </a:solidFill>
              </a:rPr>
              <a:t>Učebnice reflexní terapie :skutečný návrat k přírodě je možný pouze skrze bosá chodidla : kniha o technologii reflexní terapie a jiných metodách při léčbě a samopomoci</a:t>
            </a:r>
            <a:r>
              <a:rPr lang="cs-CZ" dirty="0">
                <a:solidFill>
                  <a:schemeClr val="tx1"/>
                </a:solidFill>
              </a:rPr>
              <a:t>. Olomouc: Dobra &amp; Fontána, 1998. 273 s. ISBN 80-86179-18-4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dirty="0">
                <a:solidFill>
                  <a:schemeClr val="tx1"/>
                </a:solidFill>
              </a:rPr>
              <a:t>JANČA, Jiří. </a:t>
            </a:r>
            <a:r>
              <a:rPr lang="cs-CZ" i="1" dirty="0">
                <a:solidFill>
                  <a:schemeClr val="tx1"/>
                </a:solidFill>
              </a:rPr>
              <a:t>Reflexní terapie :tajemná řeč lidského těla</a:t>
            </a:r>
            <a:r>
              <a:rPr lang="cs-CZ" dirty="0">
                <a:solidFill>
                  <a:schemeClr val="tx1"/>
                </a:solidFill>
              </a:rPr>
              <a:t>. 2. vyd. Praha: Eminent, 1996. 203 s. ISBN 80-85876-17-5.</a:t>
            </a:r>
          </a:p>
          <a:p>
            <a:r>
              <a:rPr lang="cs-CZ" dirty="0" smtClean="0"/>
              <a:t>Prezentace </a:t>
            </a:r>
            <a:r>
              <a:rPr lang="cs-CZ" dirty="0" smtClean="0"/>
              <a:t>Mgr</a:t>
            </a:r>
            <a:r>
              <a:rPr lang="cs-CZ" dirty="0"/>
              <a:t>. Dagmar Moc Králová, </a:t>
            </a:r>
            <a:r>
              <a:rPr lang="cs-CZ" dirty="0" smtClean="0"/>
              <a:t>Ph.D.</a:t>
            </a:r>
            <a:endParaRPr lang="cs-CZ" dirty="0">
              <a:hlinkClick r:id="rId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500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97" y="510950"/>
            <a:ext cx="8534400" cy="1507067"/>
          </a:xfrm>
        </p:spPr>
        <p:txBody>
          <a:bodyPr/>
          <a:lstStyle/>
          <a:p>
            <a:r>
              <a:rPr lang="cs-CZ" dirty="0" smtClean="0"/>
              <a:t>Použité obrázky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97" y="1711354"/>
            <a:ext cx="10737908" cy="4890781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Obr.1: SPA treatment. In: </a:t>
            </a:r>
            <a:r>
              <a:rPr lang="cs-CZ" i="1" dirty="0"/>
              <a:t>Hotel Venus: Partial massage</a:t>
            </a:r>
            <a:r>
              <a:rPr lang="cs-CZ" dirty="0"/>
              <a:t> [online]. Karlovy Vary, 2018 [cit. 2018-12-15]. Dostupné z: </a:t>
            </a:r>
            <a:r>
              <a:rPr lang="cs-CZ" dirty="0">
                <a:hlinkClick r:id="rId2"/>
              </a:rPr>
              <a:t>http://www.hotelvenus.cz/en/spa-treatment/</a:t>
            </a:r>
            <a:endParaRPr lang="cs-CZ" dirty="0"/>
          </a:p>
          <a:p>
            <a:r>
              <a:rPr lang="cs-CZ" dirty="0" smtClean="0"/>
              <a:t>Obr. 2: Reflexní </a:t>
            </a:r>
            <a:r>
              <a:rPr lang="cs-CZ" dirty="0"/>
              <a:t>terapie. In: </a:t>
            </a:r>
            <a:r>
              <a:rPr lang="cs-CZ" i="1" dirty="0"/>
              <a:t>Zdraví a pohoda</a:t>
            </a:r>
            <a:r>
              <a:rPr lang="cs-CZ" dirty="0"/>
              <a:t> [online]. 2018 [cit. 2018-12-15]. Dostupné z: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www.zdraviapohoda.cz/Reflexni-terapie.html</a:t>
            </a:r>
            <a:endParaRPr lang="cs-CZ" dirty="0" smtClean="0"/>
          </a:p>
          <a:p>
            <a:r>
              <a:rPr lang="cs-CZ" dirty="0"/>
              <a:t>Obr. 3 a,b: Obr. 5 a 6: Sporthacker. In: </a:t>
            </a:r>
            <a:r>
              <a:rPr lang="cs-CZ" i="1" dirty="0"/>
              <a:t>Mgr. Vít Schlesinger: Dýchání a psychika</a:t>
            </a:r>
            <a:r>
              <a:rPr lang="cs-CZ" dirty="0"/>
              <a:t> [online]. 2018 [cit. 2018-12-15]. Dostupné z: </a:t>
            </a:r>
            <a:r>
              <a:rPr lang="cs-CZ" dirty="0">
                <a:hlinkClick r:id="rId4"/>
              </a:rPr>
              <a:t>http://www.vit-schlesinger.cz/cs/novinky/dychani-a-psychika.html</a:t>
            </a:r>
            <a:endParaRPr lang="cs-CZ" dirty="0"/>
          </a:p>
          <a:p>
            <a:r>
              <a:rPr lang="cs-CZ" dirty="0" smtClean="0"/>
              <a:t>Obr.4</a:t>
            </a:r>
            <a:r>
              <a:rPr lang="cs-CZ" dirty="0"/>
              <a:t>: ŽALOUDEK, Karel [MUDr.]. Masáž : příručka pro střední zdravotnické pracovníky. Vyd. 1. Praha: Státní zdravotnické nakladatelství, 1965. 270 s. : i</a:t>
            </a:r>
            <a:r>
              <a:rPr lang="cs-CZ" dirty="0" smtClean="0"/>
              <a:t>.</a:t>
            </a:r>
          </a:p>
          <a:p>
            <a:r>
              <a:rPr lang="cs-CZ" dirty="0" smtClean="0"/>
              <a:t>Obr. 5</a:t>
            </a:r>
            <a:r>
              <a:rPr lang="cs-CZ" dirty="0"/>
              <a:t>: MYSLIVEČEK, Jaromír. Základy neurověd. 2., rozš. a přeprac. vyd. Praha: Triton, 2009. ISBN 9788073870881.</a:t>
            </a:r>
            <a:endParaRPr lang="cs-CZ" dirty="0" smtClean="0"/>
          </a:p>
          <a:p>
            <a:r>
              <a:rPr lang="cs-CZ" dirty="0" smtClean="0"/>
              <a:t>Obr. </a:t>
            </a:r>
            <a:r>
              <a:rPr lang="cs-CZ" dirty="0"/>
              <a:t>6</a:t>
            </a:r>
            <a:r>
              <a:rPr lang="cs-CZ" dirty="0" smtClean="0"/>
              <a:t>: </a:t>
            </a:r>
            <a:r>
              <a:rPr lang="cs-CZ" dirty="0"/>
              <a:t>BEISSNER, Florian, Christian HENKE a Paul U. UNSCHULD. Forgotten Features of Head Zones and Their Relation to Diagnostically Relevant Acupuncture Points. </a:t>
            </a:r>
            <a:r>
              <a:rPr lang="cs-CZ" i="1" dirty="0"/>
              <a:t>Evidence-Based Complementary and Alternative Medicine</a:t>
            </a:r>
            <a:r>
              <a:rPr lang="cs-CZ" dirty="0"/>
              <a:t> [online]. 2011, </a:t>
            </a:r>
            <a:r>
              <a:rPr lang="cs-CZ" b="1" dirty="0"/>
              <a:t>2011</a:t>
            </a:r>
            <a:r>
              <a:rPr lang="cs-CZ" dirty="0"/>
              <a:t>, 1-7 [cit. 2018-12-15]. DOI: 10.1093/ecam/nen088. ISSN 1741-427X. Dostupné z: </a:t>
            </a:r>
            <a:r>
              <a:rPr lang="cs-CZ" dirty="0">
                <a:hlinkClick r:id="rId5"/>
              </a:rPr>
              <a:t>http://www.hindawi.com/journals/ecam/2011/240653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r>
              <a:rPr lang="cs-CZ" dirty="0" smtClean="0"/>
              <a:t>Obr. </a:t>
            </a:r>
            <a:r>
              <a:rPr lang="cs-CZ" smtClean="0"/>
              <a:t>7: </a:t>
            </a:r>
            <a:r>
              <a:rPr lang="cs-CZ"/>
              <a:t>Dermatomes and Myotomal Maps - Netter. </a:t>
            </a:r>
            <a:r>
              <a:rPr lang="cs-CZ" i="1"/>
              <a:t>GrepMed</a:t>
            </a:r>
            <a:r>
              <a:rPr lang="cs-CZ"/>
              <a:t> [online]. @grepmed, 10monthsagon. l. [cit. 2019-02-08]. Dostupné z: </a:t>
            </a:r>
            <a:r>
              <a:rPr lang="cs-CZ">
                <a:hlinkClick r:id="rId6"/>
              </a:rPr>
              <a:t>https://</a:t>
            </a:r>
            <a:r>
              <a:rPr lang="cs-CZ" smtClean="0">
                <a:hlinkClick r:id="rId6"/>
              </a:rPr>
              <a:t>www.grepmed.com/images/648</a:t>
            </a:r>
            <a:endParaRPr lang="cs-CZ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31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reflex mas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11" y="3200569"/>
            <a:ext cx="4649345" cy="30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23" y="250892"/>
            <a:ext cx="8534400" cy="1507067"/>
          </a:xfrm>
        </p:spPr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22" y="1384183"/>
            <a:ext cx="10842261" cy="523473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Definice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Historické pozadí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Indikace a kontraindikace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Podstata neurofyziologických principů reflexní masáže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Autonomní nervový systém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Sympatikus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Parasympatikus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Headovy zóny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Reflexní projevy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Techniky reflexní masáže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Masážní sestavy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81856" y="6300133"/>
            <a:ext cx="872454" cy="46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Obr.1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7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54" y="594840"/>
            <a:ext cx="9986584" cy="1507067"/>
          </a:xfrm>
        </p:spPr>
        <p:txBody>
          <a:bodyPr/>
          <a:lstStyle/>
          <a:p>
            <a:r>
              <a:rPr lang="cs-CZ" dirty="0" smtClean="0"/>
              <a:t>Reflexní masáž je definována jako: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6" y="2625754"/>
            <a:ext cx="9025536" cy="364082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„Manuální léčebný zásah na povrchu těla aplikovaný v místech druhotných, onemocněním reflexně vyvolaných změn.“</a:t>
            </a: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												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						</a:t>
            </a:r>
            <a:r>
              <a:rPr lang="cs-CZ" dirty="0" smtClean="0">
                <a:solidFill>
                  <a:schemeClr val="tx1"/>
                </a:solidFill>
              </a:rPr>
              <a:t>Autor: Karel Žaloudek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2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52227"/>
            <a:ext cx="8534400" cy="1507067"/>
          </a:xfrm>
        </p:spPr>
        <p:txBody>
          <a:bodyPr/>
          <a:lstStyle/>
          <a:p>
            <a:r>
              <a:rPr lang="cs-CZ" dirty="0" smtClean="0"/>
              <a:t>Historické pozadí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060254"/>
            <a:ext cx="6760508" cy="377848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Čína, Vietnam, Indie, starověký Egypt – kolébka reflexní terapie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Henry Head (ang. Neurolog)- konec 19.století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Mackenzie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Dickeová, Teirichová-Leubeová</a:t>
            </a:r>
          </a:p>
          <a:p>
            <a:r>
              <a:rPr lang="cs-CZ" dirty="0" smtClean="0"/>
              <a:t>Vogler a Krauss – r.1953 masáž periostu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Glaser a Dalicho -  r.1936 „segmentová masáž“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VÃ½sledek obrÃ¡zku pro reflexnÃ­ masÃ¡Å¾ z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04" y="2060255"/>
            <a:ext cx="4726818" cy="354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859928" y="5706330"/>
            <a:ext cx="1010494" cy="30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Obr. 2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7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26" y="393505"/>
            <a:ext cx="8534400" cy="1507067"/>
          </a:xfrm>
        </p:spPr>
        <p:txBody>
          <a:bodyPr/>
          <a:lstStyle/>
          <a:p>
            <a:r>
              <a:rPr lang="cs-CZ" dirty="0" smtClean="0"/>
              <a:t>Nervový systém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5" y="1426128"/>
            <a:ext cx="8887475" cy="4517800"/>
          </a:xfrm>
        </p:spPr>
      </p:pic>
      <p:sp>
        <p:nvSpPr>
          <p:cNvPr id="5" name="Rectangle 4"/>
          <p:cNvSpPr/>
          <p:nvPr/>
        </p:nvSpPr>
        <p:spPr>
          <a:xfrm>
            <a:off x="8934635" y="6004871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</a:t>
            </a:r>
            <a:r>
              <a:rPr lang="cs-CZ" dirty="0" smtClean="0"/>
              <a:t>3a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53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3171"/>
            <a:ext cx="8534400" cy="1507067"/>
          </a:xfrm>
        </p:spPr>
        <p:txBody>
          <a:bodyPr/>
          <a:lstStyle/>
          <a:p>
            <a:r>
              <a:rPr lang="cs-CZ" dirty="0" smtClean="0"/>
              <a:t>Autonomní nervový systém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97268"/>
            <a:ext cx="5741755" cy="5177635"/>
          </a:xfrm>
        </p:spPr>
      </p:pic>
      <p:sp>
        <p:nvSpPr>
          <p:cNvPr id="5" name="Rectangle 4"/>
          <p:cNvSpPr/>
          <p:nvPr/>
        </p:nvSpPr>
        <p:spPr>
          <a:xfrm>
            <a:off x="5401328" y="6474902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</a:t>
            </a:r>
            <a:r>
              <a:rPr lang="cs-CZ" dirty="0" smtClean="0"/>
              <a:t>3b</a:t>
            </a:r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24" y="1297267"/>
            <a:ext cx="5389448" cy="51776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56927" y="6474902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4</a:t>
            </a:r>
          </a:p>
        </p:txBody>
      </p:sp>
    </p:spTree>
    <p:extLst>
      <p:ext uri="{BB962C8B-B14F-4D97-AF65-F5344CB8AC3E}">
        <p14:creationId xmlns:p14="http://schemas.microsoft.com/office/powerpoint/2010/main" val="374133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85116"/>
            <a:ext cx="8534400" cy="1507067"/>
          </a:xfrm>
        </p:spPr>
        <p:txBody>
          <a:bodyPr/>
          <a:lstStyle/>
          <a:p>
            <a:r>
              <a:rPr lang="cs-CZ" dirty="0" smtClean="0"/>
              <a:t>Sympatikus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51202"/>
            <a:ext cx="8534400" cy="3615267"/>
          </a:xfrm>
        </p:spPr>
        <p:txBody>
          <a:bodyPr/>
          <a:lstStyle/>
          <a:p>
            <a:r>
              <a:rPr lang="cs-CZ" dirty="0" smtClean="0"/>
              <a:t>Katabolické děje</a:t>
            </a:r>
          </a:p>
          <a:p>
            <a:r>
              <a:rPr lang="cs-CZ" dirty="0" smtClean="0"/>
              <a:t>Ergotropní funkce</a:t>
            </a:r>
          </a:p>
          <a:p>
            <a:r>
              <a:rPr lang="cs-CZ" dirty="0" smtClean="0"/>
              <a:t>Míšní segmenty C8 – L3</a:t>
            </a:r>
          </a:p>
          <a:p>
            <a:r>
              <a:rPr lang="cs-CZ" dirty="0" smtClean="0"/>
              <a:t>Truncus sympathicus</a:t>
            </a:r>
          </a:p>
          <a:p>
            <a:r>
              <a:rPr lang="cs-CZ" dirty="0" smtClean="0"/>
              <a:t>Mediátorem: adrenalin noradrenalin (sys. </a:t>
            </a:r>
            <a:r>
              <a:rPr lang="cs-CZ" dirty="0"/>
              <a:t>a</a:t>
            </a:r>
            <a:r>
              <a:rPr lang="cs-CZ" dirty="0" smtClean="0"/>
              <a:t>drenergní)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651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2561"/>
            <a:ext cx="8534400" cy="1507067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arasympatikus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20318"/>
            <a:ext cx="10372478" cy="4163036"/>
          </a:xfrm>
        </p:spPr>
        <p:txBody>
          <a:bodyPr/>
          <a:lstStyle/>
          <a:p>
            <a:r>
              <a:rPr lang="cs-CZ" dirty="0" smtClean="0"/>
              <a:t>Anabolické děje</a:t>
            </a:r>
          </a:p>
          <a:p>
            <a:r>
              <a:rPr lang="cs-CZ" dirty="0" smtClean="0"/>
              <a:t>Trofotropní funkce</a:t>
            </a:r>
          </a:p>
          <a:p>
            <a:r>
              <a:rPr lang="cs-CZ" dirty="0" smtClean="0"/>
              <a:t>Provází MN a oblast konu míchy</a:t>
            </a:r>
          </a:p>
          <a:p>
            <a:r>
              <a:rPr lang="cs-CZ" dirty="0" smtClean="0"/>
              <a:t>Mediátorem: acetylcholin (sys. </a:t>
            </a:r>
            <a:r>
              <a:rPr lang="cs-CZ" dirty="0"/>
              <a:t>c</a:t>
            </a:r>
            <a:r>
              <a:rPr lang="cs-CZ" dirty="0" smtClean="0"/>
              <a:t>holinergní)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79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10951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cs-CZ" dirty="0"/>
              <a:t>Podstata neurofyziologických principů reflexní masáže</a:t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810637"/>
            <a:ext cx="10581886" cy="3287574"/>
          </a:xfrm>
        </p:spPr>
        <p:txBody>
          <a:bodyPr/>
          <a:lstStyle/>
          <a:p>
            <a:r>
              <a:rPr lang="cs-CZ" dirty="0" smtClean="0"/>
              <a:t>Ovlivnění vnitřních orgánů zásahem na povrchu těla</a:t>
            </a:r>
          </a:p>
          <a:p>
            <a:r>
              <a:rPr lang="cs-CZ" dirty="0" smtClean="0"/>
              <a:t>Subjektivně: difúzní pocit, poměrně nepřesný, ale naléhavý.</a:t>
            </a:r>
          </a:p>
          <a:p>
            <a:r>
              <a:rPr lang="cs-CZ" dirty="0" smtClean="0"/>
              <a:t>Viscerokutánní</a:t>
            </a:r>
          </a:p>
          <a:p>
            <a:r>
              <a:rPr lang="cs-CZ" dirty="0" smtClean="0"/>
              <a:t>Visceromotorický</a:t>
            </a:r>
          </a:p>
          <a:p>
            <a:r>
              <a:rPr lang="cs-CZ" dirty="0" smtClean="0"/>
              <a:t>Visceroviscerální</a:t>
            </a:r>
          </a:p>
          <a:p>
            <a:r>
              <a:rPr lang="cs-CZ" dirty="0" smtClean="0"/>
              <a:t>Kutoviscerální</a:t>
            </a:r>
            <a:endParaRPr lang="cs-CZ" dirty="0"/>
          </a:p>
        </p:txBody>
      </p:sp>
      <p:pic>
        <p:nvPicPr>
          <p:cNvPr id="1026" name="Picture 2" descr="https://lh3.googleusercontent.com/cHb4P2HwQ_48T8eP0GC1m6ZEBVPlb_2eHgk5U29_qglX6rRvRRCu47lE0DC9q87AzaITZlMUC_GbWVCCWUJI7TH33IHNQXKvbhP0dQTSA4wfQnbvF2rxeS1u-knM4G1Wi0RTlXeSRBDBWEAfn3JqPunhByt1ut_58LJu8bgBlb9VEMATQRD_RCub6WS7bFQ_oFiVHHFwAiSpRki_fklINo45nFU_VcVgNOgbsx49AqXKmB9WU0tmfuruii_9GfmDaO8XUhlYnTInXEZgHvg5wsaoEMOKkL902LoPkhrgZ5SMwbm1pO5RxpVQXBrtr82l21ISbabjmri-UnNf4P2jXXV_Z8bFt4dlDSBHgHcQ7SYQdv-eENmJ104CcbNqzqtko_gP802dJR5avctytEezgY7RkibwEwUGyZoKyDXbzDK_Iu4wpjvu65vhcaB9KHELS-WLu29SFDe4LL2uqW6n1h3JS_acI8S5JLWE8atooIPXk2KrSUl_GS2Z5Fb5Z97bq084k9t5Z4JhBzaQlmJEntAvNE_DUHSgPHSi8WRS91XMY-OVvglS92r74zLnw-K_8vzMLwAcuRsfp8w6YbK-Qbe8EzSjbHb3eZQK95Qp_SXOyraNrugq34UgFZS-2eymHGHM3gvZOE4u306RKDQPbATRvVLVM1A=w1453-h895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94" y="2775030"/>
            <a:ext cx="6471933" cy="398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056927" y="6474902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</a:t>
            </a:r>
            <a:r>
              <a:rPr lang="cs-CZ" dirty="0" smtClean="0"/>
              <a:t>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8096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882</TotalTime>
  <Words>450</Words>
  <Application>Microsoft Office PowerPoint</Application>
  <PresentationFormat>Widescreen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Reflexní masáže (teorie)</vt:lpstr>
      <vt:lpstr>Osnova</vt:lpstr>
      <vt:lpstr>Reflexní masáž je definována jako:</vt:lpstr>
      <vt:lpstr>Historické pozadí</vt:lpstr>
      <vt:lpstr>Nervový systém</vt:lpstr>
      <vt:lpstr>Autonomní nervový systém</vt:lpstr>
      <vt:lpstr>Sympatikus</vt:lpstr>
      <vt:lpstr>Parasympatikus</vt:lpstr>
      <vt:lpstr>Podstata neurofyziologických principů reflexní masáže </vt:lpstr>
      <vt:lpstr>Headovy zóny    Dermatomy</vt:lpstr>
      <vt:lpstr>Účinek reflexní masáže</vt:lpstr>
      <vt:lpstr>Indikace         kontraindikace</vt:lpstr>
      <vt:lpstr>Techniky reflexní masáže</vt:lpstr>
      <vt:lpstr>Hmaty segmentové techniky</vt:lpstr>
      <vt:lpstr>Zásady</vt:lpstr>
      <vt:lpstr>Masážní sestava</vt:lpstr>
      <vt:lpstr>Masážní sestava</vt:lpstr>
      <vt:lpstr>Doporučená literatura</vt:lpstr>
      <vt:lpstr>Použité obrázky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Reflexní masáže</dc:title>
  <dc:creator>Klára Mertová</dc:creator>
  <cp:lastModifiedBy>Klára Mertová</cp:lastModifiedBy>
  <cp:revision>33</cp:revision>
  <dcterms:created xsi:type="dcterms:W3CDTF">2018-12-15T13:12:36Z</dcterms:created>
  <dcterms:modified xsi:type="dcterms:W3CDTF">2019-02-25T06:25:05Z</dcterms:modified>
</cp:coreProperties>
</file>