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8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C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60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76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6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349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7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44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5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E3BEC-8442-4682-8056-02037FA033E1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0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75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29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85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4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23BF0CB6-5639-42DD-ACF4-E11C819FB15D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94FAE394-842B-4DCA-99AB-AB395957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05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BEE3BEC-8442-4682-8056-02037FA033E1}" type="datetimeFigureOut">
              <a:rPr lang="cs-CZ" smtClean="0"/>
              <a:t>22.03.2019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DB57B50-C2F9-49A7-8804-572F48A7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46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Proteiny - Bílkoviny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5" y="2132856"/>
            <a:ext cx="8353425" cy="482441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Materiál pro výstavbu a údržbu tkání.</a:t>
            </a:r>
          </a:p>
          <a:p>
            <a:r>
              <a:rPr lang="cs-CZ" dirty="0"/>
              <a:t>Tvorba trávících šťáv, hormonů, enzymů, krevních elementů a obranných látek.</a:t>
            </a:r>
          </a:p>
          <a:p>
            <a:r>
              <a:rPr lang="cs-CZ" dirty="0"/>
              <a:t>Skládají se z aminokyselin a z hlediska potřeby pro lidské tělo se dělí na aminokyseliny </a:t>
            </a:r>
            <a:r>
              <a:rPr lang="cs-CZ" b="1" dirty="0"/>
              <a:t>– Úkol č. 5:</a:t>
            </a:r>
            <a:endParaRPr lang="cs-CZ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Esenciální</a:t>
            </a:r>
            <a:r>
              <a:rPr lang="cs-CZ" dirty="0"/>
              <a:t> – </a:t>
            </a:r>
            <a:r>
              <a:rPr lang="cs-CZ" dirty="0">
                <a:solidFill>
                  <a:srgbClr val="25CABF"/>
                </a:solidFill>
              </a:rPr>
              <a:t>leucin, </a:t>
            </a:r>
            <a:r>
              <a:rPr lang="cs-CZ" dirty="0" err="1">
                <a:solidFill>
                  <a:srgbClr val="25CABF"/>
                </a:solidFill>
              </a:rPr>
              <a:t>isoleucin</a:t>
            </a:r>
            <a:r>
              <a:rPr lang="cs-CZ" dirty="0">
                <a:solidFill>
                  <a:srgbClr val="25CABF"/>
                </a:solidFill>
              </a:rPr>
              <a:t>, valin</a:t>
            </a:r>
            <a:r>
              <a:rPr lang="cs-CZ" dirty="0"/>
              <a:t>, methionin, fenylalanin, lysin, </a:t>
            </a:r>
            <a:r>
              <a:rPr lang="cs-CZ" dirty="0" err="1"/>
              <a:t>threonin</a:t>
            </a:r>
            <a:r>
              <a:rPr lang="cs-CZ" dirty="0"/>
              <a:t>, tryptofan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err="1"/>
              <a:t>Semiesenciální</a:t>
            </a:r>
            <a:r>
              <a:rPr lang="cs-CZ" dirty="0"/>
              <a:t> – histidin, arginin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Neesenciální – glycin, </a:t>
            </a:r>
            <a:r>
              <a:rPr lang="cs-CZ" dirty="0" err="1"/>
              <a:t>glutamin</a:t>
            </a:r>
            <a:r>
              <a:rPr lang="cs-CZ" dirty="0"/>
              <a:t>, cystein, alanin,…</a:t>
            </a:r>
          </a:p>
          <a:p>
            <a:r>
              <a:rPr lang="cs-CZ" b="1" dirty="0"/>
              <a:t>Dělení proteinů – Úkol č. 6: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Plnohodnotné – živočišné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Neplnohodnotné - rostlinné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  <a:p>
            <a:pPr marL="45720" indent="0" algn="ctr">
              <a:buNone/>
            </a:pPr>
            <a:r>
              <a:rPr lang="cs-CZ" i="1" dirty="0"/>
              <a:t>Nemají zásobní formu – aminokyselinový pool a poté oxidace.</a:t>
            </a:r>
          </a:p>
        </p:txBody>
      </p:sp>
    </p:spTree>
    <p:extLst>
      <p:ext uri="{BB962C8B-B14F-4D97-AF65-F5344CB8AC3E}">
        <p14:creationId xmlns:p14="http://schemas.microsoft.com/office/powerpoint/2010/main" val="232551003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2276872"/>
            <a:ext cx="8820472" cy="4176464"/>
          </a:xfrm>
        </p:spPr>
        <p:txBody>
          <a:bodyPr anchor="t">
            <a:normAutofit/>
          </a:bodyPr>
          <a:lstStyle/>
          <a:p>
            <a:r>
              <a:rPr lang="cs-CZ" sz="1800" dirty="0" err="1"/>
              <a:t>Gainery</a:t>
            </a:r>
            <a:endParaRPr lang="cs-CZ" sz="1800" dirty="0"/>
          </a:p>
          <a:p>
            <a:pPr lvl="1"/>
            <a:r>
              <a:rPr lang="cs-CZ" sz="1600" dirty="0"/>
              <a:t>B:S – 10-30 g:90-70 g</a:t>
            </a:r>
          </a:p>
          <a:p>
            <a:pPr lvl="1"/>
            <a:r>
              <a:rPr lang="cs-CZ" sz="1600" dirty="0" err="1"/>
              <a:t>Potréningový</a:t>
            </a:r>
            <a:r>
              <a:rPr lang="cs-CZ" sz="1600" dirty="0"/>
              <a:t> doplněk stravy vhodný v časné fázi regenerace.</a:t>
            </a:r>
          </a:p>
          <a:p>
            <a:pPr lvl="1"/>
            <a:r>
              <a:rPr lang="cs-CZ" sz="1600" dirty="0"/>
              <a:t>Společné doplnění S a B podporuje proteosyntézu a obnovu glykogenu. Zlepšuje se vstřebatelnost.</a:t>
            </a:r>
          </a:p>
          <a:p>
            <a:pPr lvl="1"/>
            <a:endParaRPr lang="cs-CZ" sz="1600" dirty="0"/>
          </a:p>
          <a:p>
            <a:pPr lvl="1"/>
            <a:endParaRPr lang="cs-CZ" sz="16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13914" y="529352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Kombinace B a S</a:t>
            </a:r>
          </a:p>
        </p:txBody>
      </p:sp>
      <p:pic>
        <p:nvPicPr>
          <p:cNvPr id="6" name="Picture 4" descr="http://potraviny.nasclovek.cz/pict/substance/s1065_obr1.png">
            <a:extLst>
              <a:ext uri="{FF2B5EF4-FFF2-40B4-BE49-F238E27FC236}">
                <a16:creationId xmlns:a16="http://schemas.microsoft.com/office/drawing/2014/main" id="{0D427180-FADF-4F60-82EE-5CECC2E04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2176" y="49211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globus.cz/common/images/products/pictures/2014-16-09-06-29-46-711-487-24-2014-12-09-10-09-02-711-487-24-285014-Tunak-cerstvy.png">
            <a:extLst>
              <a:ext uri="{FF2B5EF4-FFF2-40B4-BE49-F238E27FC236}">
                <a16:creationId xmlns:a16="http://schemas.microsoft.com/office/drawing/2014/main" id="{5273B6A5-DCA0-4113-AB4A-4A522B878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301208"/>
            <a:ext cx="3192009" cy="218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1CA368D-6EEC-41B9-9509-E723889D5422}"/>
              </a:ext>
            </a:extLst>
          </p:cNvPr>
          <p:cNvSpPr txBox="1"/>
          <p:nvPr/>
        </p:nvSpPr>
        <p:spPr>
          <a:xfrm>
            <a:off x="455711" y="5865459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200 g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FAA5B7D-F1A7-411B-B523-64F8E7038852}"/>
              </a:ext>
            </a:extLst>
          </p:cNvPr>
          <p:cNvSpPr txBox="1"/>
          <p:nvPr/>
        </p:nvSpPr>
        <p:spPr>
          <a:xfrm>
            <a:off x="2114337" y="6267965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100 g</a:t>
            </a:r>
          </a:p>
        </p:txBody>
      </p:sp>
    </p:spTree>
    <p:extLst>
      <p:ext uri="{BB962C8B-B14F-4D97-AF65-F5344CB8AC3E}">
        <p14:creationId xmlns:p14="http://schemas.microsoft.com/office/powerpoint/2010/main" val="347598965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2276872"/>
            <a:ext cx="8820472" cy="4176464"/>
          </a:xfrm>
        </p:spPr>
        <p:txBody>
          <a:bodyPr anchor="t">
            <a:normAutofit/>
          </a:bodyPr>
          <a:lstStyle/>
          <a:p>
            <a:r>
              <a:rPr lang="cs-CZ" dirty="0"/>
              <a:t>BCAA</a:t>
            </a:r>
          </a:p>
          <a:p>
            <a:pPr lvl="1"/>
            <a:r>
              <a:rPr lang="cs-CZ" dirty="0"/>
              <a:t>Ideálně 6-12 g po výkonu</a:t>
            </a:r>
          </a:p>
          <a:p>
            <a:pPr lvl="1"/>
            <a:r>
              <a:rPr lang="cs-CZ" dirty="0"/>
              <a:t>Jedna dávka v komerčních výrobcích odpovídá 3-5 g BCAA.</a:t>
            </a:r>
          </a:p>
          <a:p>
            <a:pPr lvl="1"/>
            <a:r>
              <a:rPr lang="cs-CZ" dirty="0"/>
              <a:t>Doplněk v pravém slova smyslu.</a:t>
            </a:r>
          </a:p>
          <a:p>
            <a:pPr lvl="1"/>
            <a:r>
              <a:rPr lang="cs-CZ" dirty="0"/>
              <a:t>Má své místo při dlouhotrvajících vytrvalostních výkonech – více než 2 hodiny.</a:t>
            </a:r>
          </a:p>
          <a:p>
            <a:pPr lvl="1"/>
            <a:r>
              <a:rPr lang="cs-CZ" dirty="0"/>
              <a:t>Protein šetřící potenciál.</a:t>
            </a:r>
          </a:p>
          <a:p>
            <a:pPr lvl="1"/>
            <a:r>
              <a:rPr lang="cs-CZ" dirty="0"/>
              <a:t>Podpora regeneračních procesů.</a:t>
            </a:r>
          </a:p>
          <a:p>
            <a:pPr lvl="1"/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548680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</p:spTree>
    <p:extLst>
      <p:ext uri="{BB962C8B-B14F-4D97-AF65-F5344CB8AC3E}">
        <p14:creationId xmlns:p14="http://schemas.microsoft.com/office/powerpoint/2010/main" val="274536593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Množství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Bílkoviny by měly tvořit 12-15 % z celkového E příjmu.</a:t>
            </a:r>
          </a:p>
          <a:p>
            <a:r>
              <a:rPr lang="cs-CZ" dirty="0"/>
              <a:t>Doporučené množství bílkovin je </a:t>
            </a:r>
            <a:r>
              <a:rPr lang="cs-CZ" b="1" dirty="0"/>
              <a:t>minimálně 0,8 g/kg TH a maximálně 1,5 g/kg</a:t>
            </a:r>
            <a:r>
              <a:rPr lang="cs-CZ" dirty="0"/>
              <a:t> (u sportovců až 2 g/kg TH).</a:t>
            </a:r>
          </a:p>
          <a:p>
            <a:r>
              <a:rPr lang="cs-CZ" dirty="0"/>
              <a:t>Potřeba bílkovin roste u:</a:t>
            </a:r>
          </a:p>
          <a:p>
            <a:pPr lvl="1"/>
            <a:r>
              <a:rPr lang="cs-CZ" dirty="0"/>
              <a:t>Vytrvalostních sportovců a osob s velkou fyzickou zátěží</a:t>
            </a:r>
          </a:p>
          <a:p>
            <a:pPr lvl="1"/>
            <a:r>
              <a:rPr lang="cs-CZ" dirty="0"/>
              <a:t>Osob, které mají snížený příjem E</a:t>
            </a:r>
          </a:p>
          <a:p>
            <a:pPr lvl="1"/>
            <a:r>
              <a:rPr lang="cs-CZ" dirty="0"/>
              <a:t>Sportovců v období růstu</a:t>
            </a:r>
          </a:p>
          <a:p>
            <a:pPr lvl="1"/>
            <a:r>
              <a:rPr lang="cs-CZ" dirty="0"/>
              <a:t>Osob, které se cvičením začínají</a:t>
            </a:r>
          </a:p>
          <a:p>
            <a:pPr lvl="1"/>
            <a:r>
              <a:rPr lang="cs-CZ" dirty="0"/>
              <a:t>Silových sportovců</a:t>
            </a:r>
          </a:p>
        </p:txBody>
      </p:sp>
    </p:spTree>
    <p:extLst>
      <p:ext uri="{BB962C8B-B14F-4D97-AF65-F5344CB8AC3E}">
        <p14:creationId xmlns:p14="http://schemas.microsoft.com/office/powerpoint/2010/main" val="5665923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cs-CZ" dirty="0"/>
              <a:t>Limitní aminokyselina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397" y="3160729"/>
            <a:ext cx="5391206" cy="3502717"/>
          </a:xfr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C4097B3E-1718-45E4-8F52-078424887400}"/>
              </a:ext>
            </a:extLst>
          </p:cNvPr>
          <p:cNvSpPr txBox="1">
            <a:spLocks/>
          </p:cNvSpPr>
          <p:nvPr/>
        </p:nvSpPr>
        <p:spPr>
          <a:xfrm>
            <a:off x="809997" y="2222287"/>
            <a:ext cx="7524003" cy="363651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Esenciální aminokyselina, která je v bílkovině zastoupena nejméně, výrazně se vzdaluje referenční hodnotě a tím snižuje využitelnost zbývajících sedmi esenciálních AMK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– Úkol č. 7.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22563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Limitní aminokyselina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285" y="2033587"/>
            <a:ext cx="8353425" cy="4824413"/>
          </a:xfrm>
        </p:spPr>
        <p:txBody>
          <a:bodyPr/>
          <a:lstStyle/>
          <a:p>
            <a:r>
              <a:rPr lang="cs-CZ" dirty="0"/>
              <a:t>Limitní aminokyselina – </a:t>
            </a:r>
            <a:r>
              <a:rPr lang="cs-CZ" b="1" dirty="0"/>
              <a:t>Esenciální AMK!!!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Dusíková bilance</a:t>
            </a:r>
          </a:p>
          <a:p>
            <a:pPr lvl="1"/>
            <a:r>
              <a:rPr lang="cs-CZ" dirty="0"/>
              <a:t>Pozitivní - Anabolismus</a:t>
            </a:r>
          </a:p>
          <a:p>
            <a:pPr lvl="1"/>
            <a:r>
              <a:rPr lang="cs-CZ" dirty="0"/>
              <a:t>Negativní - Katabolismus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140296" y="2647491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Zdroj proteinů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/>
                        <a:t>Limitní aminokyselina</a:t>
                      </a:r>
                      <a:endParaRPr lang="cs-CZ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Pšenice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Rýže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Kukuřice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lysin a tryptofan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Luštěniny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methionin (nebo cystein)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Hovězí maso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fenylalanin (nebo tyrosin)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Kravské mléko nebo syrovátka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methionin (nebo cystein)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3314" name="Picture 2" descr="http://forum.ronnie.cz/images/uploads/img_141104950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03475"/>
            <a:ext cx="4680520" cy="316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3851920" y="2924944"/>
            <a:ext cx="3600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283967" y="5805264"/>
            <a:ext cx="3744913" cy="369332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Příjem N stravou/Výdej N močí</a:t>
            </a:r>
          </a:p>
        </p:txBody>
      </p:sp>
    </p:spTree>
    <p:extLst>
      <p:ext uri="{BB962C8B-B14F-4D97-AF65-F5344CB8AC3E}">
        <p14:creationId xmlns:p14="http://schemas.microsoft.com/office/powerpoint/2010/main" val="2562819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Obsah bílkovin v potravinách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Skripta.</a:t>
            </a:r>
          </a:p>
        </p:txBody>
      </p:sp>
    </p:spTree>
    <p:extLst>
      <p:ext uri="{BB962C8B-B14F-4D97-AF65-F5344CB8AC3E}">
        <p14:creationId xmlns:p14="http://schemas.microsoft.com/office/powerpoint/2010/main" val="189088946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Úloha bílkovin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Chránit kvalitu stávající svalové hmoty.</a:t>
            </a:r>
          </a:p>
          <a:p>
            <a:r>
              <a:rPr lang="cs-CZ" dirty="0"/>
              <a:t>Doplnit přímo využitelné zdroje E.</a:t>
            </a:r>
          </a:p>
          <a:p>
            <a:r>
              <a:rPr lang="cs-CZ" dirty="0"/>
              <a:t>Urychlit obnovu svalové hmoty.</a:t>
            </a:r>
          </a:p>
          <a:p>
            <a:r>
              <a:rPr lang="cs-CZ" dirty="0"/>
              <a:t>Zajistit udržení ostatních životních funkcí.</a:t>
            </a:r>
          </a:p>
          <a:p>
            <a:r>
              <a:rPr lang="cs-CZ" dirty="0"/>
              <a:t>Umožnit plné využití získaných silových schopností.</a:t>
            </a:r>
          </a:p>
        </p:txBody>
      </p:sp>
    </p:spTree>
    <p:extLst>
      <p:ext uri="{BB962C8B-B14F-4D97-AF65-F5344CB8AC3E}">
        <p14:creationId xmlns:p14="http://schemas.microsoft.com/office/powerpoint/2010/main" val="396917163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hygienické potřeby, jídlo&#10;&#10;Popis vygenerován s vysokou mírou spolehlivosti">
            <a:extLst>
              <a:ext uri="{FF2B5EF4-FFF2-40B4-BE49-F238E27FC236}">
                <a16:creationId xmlns:a16="http://schemas.microsoft.com/office/drawing/2014/main" id="{B91F812C-3BBF-4A44-BEC2-86063443AB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475" y="0"/>
            <a:ext cx="2022525" cy="1137975"/>
          </a:xfrm>
          <a:prstGeom prst="rect">
            <a:avLst/>
          </a:prstGeom>
        </p:spPr>
      </p:pic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2204864"/>
            <a:ext cx="8820472" cy="4725132"/>
          </a:xfrm>
        </p:spPr>
        <p:txBody>
          <a:bodyPr anchor="t">
            <a:normAutofit fontScale="92500" lnSpcReduction="20000"/>
          </a:bodyPr>
          <a:lstStyle/>
          <a:p>
            <a:r>
              <a:rPr lang="cs-CZ" dirty="0"/>
              <a:t>Proteinové přípravky</a:t>
            </a:r>
          </a:p>
          <a:p>
            <a:pPr lvl="1"/>
            <a:r>
              <a:rPr lang="cs-CZ" b="1" dirty="0"/>
              <a:t>Stimulace proteosyntézy (tvorba bílkovin):</a:t>
            </a:r>
          </a:p>
          <a:p>
            <a:pPr lvl="2"/>
            <a:r>
              <a:rPr lang="cs-CZ" dirty="0"/>
              <a:t>2-3 g leucinu</a:t>
            </a:r>
          </a:p>
          <a:p>
            <a:pPr lvl="2"/>
            <a:r>
              <a:rPr lang="cs-CZ" dirty="0"/>
              <a:t>8-10 g EAK</a:t>
            </a:r>
          </a:p>
          <a:p>
            <a:pPr lvl="2"/>
            <a:r>
              <a:rPr lang="cs-CZ" dirty="0"/>
              <a:t>20-25 g živočišné B (až 40 g rostlinné B)</a:t>
            </a:r>
          </a:p>
          <a:p>
            <a:pPr lvl="1"/>
            <a:r>
              <a:rPr lang="cs-CZ" dirty="0"/>
              <a:t>Syrovátková bílkovina</a:t>
            </a:r>
          </a:p>
          <a:p>
            <a:pPr lvl="2"/>
            <a:r>
              <a:rPr lang="cs-CZ" dirty="0"/>
              <a:t>Vedlejší produkt zpracování sýrů.</a:t>
            </a:r>
          </a:p>
          <a:p>
            <a:pPr lvl="2"/>
            <a:r>
              <a:rPr lang="cs-CZ" dirty="0"/>
              <a:t>Syrovátkový koncentrát (80 g B/100 g)</a:t>
            </a:r>
          </a:p>
          <a:p>
            <a:pPr lvl="2"/>
            <a:r>
              <a:rPr lang="cs-CZ" dirty="0"/>
              <a:t>Syrovátkový izolát – zbavený většiny laktózy a tuků (90 g B/100 g)</a:t>
            </a:r>
          </a:p>
          <a:p>
            <a:pPr lvl="2"/>
            <a:r>
              <a:rPr lang="cs-CZ" dirty="0"/>
              <a:t>Syrovátkový hydrolyzát – čistá syrovátková bílkovina, enzymaticky </a:t>
            </a:r>
            <a:r>
              <a:rPr lang="cs-CZ" dirty="0" err="1"/>
              <a:t>předštěpená</a:t>
            </a:r>
            <a:r>
              <a:rPr lang="cs-CZ" dirty="0"/>
              <a:t> – nejlepší vstřebatelnost.</a:t>
            </a:r>
          </a:p>
          <a:p>
            <a:pPr lvl="2"/>
            <a:r>
              <a:rPr lang="cs-CZ" dirty="0"/>
              <a:t>Ideální v časné regeneraci (plně vstřebatelná do 2 hodin od požití).</a:t>
            </a:r>
          </a:p>
          <a:p>
            <a:pPr lvl="1"/>
            <a:r>
              <a:rPr lang="cs-CZ" dirty="0" err="1"/>
              <a:t>Kaseinová</a:t>
            </a:r>
            <a:r>
              <a:rPr lang="cs-CZ" dirty="0"/>
              <a:t> bílkovina</a:t>
            </a:r>
          </a:p>
          <a:p>
            <a:pPr lvl="2"/>
            <a:r>
              <a:rPr lang="cs-CZ" dirty="0"/>
              <a:t>Micelární kasein</a:t>
            </a:r>
          </a:p>
          <a:p>
            <a:pPr lvl="2"/>
            <a:r>
              <a:rPr lang="cs-CZ" dirty="0"/>
              <a:t>Hydrolyzovaný kasein</a:t>
            </a:r>
          </a:p>
          <a:p>
            <a:pPr lvl="2"/>
            <a:r>
              <a:rPr lang="cs-CZ" dirty="0"/>
              <a:t>Pomalejší vstřebatelnost (vhodný jako podpora regenerace v delším časovém odstupu od výkonu).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44016" y="639916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</p:spTree>
    <p:extLst>
      <p:ext uri="{BB962C8B-B14F-4D97-AF65-F5344CB8AC3E}">
        <p14:creationId xmlns:p14="http://schemas.microsoft.com/office/powerpoint/2010/main" val="335303915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E7154C-FFCE-4DF0-BDD5-ED400D2F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80" y="2204864"/>
            <a:ext cx="8796808" cy="4464496"/>
          </a:xfrm>
        </p:spPr>
        <p:txBody>
          <a:bodyPr anchor="t">
            <a:normAutofit fontScale="77500" lnSpcReduction="20000"/>
          </a:bodyPr>
          <a:lstStyle/>
          <a:p>
            <a:r>
              <a:rPr lang="cs-CZ" dirty="0"/>
              <a:t>Proteinové přípravky</a:t>
            </a:r>
          </a:p>
          <a:p>
            <a:pPr lvl="1"/>
            <a:r>
              <a:rPr lang="cs-CZ" dirty="0"/>
              <a:t>Vaječná bílkovina</a:t>
            </a:r>
          </a:p>
          <a:p>
            <a:pPr lvl="2"/>
            <a:r>
              <a:rPr lang="cs-CZ" dirty="0"/>
              <a:t>Albumin</a:t>
            </a:r>
          </a:p>
          <a:p>
            <a:pPr lvl="2"/>
            <a:r>
              <a:rPr lang="cs-CZ" dirty="0"/>
              <a:t>Vysoká využitelnost, ale pomalejší vstřebatelnost.</a:t>
            </a:r>
          </a:p>
          <a:p>
            <a:pPr lvl="1"/>
            <a:r>
              <a:rPr lang="cs-CZ" dirty="0"/>
              <a:t>Hovězí bílkovina</a:t>
            </a:r>
          </a:p>
          <a:p>
            <a:pPr lvl="2"/>
            <a:r>
              <a:rPr lang="cs-CZ" dirty="0"/>
              <a:t>Není vhodná ve fázi časné regenerace.</a:t>
            </a:r>
          </a:p>
          <a:p>
            <a:pPr lvl="2"/>
            <a:r>
              <a:rPr lang="cs-CZ" dirty="0"/>
              <a:t>Vysoká využitelnost, ale velice náročná na vstřebatelnost.</a:t>
            </a:r>
          </a:p>
          <a:p>
            <a:pPr lvl="2"/>
            <a:r>
              <a:rPr lang="cs-CZ" dirty="0"/>
              <a:t>Ideální formou klasického jídla 1 hod a více po výkonu.</a:t>
            </a:r>
          </a:p>
          <a:p>
            <a:pPr lvl="1"/>
            <a:r>
              <a:rPr lang="cs-CZ" dirty="0"/>
              <a:t>Rostlinné bílkoviny</a:t>
            </a:r>
          </a:p>
          <a:p>
            <a:pPr lvl="2"/>
            <a:r>
              <a:rPr lang="cs-CZ" dirty="0"/>
              <a:t>Nejlepší variantou je sójový protein – ani v dávce 40 g se neprokázala taková využitelnost a vstřebatelnost jako u syrovátky.</a:t>
            </a:r>
          </a:p>
          <a:p>
            <a:pPr lvl="2"/>
            <a:endParaRPr lang="cs-CZ" dirty="0"/>
          </a:p>
          <a:p>
            <a:r>
              <a:rPr lang="cs-CZ" dirty="0"/>
              <a:t>Výzkumy poukazují na vhodnost kombinovat bílkoviny v podpoře proteosyntézy.</a:t>
            </a:r>
          </a:p>
          <a:p>
            <a:pPr marL="0" indent="0">
              <a:buNone/>
            </a:pPr>
            <a:r>
              <a:rPr lang="cs-CZ" sz="1300" dirty="0" err="1"/>
              <a:t>Butteiger</a:t>
            </a:r>
            <a:r>
              <a:rPr lang="cs-CZ" sz="1300" dirty="0"/>
              <a:t>, D., Cope, M., </a:t>
            </a:r>
            <a:r>
              <a:rPr lang="cs-CZ" sz="1300" dirty="0" err="1"/>
              <a:t>Liu</a:t>
            </a:r>
            <a:r>
              <a:rPr lang="cs-CZ" sz="1300" dirty="0"/>
              <a:t>, P., </a:t>
            </a:r>
            <a:r>
              <a:rPr lang="cs-CZ" sz="1300" dirty="0" err="1"/>
              <a:t>Mukherjea</a:t>
            </a:r>
            <a:r>
              <a:rPr lang="cs-CZ" sz="1300" dirty="0"/>
              <a:t>, R., </a:t>
            </a:r>
            <a:r>
              <a:rPr lang="cs-CZ" sz="1300" dirty="0" err="1"/>
              <a:t>Volpi</a:t>
            </a:r>
            <a:r>
              <a:rPr lang="cs-CZ" sz="1300" dirty="0"/>
              <a:t>, E., </a:t>
            </a:r>
            <a:r>
              <a:rPr lang="cs-CZ" sz="1300" dirty="0" err="1"/>
              <a:t>Rasmussen</a:t>
            </a:r>
            <a:r>
              <a:rPr lang="cs-CZ" sz="1300" dirty="0"/>
              <a:t>, B., &amp;  Krul,  E.  (2013).  A  </a:t>
            </a:r>
            <a:r>
              <a:rPr lang="cs-CZ" sz="1300" dirty="0" err="1"/>
              <a:t>soy</a:t>
            </a:r>
            <a:r>
              <a:rPr lang="cs-CZ" sz="1300" dirty="0"/>
              <a:t>,  </a:t>
            </a:r>
            <a:r>
              <a:rPr lang="cs-CZ" sz="1300" dirty="0" err="1"/>
              <a:t>whey</a:t>
            </a:r>
            <a:r>
              <a:rPr lang="cs-CZ" sz="1300" dirty="0"/>
              <a:t>  and  </a:t>
            </a:r>
            <a:r>
              <a:rPr lang="cs-CZ" sz="1300" dirty="0" err="1"/>
              <a:t>caseinate</a:t>
            </a:r>
            <a:r>
              <a:rPr lang="cs-CZ" sz="1300" dirty="0"/>
              <a:t>  </a:t>
            </a:r>
            <a:r>
              <a:rPr lang="cs-CZ" sz="1300" dirty="0" err="1"/>
              <a:t>blend</a:t>
            </a:r>
            <a:r>
              <a:rPr lang="cs-CZ" sz="1300" dirty="0"/>
              <a:t>  </a:t>
            </a:r>
            <a:r>
              <a:rPr lang="cs-CZ" sz="1300" dirty="0" err="1"/>
              <a:t>extends</a:t>
            </a:r>
            <a:r>
              <a:rPr lang="cs-CZ" sz="1300" dirty="0"/>
              <a:t>  </a:t>
            </a:r>
            <a:r>
              <a:rPr lang="cs-CZ" sz="1300" dirty="0" err="1"/>
              <a:t>postprandial</a:t>
            </a:r>
            <a:r>
              <a:rPr lang="cs-CZ" sz="1300" dirty="0"/>
              <a:t> 56 </a:t>
            </a:r>
            <a:r>
              <a:rPr lang="cs-CZ" sz="1300" dirty="0" err="1"/>
              <a:t>skeletal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 protein </a:t>
            </a:r>
            <a:r>
              <a:rPr lang="cs-CZ" sz="1300" dirty="0" err="1"/>
              <a:t>synthesis</a:t>
            </a:r>
            <a:r>
              <a:rPr lang="cs-CZ" sz="1300" dirty="0"/>
              <a:t> in rats1,2. </a:t>
            </a:r>
            <a:r>
              <a:rPr lang="cs-CZ" sz="1300" dirty="0" err="1"/>
              <a:t>Clinical</a:t>
            </a:r>
            <a:r>
              <a:rPr lang="cs-CZ" sz="1300" dirty="0"/>
              <a:t> </a:t>
            </a:r>
            <a:r>
              <a:rPr lang="cs-CZ" sz="1300" dirty="0" err="1"/>
              <a:t>nutrition</a:t>
            </a:r>
            <a:r>
              <a:rPr lang="cs-CZ" sz="1300" dirty="0"/>
              <a:t> (Edinburgh, Scotland).</a:t>
            </a:r>
          </a:p>
          <a:p>
            <a:pPr marL="0" indent="0">
              <a:buNone/>
            </a:pPr>
            <a:r>
              <a:rPr lang="cs-CZ" sz="1300" dirty="0" err="1"/>
              <a:t>Reidy</a:t>
            </a:r>
            <a:r>
              <a:rPr lang="cs-CZ" sz="1300" dirty="0"/>
              <a:t>,  P.  T.,  </a:t>
            </a:r>
            <a:r>
              <a:rPr lang="cs-CZ" sz="1300" dirty="0" err="1"/>
              <a:t>Walker</a:t>
            </a:r>
            <a:r>
              <a:rPr lang="cs-CZ" sz="1300" dirty="0"/>
              <a:t>,  D.  K.,  </a:t>
            </a:r>
            <a:r>
              <a:rPr lang="cs-CZ" sz="1300" dirty="0" err="1"/>
              <a:t>Dickinson</a:t>
            </a:r>
            <a:r>
              <a:rPr lang="cs-CZ" sz="1300" dirty="0"/>
              <a:t>,  J.  M.,  </a:t>
            </a:r>
            <a:r>
              <a:rPr lang="cs-CZ" sz="1300" dirty="0" err="1"/>
              <a:t>Gundermann</a:t>
            </a:r>
            <a:r>
              <a:rPr lang="cs-CZ" sz="1300" dirty="0"/>
              <a:t>,  D.  M., Drummond,  M.  J.,  </a:t>
            </a:r>
            <a:r>
              <a:rPr lang="cs-CZ" sz="1300" dirty="0" err="1"/>
              <a:t>Timmerman</a:t>
            </a:r>
            <a:r>
              <a:rPr lang="cs-CZ" sz="1300" dirty="0"/>
              <a:t>, K.  L.,  ...  </a:t>
            </a:r>
            <a:r>
              <a:rPr lang="cs-CZ" sz="1300" dirty="0" err="1"/>
              <a:t>Rasmussen</a:t>
            </a:r>
            <a:r>
              <a:rPr lang="cs-CZ" sz="1300" dirty="0"/>
              <a:t>,  B.  B.  (2013). Protein  </a:t>
            </a:r>
            <a:r>
              <a:rPr lang="cs-CZ" sz="1300" dirty="0" err="1"/>
              <a:t>blend</a:t>
            </a:r>
            <a:r>
              <a:rPr lang="cs-CZ" sz="1300" dirty="0"/>
              <a:t>  </a:t>
            </a:r>
            <a:r>
              <a:rPr lang="cs-CZ" sz="1300" dirty="0" err="1"/>
              <a:t>ingestion</a:t>
            </a:r>
            <a:r>
              <a:rPr lang="cs-CZ" sz="1300" dirty="0"/>
              <a:t>  </a:t>
            </a:r>
            <a:r>
              <a:rPr lang="cs-CZ" sz="1300" dirty="0" err="1"/>
              <a:t>following</a:t>
            </a:r>
            <a:r>
              <a:rPr lang="cs-CZ" sz="1300" dirty="0"/>
              <a:t>  </a:t>
            </a:r>
            <a:r>
              <a:rPr lang="cs-CZ" sz="1300" dirty="0" err="1"/>
              <a:t>resistance</a:t>
            </a:r>
            <a:r>
              <a:rPr lang="cs-CZ" sz="1300" dirty="0"/>
              <a:t>  </a:t>
            </a:r>
            <a:r>
              <a:rPr lang="cs-CZ" sz="1300" dirty="0" err="1"/>
              <a:t>exercise</a:t>
            </a:r>
            <a:r>
              <a:rPr lang="cs-CZ" sz="1300" dirty="0"/>
              <a:t>  </a:t>
            </a:r>
            <a:r>
              <a:rPr lang="cs-CZ" sz="1300" dirty="0" err="1"/>
              <a:t>promotes</a:t>
            </a:r>
            <a:r>
              <a:rPr lang="cs-CZ" sz="1300" dirty="0"/>
              <a:t>  </a:t>
            </a:r>
            <a:r>
              <a:rPr lang="cs-CZ" sz="1300" dirty="0" err="1"/>
              <a:t>human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 protein </a:t>
            </a:r>
            <a:r>
              <a:rPr lang="cs-CZ" sz="1300" dirty="0" err="1"/>
              <a:t>synthesis</a:t>
            </a:r>
            <a:r>
              <a:rPr lang="cs-CZ" sz="1300" dirty="0"/>
              <a:t>. </a:t>
            </a:r>
            <a:r>
              <a:rPr lang="cs-CZ" sz="1300" dirty="0" err="1"/>
              <a:t>The</a:t>
            </a:r>
            <a:r>
              <a:rPr lang="cs-CZ" sz="1300" dirty="0"/>
              <a:t> </a:t>
            </a:r>
            <a:r>
              <a:rPr lang="cs-CZ" sz="1300" dirty="0" err="1"/>
              <a:t>Journal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Nutrition</a:t>
            </a:r>
            <a:r>
              <a:rPr lang="cs-CZ" sz="1300" dirty="0"/>
              <a:t>. </a:t>
            </a:r>
          </a:p>
          <a:p>
            <a:pPr marL="0" indent="0">
              <a:buNone/>
            </a:pPr>
            <a:r>
              <a:rPr lang="cs-CZ" sz="1300" dirty="0" err="1"/>
              <a:t>Reidy</a:t>
            </a:r>
            <a:r>
              <a:rPr lang="cs-CZ" sz="1300" dirty="0"/>
              <a:t>,  P.  T.,  </a:t>
            </a:r>
            <a:r>
              <a:rPr lang="cs-CZ" sz="1300" dirty="0" err="1"/>
              <a:t>Walker</a:t>
            </a:r>
            <a:r>
              <a:rPr lang="cs-CZ" sz="1300" dirty="0"/>
              <a:t>,  D.  K.,  </a:t>
            </a:r>
            <a:r>
              <a:rPr lang="cs-CZ" sz="1300" dirty="0" err="1"/>
              <a:t>Dickinson</a:t>
            </a:r>
            <a:r>
              <a:rPr lang="cs-CZ" sz="1300" dirty="0"/>
              <a:t>,  J.  M.,  </a:t>
            </a:r>
            <a:r>
              <a:rPr lang="cs-CZ" sz="1300" dirty="0" err="1"/>
              <a:t>Gundermann</a:t>
            </a:r>
            <a:r>
              <a:rPr lang="cs-CZ" sz="1300" dirty="0"/>
              <a:t>,  D.  M., Drummond, M. J., </a:t>
            </a:r>
            <a:r>
              <a:rPr lang="cs-CZ" sz="1300" dirty="0" err="1"/>
              <a:t>Timmerman</a:t>
            </a:r>
            <a:r>
              <a:rPr lang="cs-CZ" sz="1300" dirty="0"/>
              <a:t>, K. L., ... </a:t>
            </a:r>
            <a:r>
              <a:rPr lang="cs-CZ" sz="1300" dirty="0" err="1"/>
              <a:t>Rasmussen</a:t>
            </a:r>
            <a:r>
              <a:rPr lang="cs-CZ" sz="1300" dirty="0"/>
              <a:t>, B. B. (2014). </a:t>
            </a:r>
            <a:r>
              <a:rPr lang="cs-CZ" sz="1300" dirty="0" err="1"/>
              <a:t>Soy-dairy</a:t>
            </a:r>
            <a:r>
              <a:rPr lang="cs-CZ" sz="1300" dirty="0"/>
              <a:t>  protein  </a:t>
            </a:r>
            <a:r>
              <a:rPr lang="cs-CZ" sz="1300" dirty="0" err="1"/>
              <a:t>blend</a:t>
            </a:r>
            <a:r>
              <a:rPr lang="cs-CZ" sz="1300" dirty="0"/>
              <a:t>  and  </a:t>
            </a:r>
            <a:r>
              <a:rPr lang="cs-CZ" sz="1300" dirty="0" err="1"/>
              <a:t>whey</a:t>
            </a:r>
            <a:r>
              <a:rPr lang="cs-CZ" sz="1300" dirty="0"/>
              <a:t>  protein  </a:t>
            </a:r>
            <a:r>
              <a:rPr lang="cs-CZ" sz="1300" dirty="0" err="1"/>
              <a:t>ingestion</a:t>
            </a:r>
            <a:r>
              <a:rPr lang="cs-CZ" sz="1300" dirty="0"/>
              <a:t>  </a:t>
            </a:r>
            <a:r>
              <a:rPr lang="cs-CZ" sz="1300" dirty="0" err="1"/>
              <a:t>after</a:t>
            </a:r>
            <a:r>
              <a:rPr lang="cs-CZ" sz="1300" dirty="0"/>
              <a:t>  </a:t>
            </a:r>
            <a:r>
              <a:rPr lang="cs-CZ" sz="1300" dirty="0" err="1"/>
              <a:t>resistance</a:t>
            </a:r>
            <a:r>
              <a:rPr lang="cs-CZ" sz="1300" dirty="0"/>
              <a:t>  </a:t>
            </a:r>
            <a:r>
              <a:rPr lang="cs-CZ" sz="1300" dirty="0" err="1"/>
              <a:t>exercise</a:t>
            </a:r>
            <a:r>
              <a:rPr lang="cs-CZ" sz="1300" dirty="0"/>
              <a:t> </a:t>
            </a:r>
            <a:r>
              <a:rPr lang="cs-CZ" sz="1300" dirty="0" err="1"/>
              <a:t>increases</a:t>
            </a:r>
            <a:r>
              <a:rPr lang="cs-CZ" sz="1300" dirty="0"/>
              <a:t>   </a:t>
            </a:r>
            <a:r>
              <a:rPr lang="cs-CZ" sz="1300" dirty="0" err="1"/>
              <a:t>amino</a:t>
            </a:r>
            <a:r>
              <a:rPr lang="cs-CZ" sz="1300" dirty="0"/>
              <a:t>   acid   transport   and   </a:t>
            </a:r>
            <a:r>
              <a:rPr lang="cs-CZ" sz="1300" dirty="0" err="1"/>
              <a:t>transporter</a:t>
            </a:r>
            <a:r>
              <a:rPr lang="cs-CZ" sz="1300" dirty="0"/>
              <a:t>   </a:t>
            </a:r>
            <a:r>
              <a:rPr lang="cs-CZ" sz="1300" dirty="0" err="1"/>
              <a:t>expression</a:t>
            </a:r>
            <a:r>
              <a:rPr lang="cs-CZ" sz="1300" dirty="0"/>
              <a:t>   in   </a:t>
            </a:r>
            <a:r>
              <a:rPr lang="cs-CZ" sz="1300" dirty="0" err="1"/>
              <a:t>human</a:t>
            </a:r>
            <a:r>
              <a:rPr lang="cs-CZ" sz="1300" dirty="0"/>
              <a:t> </a:t>
            </a:r>
            <a:r>
              <a:rPr lang="cs-CZ" sz="1300" dirty="0" err="1"/>
              <a:t>skeletal</a:t>
            </a:r>
            <a:r>
              <a:rPr lang="cs-CZ" sz="1300" dirty="0"/>
              <a:t> </a:t>
            </a:r>
            <a:r>
              <a:rPr lang="cs-CZ" sz="1300" dirty="0" err="1"/>
              <a:t>muscle</a:t>
            </a:r>
            <a:r>
              <a:rPr lang="cs-CZ" sz="1300" dirty="0"/>
              <a:t>. </a:t>
            </a:r>
            <a:r>
              <a:rPr lang="cs-CZ" sz="1300" dirty="0" err="1"/>
              <a:t>Journal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Applied</a:t>
            </a:r>
            <a:r>
              <a:rPr lang="cs-CZ" sz="1300" dirty="0"/>
              <a:t> </a:t>
            </a:r>
            <a:r>
              <a:rPr lang="cs-CZ" sz="1300" dirty="0" err="1"/>
              <a:t>Physiology</a:t>
            </a:r>
            <a:r>
              <a:rPr lang="cs-CZ" sz="1300" dirty="0"/>
              <a:t>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D660B95-1FE5-4B52-B658-D27C985D9F3D}"/>
              </a:ext>
            </a:extLst>
          </p:cNvPr>
          <p:cNvSpPr txBox="1">
            <a:spLocks/>
          </p:cNvSpPr>
          <p:nvPr/>
        </p:nvSpPr>
        <p:spPr>
          <a:xfrm>
            <a:off x="18061" y="546346"/>
            <a:ext cx="8820472" cy="4965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Sportovní potraviny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Bílkovinové doplňky a EAK</a:t>
            </a:r>
          </a:p>
        </p:txBody>
      </p:sp>
    </p:spTree>
    <p:extLst>
      <p:ext uri="{BB962C8B-B14F-4D97-AF65-F5344CB8AC3E}">
        <p14:creationId xmlns:p14="http://schemas.microsoft.com/office/powerpoint/2010/main" val="387560201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5" y="700087"/>
            <a:ext cx="6457950" cy="5457825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1475656" y="3573016"/>
            <a:ext cx="61206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475656" y="4941168"/>
            <a:ext cx="61206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75656" y="6093296"/>
            <a:ext cx="61206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8011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731</TotalTime>
  <Words>775</Words>
  <Application>Microsoft Office PowerPoint</Application>
  <PresentationFormat>Předvádění na obrazovce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Century Gothic</vt:lpstr>
      <vt:lpstr>Corbel</vt:lpstr>
      <vt:lpstr>Trebuchet MS</vt:lpstr>
      <vt:lpstr>Wingdings 2</vt:lpstr>
      <vt:lpstr>Citáty</vt:lpstr>
      <vt:lpstr>Proteiny - Bílkoviny</vt:lpstr>
      <vt:lpstr>Množství bílkovin</vt:lpstr>
      <vt:lpstr>Limitní aminokyselina</vt:lpstr>
      <vt:lpstr>Limitní aminokyselina</vt:lpstr>
      <vt:lpstr>Obsah bílkovin v potravinách</vt:lpstr>
      <vt:lpstr>Úloha bílkovin ve sportu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se zaměřením na plavání</dc:title>
  <dc:creator>Tommy</dc:creator>
  <cp:lastModifiedBy>Tomáš Hlinský</cp:lastModifiedBy>
  <cp:revision>131</cp:revision>
  <dcterms:created xsi:type="dcterms:W3CDTF">2016-03-18T18:35:50Z</dcterms:created>
  <dcterms:modified xsi:type="dcterms:W3CDTF">2019-03-22T12:48:48Z</dcterms:modified>
</cp:coreProperties>
</file>