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7" r:id="rId2"/>
    <p:sldId id="278" r:id="rId3"/>
    <p:sldId id="279" r:id="rId4"/>
    <p:sldId id="281" r:id="rId5"/>
    <p:sldId id="277" r:id="rId6"/>
    <p:sldId id="276" r:id="rId7"/>
    <p:sldId id="282" r:id="rId8"/>
    <p:sldId id="284" r:id="rId9"/>
    <p:sldId id="283" r:id="rId10"/>
    <p:sldId id="285" r:id="rId11"/>
    <p:sldId id="286" r:id="rId12"/>
    <p:sldId id="291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421DC-8AEE-49D3-91B4-67EF1C3DE704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133A-7C18-4250-973C-7E5D4BDC6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12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5F7EBB-3736-41BB-ABF7-80CD81D3EEB8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481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Fakulta sportovních studií</a:t>
            </a:r>
          </a:p>
        </p:txBody>
      </p:sp>
    </p:spTree>
    <p:extLst>
      <p:ext uri="{BB962C8B-B14F-4D97-AF65-F5344CB8AC3E}">
        <p14:creationId xmlns:p14="http://schemas.microsoft.com/office/powerpoint/2010/main" val="226097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Clampovaná</a:t>
            </a:r>
            <a:r>
              <a:rPr lang="cs-CZ" dirty="0"/>
              <a:t> intensita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Fakulta sportovních studií</a:t>
            </a:r>
          </a:p>
        </p:txBody>
      </p:sp>
    </p:spTree>
    <p:extLst>
      <p:ext uri="{BB962C8B-B14F-4D97-AF65-F5344CB8AC3E}">
        <p14:creationId xmlns:p14="http://schemas.microsoft.com/office/powerpoint/2010/main" val="165146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0476A-FBFA-472C-89DE-44A1B06DBDD0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89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Fakulta sportovních studií</a:t>
            </a:r>
          </a:p>
        </p:txBody>
      </p:sp>
    </p:spTree>
    <p:extLst>
      <p:ext uri="{BB962C8B-B14F-4D97-AF65-F5344CB8AC3E}">
        <p14:creationId xmlns:p14="http://schemas.microsoft.com/office/powerpoint/2010/main" val="406141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9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09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52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64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92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5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5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41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8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35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7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E3BEC-8442-4682-8056-02037FA033E1}" type="datetimeFigureOut">
              <a:rPr lang="cs-CZ" smtClean="0"/>
              <a:t>01.04.2019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DB57B50-C2F9-49A7-8804-572F48A7A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Cs4MZifwzF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69055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Význam tekutin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627784" y="864108"/>
            <a:ext cx="6192687" cy="5120640"/>
          </a:xfrm>
        </p:spPr>
        <p:txBody>
          <a:bodyPr anchor="t"/>
          <a:lstStyle/>
          <a:p>
            <a:r>
              <a:rPr lang="cs-CZ" dirty="0"/>
              <a:t>Udržování homeostázy:</a:t>
            </a:r>
          </a:p>
          <a:p>
            <a:pPr lvl="1"/>
            <a:r>
              <a:rPr lang="cs-CZ" dirty="0"/>
              <a:t>Prostředí pro životní děje.</a:t>
            </a:r>
          </a:p>
          <a:p>
            <a:pPr lvl="1"/>
            <a:r>
              <a:rPr lang="cs-CZ" dirty="0"/>
              <a:t>Rozpouštědlo pro živiny.</a:t>
            </a:r>
          </a:p>
          <a:p>
            <a:pPr lvl="1"/>
            <a:r>
              <a:rPr lang="cs-CZ" dirty="0"/>
              <a:t>Tepelné hospodářství.</a:t>
            </a:r>
          </a:p>
          <a:p>
            <a:pPr lvl="1"/>
            <a:r>
              <a:rPr lang="cs-CZ" dirty="0"/>
              <a:t>Reaktant při hydrolytických a hydratačních reakcích.</a:t>
            </a:r>
          </a:p>
          <a:p>
            <a:pPr lvl="1"/>
            <a:r>
              <a:rPr lang="cs-CZ" dirty="0"/>
              <a:t>Řízení toku E (oxidace, redukce).</a:t>
            </a:r>
          </a:p>
        </p:txBody>
      </p:sp>
      <p:pic>
        <p:nvPicPr>
          <p:cNvPr id="1026" name="Picture 2" descr="http://www.withform.cz/wp-content/uploads/2016/02/vod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596199" cy="16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820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5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1800" y="3645024"/>
            <a:ext cx="5915000" cy="2481139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2 % ↓výkon</a:t>
            </a:r>
            <a:r>
              <a:rPr lang="cs-CZ" dirty="0"/>
              <a:t> (30-31 °C) ale NE při 20-21 °C</a:t>
            </a:r>
            <a:endParaRPr lang="cs-CZ" i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Lineární </a:t>
            </a:r>
            <a:r>
              <a:rPr lang="cs-CZ" b="1" dirty="0"/>
              <a:t>závislost</a:t>
            </a:r>
            <a:r>
              <a:rPr lang="cs-CZ" dirty="0"/>
              <a:t> </a:t>
            </a:r>
            <a:r>
              <a:rPr lang="cs-CZ" b="1" dirty="0"/>
              <a:t>mezi</a:t>
            </a:r>
            <a:r>
              <a:rPr lang="cs-CZ" dirty="0"/>
              <a:t> mírou </a:t>
            </a:r>
            <a:r>
              <a:rPr lang="cs-CZ" b="1" dirty="0"/>
              <a:t>poklesu hmotnosti </a:t>
            </a:r>
            <a:r>
              <a:rPr lang="cs-CZ" dirty="0"/>
              <a:t>a </a:t>
            </a:r>
            <a:r>
              <a:rPr lang="cs-CZ" b="1" dirty="0"/>
              <a:t>výsledným časem </a:t>
            </a:r>
            <a:r>
              <a:rPr lang="cs-CZ" dirty="0"/>
              <a:t>maratonu (n=643).</a:t>
            </a:r>
          </a:p>
        </p:txBody>
      </p:sp>
    </p:spTree>
    <p:extLst>
      <p:ext uri="{BB962C8B-B14F-4D97-AF65-F5344CB8AC3E}">
        <p14:creationId xmlns:p14="http://schemas.microsoft.com/office/powerpoint/2010/main" val="13002306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77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754141" y="2780928"/>
            <a:ext cx="5913609" cy="4176464"/>
          </a:xfrm>
        </p:spPr>
        <p:txBody>
          <a:bodyPr anchor="t">
            <a:normAutofit/>
          </a:bodyPr>
          <a:lstStyle/>
          <a:p>
            <a:r>
              <a:rPr lang="cs-CZ" dirty="0"/>
              <a:t>META-ANALÝZA, 2014</a:t>
            </a:r>
          </a:p>
          <a:p>
            <a:r>
              <a:rPr lang="cs-CZ" dirty="0"/>
              <a:t>Ze současných doporučení vychází, že by se sportovci měli držet </a:t>
            </a:r>
            <a:r>
              <a:rPr lang="cs-CZ" b="1" dirty="0"/>
              <a:t>subjektivních pocitů žízně v průběhu zatížení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9549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E2334-BA77-4534-952F-1DB4E104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Stačí řídit se pouze pocitem žízně?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4E76F1-3634-4072-B69A-2788D4514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661236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Řídit se pouze pocitem žízně může být problematické v pozdější fázi výkonu.</a:t>
            </a:r>
          </a:p>
          <a:p>
            <a:r>
              <a:rPr lang="cs-CZ" dirty="0"/>
              <a:t>Každý sportovec by měl mít plán a pít průběžně.</a:t>
            </a:r>
          </a:p>
          <a:p>
            <a:r>
              <a:rPr lang="cs-CZ" dirty="0"/>
              <a:t>Zejména hlídat okolní teplotu!</a:t>
            </a:r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8464CB99-CA2E-4B57-B008-02F58F460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764704"/>
            <a:ext cx="619787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76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Hydratace?</a:t>
            </a:r>
          </a:p>
        </p:txBody>
      </p:sp>
      <p:pic>
        <p:nvPicPr>
          <p:cNvPr id="14" name="Picture 10" descr="http://www.ekobydleni.eu/obrazky/biomasa/p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141" y="3140968"/>
            <a:ext cx="3600400" cy="3386826"/>
          </a:xfrm>
          <a:prstGeom prst="rect">
            <a:avLst/>
          </a:prstGeom>
          <a:noFill/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" y="0"/>
            <a:ext cx="9151315" cy="298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83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093296"/>
            <a:ext cx="8567415" cy="1143000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+ diuretický efekt piva</a:t>
            </a:r>
            <a:r>
              <a:rPr lang="cs-CZ" sz="2800" baseline="0" dirty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potlačený ve stavu</a:t>
            </a:r>
            <a:r>
              <a:rPr lang="cs-CZ" sz="2800" baseline="0" dirty="0">
                <a:solidFill>
                  <a:schemeClr val="tx1"/>
                </a:solidFill>
              </a:rPr>
              <a:t> </a:t>
            </a:r>
            <a:r>
              <a:rPr lang="cs-CZ" sz="2800" baseline="0" dirty="0" err="1">
                <a:solidFill>
                  <a:schemeClr val="tx1"/>
                </a:solidFill>
              </a:rPr>
              <a:t>hypohydratace</a:t>
            </a:r>
            <a:r>
              <a:rPr lang="cs-CZ" sz="2800" baseline="0" dirty="0">
                <a:solidFill>
                  <a:schemeClr val="tx1"/>
                </a:solidFill>
              </a:rPr>
              <a:t> (indukované zatížením) ve srovnání s </a:t>
            </a:r>
            <a:r>
              <a:rPr lang="cs-CZ" sz="2800" baseline="0" dirty="0" err="1">
                <a:solidFill>
                  <a:schemeClr val="tx1"/>
                </a:solidFill>
              </a:rPr>
              <a:t>normohydratací</a:t>
            </a:r>
            <a:br>
              <a:rPr lang="cs-CZ" sz="2800" dirty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Picture 5" descr="http://www.carlsberggroup.com/brands/PublishingImages/Bottles/HR/Pan_Radler_Lim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46" y="1611802"/>
            <a:ext cx="13716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m.vcst.net/wines/pilsner-urquell-436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58" y="1394159"/>
            <a:ext cx="936104" cy="27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604"/>
            <a:ext cx="866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87049" y="4293058"/>
            <a:ext cx="3096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 dirty="0">
                <a:solidFill>
                  <a:srgbClr val="FF0000"/>
                </a:solidFill>
              </a:rPr>
              <a:t>3-5 </a:t>
            </a:r>
            <a:r>
              <a:rPr lang="cs-CZ" altLang="cs-CZ" sz="4800" b="1" dirty="0" err="1">
                <a:solidFill>
                  <a:srgbClr val="FF0000"/>
                </a:solidFill>
              </a:rPr>
              <a:t>mmol</a:t>
            </a:r>
            <a:r>
              <a:rPr lang="cs-CZ" altLang="cs-CZ" sz="4800" b="1" dirty="0">
                <a:solidFill>
                  <a:srgbClr val="FF0000"/>
                </a:solidFill>
              </a:rPr>
              <a:t>/l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508104" y="4293096"/>
            <a:ext cx="2839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 dirty="0">
                <a:solidFill>
                  <a:srgbClr val="FF0000"/>
                </a:solidFill>
              </a:rPr>
              <a:t>25 </a:t>
            </a:r>
            <a:r>
              <a:rPr lang="cs-CZ" altLang="cs-CZ" sz="4800" b="1" dirty="0" err="1">
                <a:solidFill>
                  <a:srgbClr val="FF0000"/>
                </a:solidFill>
              </a:rPr>
              <a:t>mmol</a:t>
            </a:r>
            <a:r>
              <a:rPr lang="cs-CZ" altLang="cs-CZ" sz="4800" b="1" dirty="0">
                <a:solidFill>
                  <a:srgbClr val="FF0000"/>
                </a:solidFill>
              </a:rPr>
              <a:t>/l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61" y="1916604"/>
            <a:ext cx="866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m.vcst.net/wines/pilsner-urquell-436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35" y="1279961"/>
            <a:ext cx="936104" cy="27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www.carlsberggroup.com/brands/PublishingImages/Bottles/HR/Pan_Radler_Lim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9" y="1589897"/>
            <a:ext cx="13716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 bwMode="auto">
          <a:xfrm>
            <a:off x="539552" y="88622"/>
            <a:ext cx="8229600" cy="6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sz="2800" dirty="0"/>
              <a:t>Limitující aspekt rehydratační schopnosti piva - </a:t>
            </a:r>
            <a:r>
              <a:rPr lang="cs-CZ" sz="2800" b="1" dirty="0"/>
              <a:t>SODÍK</a:t>
            </a:r>
          </a:p>
        </p:txBody>
      </p:sp>
    </p:spTree>
    <p:extLst>
      <p:ext uri="{BB962C8B-B14F-4D97-AF65-F5344CB8AC3E}">
        <p14:creationId xmlns:p14="http://schemas.microsoft.com/office/powerpoint/2010/main" val="3287877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45" y="476672"/>
            <a:ext cx="8384529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" descr="Výsledek obrázku pro s&amp;uring;l¨¨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2195736" y="5229200"/>
            <a:ext cx="1224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 dirty="0">
                <a:solidFill>
                  <a:srgbClr val="FF0000"/>
                </a:solidFill>
              </a:rPr>
              <a:t>2 %</a:t>
            </a: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2530906" y="426363"/>
            <a:ext cx="2177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 dirty="0">
                <a:solidFill>
                  <a:srgbClr val="FF0000"/>
                </a:solidFill>
              </a:rPr>
              <a:t>60 min   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2530906" y="1392992"/>
            <a:ext cx="3817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800" b="1" dirty="0">
                <a:solidFill>
                  <a:srgbClr val="FF0000"/>
                </a:solidFill>
              </a:rPr>
              <a:t>150 % = ~2,5 l</a:t>
            </a:r>
          </a:p>
        </p:txBody>
      </p:sp>
      <p:pic>
        <p:nvPicPr>
          <p:cNvPr id="21" name="Picture 5" descr="http://www.carlsberggroup.com/brands/PublishingImages/Bottles/HR/Pan_Radler_Lim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669" y="127194"/>
            <a:ext cx="1947664" cy="3313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85" y="584085"/>
            <a:ext cx="1230815" cy="288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7740352" y="4293096"/>
            <a:ext cx="0" cy="93610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8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D:\Práce\teaching\Pictures_figures_charts_sports_nutrition\Nová složka (2)\rehydrata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536"/>
            <a:ext cx="7704856" cy="63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43908" y="2924944"/>
            <a:ext cx="576064" cy="532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4 %</a:t>
            </a:r>
          </a:p>
        </p:txBody>
      </p:sp>
      <p:sp>
        <p:nvSpPr>
          <p:cNvPr id="5" name="Obdélník 4"/>
          <p:cNvSpPr/>
          <p:nvPr/>
        </p:nvSpPr>
        <p:spPr>
          <a:xfrm>
            <a:off x="3659354" y="1588466"/>
            <a:ext cx="576064" cy="532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2 %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72272" y="1030456"/>
            <a:ext cx="576064" cy="498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1 %</a:t>
            </a:r>
          </a:p>
        </p:txBody>
      </p:sp>
      <p:sp>
        <p:nvSpPr>
          <p:cNvPr id="7" name="Obdélník 6"/>
          <p:cNvSpPr/>
          <p:nvPr/>
        </p:nvSpPr>
        <p:spPr>
          <a:xfrm>
            <a:off x="4319972" y="764704"/>
            <a:ext cx="576064" cy="604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0 %</a:t>
            </a:r>
          </a:p>
        </p:txBody>
      </p:sp>
      <p:sp>
        <p:nvSpPr>
          <p:cNvPr id="4" name="Obdélník 3"/>
          <p:cNvSpPr/>
          <p:nvPr/>
        </p:nvSpPr>
        <p:spPr>
          <a:xfrm>
            <a:off x="936676" y="4873126"/>
            <a:ext cx="77193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u="sng" dirty="0">
                <a:solidFill>
                  <a:schemeClr val="tx1"/>
                </a:solidFill>
                <a:hlinkClick r:id="rId3"/>
              </a:rPr>
              <a:t>http://www.ncbi.nlm.nih.gov/pubmed/23690556</a:t>
            </a:r>
            <a:r>
              <a:rPr lang="cs-CZ" sz="2400" u="sng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8676456" y="1194486"/>
            <a:ext cx="14463" cy="11543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931532" y="3457854"/>
            <a:ext cx="421246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2% dehydratace </a:t>
            </a:r>
          </a:p>
          <a:p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Alkohol – 0,1,2,4 %</a:t>
            </a:r>
          </a:p>
          <a:p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</a:t>
            </a:r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násobek ztracené hmotnosti</a:t>
            </a:r>
          </a:p>
          <a:p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h</a:t>
            </a:r>
          </a:p>
        </p:txBody>
      </p:sp>
    </p:spTree>
    <p:extLst>
      <p:ext uri="{BB962C8B-B14F-4D97-AF65-F5344CB8AC3E}">
        <p14:creationId xmlns:p14="http://schemas.microsoft.com/office/powerpoint/2010/main" val="934293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Ztráty tekutin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67652"/>
            <a:ext cx="5486400" cy="2790348"/>
          </a:xfrm>
        </p:spPr>
      </p:pic>
      <p:sp>
        <p:nvSpPr>
          <p:cNvPr id="5" name="Zástupný symbol pro obsah 7"/>
          <p:cNvSpPr txBox="1">
            <a:spLocks/>
          </p:cNvSpPr>
          <p:nvPr/>
        </p:nvSpPr>
        <p:spPr>
          <a:xfrm>
            <a:off x="2627784" y="864108"/>
            <a:ext cx="6192687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Ztráty tekutin:</a:t>
            </a:r>
          </a:p>
          <a:p>
            <a:endParaRPr lang="cs-CZ" dirty="0"/>
          </a:p>
          <a:p>
            <a:r>
              <a:rPr lang="cs-CZ" dirty="0"/>
              <a:t>Závisí na teplotě okolí a okolní vlhkosti!</a:t>
            </a:r>
          </a:p>
          <a:p>
            <a:r>
              <a:rPr lang="cs-CZ" dirty="0"/>
              <a:t>PA	     Teplo	           H</a:t>
            </a:r>
            <a:r>
              <a:rPr lang="cs-CZ" sz="1200" dirty="0"/>
              <a:t>2</a:t>
            </a:r>
            <a:r>
              <a:rPr lang="cs-CZ" dirty="0"/>
              <a:t>O + elektrolyty	   Dehydratace</a:t>
            </a:r>
          </a:p>
          <a:p>
            <a:r>
              <a:rPr lang="cs-CZ" dirty="0"/>
              <a:t>Již 2 % ztráta vede ke zhoršování výkonnosti.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15816" y="1268760"/>
            <a:ext cx="5184576" cy="3693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Pot, moč, stolice, dýchání a odpařením z kůže.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203848" y="21328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804248" y="21328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427984" y="213285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5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Ztráty tekutin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95307"/>
              </p:ext>
            </p:extLst>
          </p:nvPr>
        </p:nvGraphicFramePr>
        <p:xfrm>
          <a:off x="2627784" y="764704"/>
          <a:ext cx="6192688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825604775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4222132143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3912898841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3738840925"/>
                    </a:ext>
                  </a:extLst>
                </a:gridCol>
              </a:tblGrid>
              <a:tr h="92282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 normální teplotě</a:t>
                      </a:r>
                      <a:r>
                        <a:rPr lang="cs-CZ" baseline="0" dirty="0"/>
                        <a:t> (ml/den)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horkém počasí (ml/den)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Během delší těžké práce (ml/den)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00783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r>
                        <a:rPr lang="cs-CZ" dirty="0"/>
                        <a:t>Kůže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59467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r>
                        <a:rPr lang="cs-CZ" dirty="0"/>
                        <a:t>Dýchání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437019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r>
                        <a:rPr lang="cs-CZ" dirty="0"/>
                        <a:t>Moč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91542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r>
                        <a:rPr lang="cs-CZ" dirty="0"/>
                        <a:t>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05755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r>
                        <a:rPr lang="cs-CZ" dirty="0"/>
                        <a:t>Stolice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417127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r>
                        <a:rPr lang="cs-CZ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6600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7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472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Ztráty tekutin – míra dehydratace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14914"/>
              </p:ext>
            </p:extLst>
          </p:nvPr>
        </p:nvGraphicFramePr>
        <p:xfrm>
          <a:off x="2627784" y="764704"/>
          <a:ext cx="6192688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92">
                  <a:extLst>
                    <a:ext uri="{9D8B030D-6E8A-4147-A177-3AD203B41FA5}">
                      <a16:colId xmlns:a16="http://schemas.microsoft.com/office/drawing/2014/main" val="841387848"/>
                    </a:ext>
                  </a:extLst>
                </a:gridCol>
                <a:gridCol w="1536152">
                  <a:extLst>
                    <a:ext uri="{9D8B030D-6E8A-4147-A177-3AD203B41FA5}">
                      <a16:colId xmlns:a16="http://schemas.microsoft.com/office/drawing/2014/main" val="3657086686"/>
                    </a:ext>
                  </a:extLst>
                </a:gridCol>
                <a:gridCol w="2950044">
                  <a:extLst>
                    <a:ext uri="{9D8B030D-6E8A-4147-A177-3AD203B41FA5}">
                      <a16:colId xmlns:a16="http://schemas.microsoft.com/office/drawing/2014/main" val="2934423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Dehydratace u člověka 80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Kg tělesných tekutin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Účinek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28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Zvýšená teplota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49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  <a:r>
                        <a:rPr lang="cs-CZ" baseline="0" dirty="0"/>
                        <a:t>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Zhoršená výkonnost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3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Křeče, třes, nevolnost, rychlý tep, </a:t>
                      </a:r>
                      <a:r>
                        <a:rPr lang="cs-CZ" b="1" dirty="0"/>
                        <a:t>20-30 %</a:t>
                      </a:r>
                      <a:r>
                        <a:rPr lang="cs-CZ" b="1" baseline="0" dirty="0"/>
                        <a:t> zhoršení výkonu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3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6-10 %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4,8-8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Problémy s trávením, vyčerpání, závratě, bolesti</a:t>
                      </a:r>
                      <a:r>
                        <a:rPr lang="cs-CZ" baseline="0" dirty="0"/>
                        <a:t> hlavy, sucho v ústech, únava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Více než 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Více</a:t>
                      </a:r>
                      <a:r>
                        <a:rPr lang="cs-CZ" baseline="0" dirty="0"/>
                        <a:t> než 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Úpal, halucinace, žádný pot ani moč, nateklý jazyk, vysoká teplota, vratká chůze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3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23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630489" cy="5589228"/>
          </a:xfrm>
        </p:spPr>
        <p:txBody>
          <a:bodyPr anchor="t">
            <a:normAutofit/>
          </a:bodyPr>
          <a:lstStyle/>
          <a:p>
            <a:r>
              <a:rPr lang="cs-CZ" dirty="0"/>
              <a:t>Iontové nápoje</a:t>
            </a:r>
          </a:p>
          <a:p>
            <a:pPr lvl="1"/>
            <a:r>
              <a:rPr lang="cs-CZ" dirty="0"/>
              <a:t>Slouží výhradně k doplnění zátěží ztracených minerálních látek a tekutin.</a:t>
            </a:r>
          </a:p>
          <a:p>
            <a:r>
              <a:rPr lang="cs-CZ" dirty="0"/>
              <a:t>Sportovní nápoje</a:t>
            </a:r>
          </a:p>
          <a:p>
            <a:pPr lvl="1"/>
            <a:r>
              <a:rPr lang="cs-CZ" dirty="0"/>
              <a:t>Kromě navrácení iontové rovnováhy organismu, doplňuje jejich užívání energetické substráty ve formě sacharidů.</a:t>
            </a:r>
          </a:p>
          <a:p>
            <a:pPr lvl="2"/>
            <a:r>
              <a:rPr lang="cs-CZ" dirty="0"/>
              <a:t>Rehydratační – maximálně 4-6 % S</a:t>
            </a:r>
          </a:p>
          <a:p>
            <a:pPr lvl="2"/>
            <a:r>
              <a:rPr lang="cs-CZ" dirty="0" err="1"/>
              <a:t>Rehydratačně</a:t>
            </a:r>
            <a:r>
              <a:rPr lang="cs-CZ" dirty="0"/>
              <a:t>-energetické – maximálně 8-10 % 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7EAC69-4325-420C-B5E7-25E26416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62758"/>
            <a:ext cx="3521968" cy="2641476"/>
          </a:xfrm>
          <a:prstGeom prst="rect">
            <a:avLst/>
          </a:prstGeom>
        </p:spPr>
      </p:pic>
      <p:pic>
        <p:nvPicPr>
          <p:cNvPr id="9" name="Obrázek 8" descr="Obsah obrázku láhev, jídlo, stůl, nápoje&#10;&#10;Popis vygenerován s velmi vysokou mírou spolehlivosti">
            <a:extLst>
              <a:ext uri="{FF2B5EF4-FFF2-40B4-BE49-F238E27FC236}">
                <a16:creationId xmlns:a16="http://schemas.microsoft.com/office/drawing/2014/main" id="{762E7477-D8FF-468D-BDD5-A28F23778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68" y="4725144"/>
            <a:ext cx="2554790" cy="145988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Iontové a sportovní nápoje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27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>
            <a:off x="597719" y="4797152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941343" y="43651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 a během zátěže.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941343" y="486734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zátěži.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83661"/>
              </p:ext>
            </p:extLst>
          </p:nvPr>
        </p:nvGraphicFramePr>
        <p:xfrm>
          <a:off x="1907704" y="1743726"/>
          <a:ext cx="7560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Množství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 hod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5-7 ml.kg</a:t>
                      </a:r>
                      <a:r>
                        <a:rPr lang="cs-CZ" sz="1200" dirty="0"/>
                        <a:t>-1 </a:t>
                      </a:r>
                      <a:r>
                        <a:rPr lang="cs-CZ" dirty="0"/>
                        <a:t>TH (400-500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15 min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ml.kg</a:t>
                      </a:r>
                      <a:r>
                        <a:rPr lang="cs-CZ" sz="1200" dirty="0"/>
                        <a:t>-1 </a:t>
                      </a:r>
                      <a:r>
                        <a:rPr lang="cs-CZ" dirty="0"/>
                        <a:t>TH (400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Každých 15-20 min během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125-250 ml + elektrolyty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36885"/>
              </p:ext>
            </p:extLst>
          </p:nvPr>
        </p:nvGraphicFramePr>
        <p:xfrm>
          <a:off x="1904975" y="1743726"/>
          <a:ext cx="7560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Množství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 hod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5-7 ml.kg</a:t>
                      </a:r>
                      <a:r>
                        <a:rPr lang="cs-CZ" sz="1200" dirty="0"/>
                        <a:t>-1 </a:t>
                      </a:r>
                      <a:r>
                        <a:rPr lang="cs-CZ" dirty="0"/>
                        <a:t>TH (400-500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15 min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ml.kg</a:t>
                      </a:r>
                      <a:r>
                        <a:rPr lang="cs-CZ" sz="1200" dirty="0"/>
                        <a:t>-1 </a:t>
                      </a:r>
                      <a:r>
                        <a:rPr lang="cs-CZ" dirty="0"/>
                        <a:t>TH (400 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Každých 15-20 min během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125-250 ml + elektrolyty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 výkonu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Dle snížení hmotnosti 120-150 %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49319" y="5941078"/>
            <a:ext cx="87879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Během vytrvalostní aktivity je prokázán pozitivní vliv podávání roztoku sacharidů a</a:t>
            </a:r>
          </a:p>
          <a:p>
            <a:r>
              <a:rPr lang="cs-CZ" dirty="0"/>
              <a:t>elektrolytů, zejména sodíku, ve srovnání s vodou jako kontrolním nápojem.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Hydratace a iontové nápoje</a:t>
            </a:r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5BE7154C-FFCE-4DF0-BDD5-ED400D2F8CD0}"/>
              </a:ext>
            </a:extLst>
          </p:cNvPr>
          <p:cNvSpPr txBox="1">
            <a:spLocks/>
          </p:cNvSpPr>
          <p:nvPr/>
        </p:nvSpPr>
        <p:spPr>
          <a:xfrm>
            <a:off x="2901950" y="864108"/>
            <a:ext cx="5630489" cy="55892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Ukazatelé hydratace?</a:t>
            </a:r>
          </a:p>
          <a:p>
            <a:r>
              <a:rPr lang="cs-CZ" dirty="0" err="1"/>
              <a:t>Timing</a:t>
            </a:r>
            <a:r>
              <a:rPr lang="cs-CZ" dirty="0"/>
              <a:t>:</a:t>
            </a:r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r>
              <a:rPr lang="cs-CZ" dirty="0"/>
              <a:t>U výkonů kratších než 1 hod stačí doplňovat tekutiny pouze vodou.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Hypotonické – do 250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Isotonické – 290 ± 15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Hypertonické – více než 340 </a:t>
            </a:r>
            <a:r>
              <a:rPr lang="cs-CZ" dirty="0" err="1"/>
              <a:t>miliosmolů</a:t>
            </a:r>
            <a:r>
              <a:rPr lang="cs-CZ" dirty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352590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Doporučení pro příjem sodíku a sacharidů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Hypotonický (během) vs. hypertonický (po)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Ideální koncentrace sacharidů 6-8 %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FF0000"/>
                </a:solidFill>
              </a:rPr>
              <a:t>1 </a:t>
            </a:r>
            <a:r>
              <a:rPr lang="cs-CZ" sz="2000" b="1" dirty="0" err="1">
                <a:solidFill>
                  <a:srgbClr val="FF0000"/>
                </a:solidFill>
              </a:rPr>
              <a:t>mmol</a:t>
            </a:r>
            <a:r>
              <a:rPr lang="cs-CZ" sz="2000" b="1" dirty="0">
                <a:solidFill>
                  <a:srgbClr val="FF0000"/>
                </a:solidFill>
              </a:rPr>
              <a:t> Na/l = 23 mg Na/l</a:t>
            </a:r>
          </a:p>
          <a:p>
            <a:pPr>
              <a:lnSpc>
                <a:spcPct val="150000"/>
              </a:lnSpc>
            </a:pPr>
            <a:r>
              <a:rPr lang="cs-CZ" b="1" dirty="0"/>
              <a:t>Vhodná (typická) koncentrace Na</a:t>
            </a:r>
            <a:r>
              <a:rPr lang="cs-CZ" dirty="0"/>
              <a:t> ve sportovních nápojích </a:t>
            </a:r>
            <a:r>
              <a:rPr lang="cs-CZ" b="1" dirty="0"/>
              <a:t>10-30 mmol/l (230- 660 mg Na/l)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Hypotonické a isotonické nápoje</a:t>
            </a:r>
          </a:p>
          <a:p>
            <a:pPr>
              <a:lnSpc>
                <a:spcPct val="150000"/>
              </a:lnSpc>
            </a:pPr>
            <a:r>
              <a:rPr lang="cs-CZ" dirty="0"/>
              <a:t>Optimální rehydratace při koncentraci Na v nápoji 50-90 mmol/l (~2-5 g </a:t>
            </a:r>
            <a:r>
              <a:rPr lang="cs-CZ" dirty="0" err="1"/>
              <a:t>NaCl</a:t>
            </a:r>
            <a:r>
              <a:rPr lang="cs-CZ" dirty="0"/>
              <a:t>)</a:t>
            </a:r>
            <a:r>
              <a:rPr lang="cs-CZ" b="1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chuť!</a:t>
            </a:r>
          </a:p>
          <a:p>
            <a:pPr lvl="1">
              <a:lnSpc>
                <a:spcPct val="150000"/>
              </a:lnSpc>
            </a:pPr>
            <a:r>
              <a:rPr lang="cs-CZ" b="1" dirty="0">
                <a:solidFill>
                  <a:srgbClr val="595959"/>
                </a:solidFill>
              </a:rPr>
              <a:t>Hypertonické nápoje</a:t>
            </a:r>
          </a:p>
        </p:txBody>
      </p:sp>
      <p:sp>
        <p:nvSpPr>
          <p:cNvPr id="16386" name="AutoShape 2" descr="data:image/jpeg;base64,/9j/4AAQSkZJRgABAQAAAQABAAD/2wCEAAkGBhISEBAUEhMVExMSEhAVFA8VFBIWFhQUFBIVFBQSFBUYHSYeGBkjGRUSHy8hIycpLCwsFh4xNTAqNSYrLCkBCQoKDgwOGg8PGiwcHiQsLCwsLCktLCwsMCwsKSwsKTUsKSksLCkpLCkpLCksLCwpLCkpLCwsKSwpKSksKSwpKf/AABEIAOEA4QMBIgACEQEDEQH/xAAbAAEAAgMBAQAAAAAAAAAAAAAABAUCAwYBB//EAD0QAAIBAgQCCQAIBAUFAAAAAAABAgMRBBIhMUFRBQYiYXGBkaGxBxMUMlJiwdEVQnLwI5Ki4fEkM1Nzgv/EABsBAQACAwEBAAAAAAAAAAAAAAACBQEDBAYH/8QAKhEBAAICAQMDAwMFAAAAAAAAAAECAxEhBBIxBUFhExUiFHGhMlGBwfH/2gAMAwEAAhEDEQA/APuIAAAAAAAAAAAAAAAAAAAAAAAAAAAAAAAAAAAAAAAAAAAAAAAAAAAAAAAAMJV4rdr1NbxsOfszGxvBo+2w5+zM414vZr1GxsB4memQAAAAAAAAAAAAAAAAAAAAAAAAAAHjZFqdJRW2vwaOmcRaMY/ievgio+2JELW0zELd9IyeyS9WaamIlLd+SIUMamYyxyTIdxqUsGqnXTNmcMaetntjDOexkBmpWJ2Dxd+y9+D/AEK/MeKdmny1M7F6DyMrpPmem0AAAAAAAAAAAAAAAAAAAAAAAAUPWKos0eeV+7OfnikTuseI/wAWXdZeis/e5Qylc4slvybqxwkTxjEcW2RJSPYM1blPS3o4wk08W7alXQJtMnFpRmISVWfAlQqO2iI9Ml05G2soSxcn/wAmqpNm5s0VJGWF90VNujTu7u1m/DQlkHoaV6MfGXyycdEeEAAGQAAAAAAAAAAAAAAAAAAA8Z6a8RPLCT5Rk/RAfPOnMTaUn+Z/JX0sZG2/ySunaKlCzvq7trfcoqXRdNfidtdZy3PO9V1VsOT91lhxReqzdVc0bKdQrfsa4SqLwm7ejubPq3p2pacez76WOb7pG+Ybv0nyuqEybTmjmsj4VJR24Qa90bLVbdipBu380Wrvydif3SseYRno5/u6unMkwqpLVnDRx9SErTo5tryi528V3FpQnSlZuNn4t2N/3GYjfZ/LVPS/K/q9I047zS80VeM6y0lory7+BX42pS1Shrwf/JQ4jCSclZvVbaW1IV6/JknURqEv09axuX1PqbVzYSHJSml4J2WvEvCp6rUIwwlGMWn2btrm2215O6LY9Dj32xtXW8yAAmiAAAAAAAAAAAAAAAAAAAYzjdNPZ6GQA+UdbaM6GIcJNOFs0bvRx1t56MjYOalDe3JTSelucbFz9IOI/wCshtaNJb/1N6epTdH0Heqnpao7eev7Hk/U5ilp2t+l5qkPDvfs+UmvlHjoS5e8WbqO7T3XuuZulSjvZeh5+cnPhYxHCC8O+T9F+4+olwT9F+5MlhZPu7jxYaUXdPyube75jbG2inRmuDX/ANRXyTY0J22S73Vj+iPcPThL+VX4osMsbJWW3Iniz63tqyKuOEzaXi3zSnL3skVXSdH6ueVTzTla8En2U+Lm9tOFjqYwte2hzfSeIyQrTSTlUqzjmetoxcYpL19ifQ3tlzTG9Q15dRXbvepOJjLCU0nrHNePFdpu/gX9zguq8Yuk5uznfL4Kyenn8F2sU0tEe4wZO7HEqXJXVph0YKHC9IuL3duT1LmhiFJaeh0RO2ttABkAAAAAAAAAAAAAAAAAAB8y+kCLeLen8sNeVo3/AHIbThe2t3dp9+pdddFnxFSFtVCm7rv2b81bzKahUTjGLTbTcL87K6bvxs/Y8d6pFrZJ+JXPSTEVh6sTdxkk7ptNeRIpyuk7PsvbyNWHoWv3v42RIiUNpiJ4WDZGtfbdcOJ7nfL4NfevU3xtfU0yaKf3vl24+Pqb3iYRdnK7t91Xb9EYwpqStwJlOCS0SN2GYny05JQ3XqO+WFuTk0vZFPWoJ1Zwqu0f8SS4LM2mrPmdFbVlT0rJwqZ8qd4pKXGL2ulzsdnpmaKZ548ufNHdXULXqj0C2nOU2o3y2W7tz8Do8T1fpTjbtJ8JKT352ejPOrUV9lo22cW/Vt3LQ97hxxWkKe9pmXG4/BVaM0m04S+7Kzt4c0+4tMJOUMrfH5LjF4VVISi+Oz5NbNeDOdwVeUoVIztmpyt6f2yetIOmhK6T5mRE6NqXh4EsmAAAAAAAAAAAAAAAAAAA+Y9dcRKHSU7bSoUlrtvIxpJTjBtJ+K5omdccGp4/tbfV07LvWZkWhC1lfRPRdyVrHjPWJr9SdedrnpN9kM6lLvt3I16rvMK7quTy5MvN5rmdLCNPNJuT9l4IpO7UczDuiHtGKT0W/C2xJlQzafpe3fZmFN62sS6Cf+5qj8rM2tqGFKnlglslZLbwXcjdGlNa5r/la+HwM2rq1rrl+hojSnD7jzR/BJ2cfCXHzOqvPjhzykN+5XdL03KMbc9T3pCdWaj9U4xabzOXpaNt9b69xV18BiWnnqxypN9lO7stCGHHEZYt3RB7Po3VlWwmH/8AXEtCD0JRyYejH8MIonH0mn9MfsobeZDl/q8uJxPKUl6tHUHO4r/v1P6l8IlKKy6IfZ8l+pYEDopdl+C+WTxHgAAZAAAAAAAAAAAAAAAAHBddayji43dr0013vVWXfZlPRzayffliuOt9e/gWv0iUl9dSb3lC0X3pyTXuvQqcBUzKbatFSyw8IK1/U8d6vXWSZlcdJP4xBg+kYzqyUbtZYyvZ6S2lF+3uWM2iPSpRTlZJN6trj3maw8d2zz1+2bcLCPHLZh43d+C0JtE1KnZaDVGK8W2jadpypFd0njXTp1JJXcU7Jau+y+SRCs+Ym0tVv/ep2ZPpWiLU/wAxLRWJieUbBUmqcbpptLR7rkn3/uaOkq+XLC2tRTS8dEvlk2MVve8uD5PuRR9GOU8RhVK7/wAe0r3fazK/wT6PBXLm7t+7GS0xWX1TD08sIrkkvRGwA+hxGo0oQ5rEO9Wb/M/Y6KrUypvkmzm48XzI2F10VHseLJpowdPLCK7vk3koAAGQAAAAAAAAAAAAADxnoA4n6R1pRf4FOTlyvaK9yjp0rU4Jfhj7q9y867xzVcuivRsm+bctPZHK4HGv6qKabcezw4cHf08jyXq9L5LzMe0/6W3STERHynUJNz323XNPZkynSb1vpF7c3wIOB1bk/wC7beJPhWsnfY83fdbcLGeWbb52fsI058Zq39KX6mqeJjdWavfRcTOrXSV29L78vEhyaZyS3d7aceJjiVJtdrKktdPM8jiYy46X+P7Qxkuy29mrN8u83Vrbs2j7tdGq5O6dor3fPXgR6VKUMXnvanCdKq13y03/AMzNOHxuWydn3qUbPv3uY4yvKdSMNoTyNpLV9nS/dxLPocd4ybrx/wBc+eY0+rpnpxHV3p+vGMacrVVHS7upJLTfkX9bpaTVorL37s9tTLFo3Ckmsw3dLYrTIt3v4ciDhKOaUV6+BolLzbLvo3CZI3f3n7LkZjmWEwAGxgAAAAAAAAAAAAAAAAAAHz/r9ipfaY00r5qCtzTc5a+xS4eNpyhK2soyi/6o3l/qUi1+kGMvtlJx3VG/pOX7srKdVOMXPdv42+X6nl/VY5n5WnSeIWs6UY6EOolK8Yu0rbrh4mqrKnKTbu78Lyt6JmyOLpxVkrLuR57UxHEbWEGGwNTLdySnxaV0/XU20cBJvt1G1+FLLfzWphS6Vp/i8tbkiHSELXzK19efkQ7MkzvX8MzbhtqYSFvu7a2R7hoQaeW1nvY0/wAWp9/oap4mk3dZk/xRTXrwZ0VpfWpiWqZhqxSpRqwhZXk14Wvv66FbTrP7RUlzm/ROyXsizrdIRzKUYX1V56aJPTzvfQj4GS+vqR0Sm21eLd03ctOhp+Wp4c+a3C46u5FCV3llffuL+jgZS2258CR0D0TShTjOKvKaUs7315ci4PT4Mc0rESq8lotO4Q8J0coavV/BMAOhrAAZAAAAAAAAAAAAAAAAAAAcD9I8/q62Gm1aMoyhn4KSd0nyvf2OVljIR0lHW33nqnfdruPrPTfQ9PFUZUqmz1UlvGS2ku8+fV+qdeg8tSOemvu1oK6twzR3iyr6zo/qz3OnFm7OEalVuo5fKL5cGvjyFarO2zXoSKfR11ZZZrkpOLXk9jZHom1r05u354tfJS36G9Z8OyvURMeVbSoJ6PXjZ668yZgqSXZSWr5Il/UPhSfojdTwk/8Ax+8V8sV6a2/EszmjTX9hdtF6IgYqpUj2Vu9Lcf8AYuHgp/lj4yvf0ImJw84tuOS742bOn9JM61DV9aPeVJiac4QjHTe+vN6t+pt+1VMmSKu5dlS/md+C04myHQNetPTNJ87beb0R23V7qjGjlnU7VRbLdRfPvZ24ej1O5aL5trvo7D5KVKD3jCEX4qKTJIBcOUAAAAAAAAAAAAAAAAAAAAAAAAAAEWv0ZSn96EW+dtfVGh9A0uGZeEn+pYgxqBW/wOH4pe37D+Bw5v8A0/sWQMdsCv8A4JT/ADepnT6Hor+RPxu/kmgzqBjCCSskkuS0MgDI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88" name="AutoShape 4" descr="data:image/jpeg;base64,/9j/4AAQSkZJRgABAQAAAQABAAD/2wCEAAkGBhISEBAUEhMVExMSEhAVFA8VFBIWFhQUFBIVFBQSFBUYHSYeGBkjGRUSHy8hIycpLCwsFh4xNTAqNSYrLCkBCQoKDgwOGg8PGiwcHiQsLCwsLCktLCwsMCwsKSwsKTUsKSksLCkpLCkpLCksLCwpLCkpLCwsKSwpKSksKSwpKf/AABEIAOEA4QMBIgACEQEDEQH/xAAbAAEAAgMBAQAAAAAAAAAAAAAABAUCAwYBB//EAD0QAAIBAgQCCQAIBAUFAAAAAAABAgMRBBIhMUFRBQYiYXGBkaGxBxMUMlJiwdEVQnLwI5Ki4fEkM1Nzgv/EABsBAQACAwEBAAAAAAAAAAAAAAACBQEDBAYH/8QAKhEBAAICAQMDAwMFAAAAAAAAAAECAxEhBBIxBUFhExUiFHGhMlGBwfH/2gAMAwEAAhEDEQA/APuIAAAAAAAAAAAAAAAAAAAAAAAAAAAAAAAAAAAAAAAAAAAAAAAAAAAAAAAAMJV4rdr1NbxsOfszGxvBo+2w5+zM414vZr1GxsB4memQAAAAAAAAAAAAAAAAAAAAAAAAAAHjZFqdJRW2vwaOmcRaMY/ievgio+2JELW0zELd9IyeyS9WaamIlLd+SIUMamYyxyTIdxqUsGqnXTNmcMaetntjDOexkBmpWJ2Dxd+y9+D/AEK/MeKdmny1M7F6DyMrpPmem0AAAAAAAAAAAAAAAAAAAAAAAAUPWKos0eeV+7OfnikTuseI/wAWXdZeis/e5Qylc4slvybqxwkTxjEcW2RJSPYM1blPS3o4wk08W7alXQJtMnFpRmISVWfAlQqO2iI9Ml05G2soSxcn/wAmqpNm5s0VJGWF90VNujTu7u1m/DQlkHoaV6MfGXyycdEeEAAGQAAAAAAAAAAAAAAAAAAA8Z6a8RPLCT5Rk/RAfPOnMTaUn+Z/JX0sZG2/ySunaKlCzvq7trfcoqXRdNfidtdZy3PO9V1VsOT91lhxReqzdVc0bKdQrfsa4SqLwm7ejubPq3p2pacez76WOb7pG+Ybv0nyuqEybTmjmsj4VJR24Qa90bLVbdipBu380Wrvydif3SseYRno5/u6unMkwqpLVnDRx9SErTo5tryi528V3FpQnSlZuNn4t2N/3GYjfZ/LVPS/K/q9I047zS80VeM6y0lory7+BX42pS1Shrwf/JQ4jCSclZvVbaW1IV6/JknURqEv09axuX1PqbVzYSHJSml4J2WvEvCp6rUIwwlGMWn2btrm2215O6LY9Dj32xtXW8yAAmiAAAAAAAAAAAAAAAAAAAYzjdNPZ6GQA+UdbaM6GIcJNOFs0bvRx1t56MjYOalDe3JTSelucbFz9IOI/wCshtaNJb/1N6epTdH0Heqnpao7eev7Hk/U5ilp2t+l5qkPDvfs+UmvlHjoS5e8WbqO7T3XuuZulSjvZeh5+cnPhYxHCC8O+T9F+4+olwT9F+5MlhZPu7jxYaUXdPyube75jbG2inRmuDX/ANRXyTY0J22S73Vj+iPcPThL+VX4osMsbJWW3Iniz63tqyKuOEzaXi3zSnL3skVXSdH6ueVTzTla8En2U+Lm9tOFjqYwte2hzfSeIyQrTSTlUqzjmetoxcYpL19ifQ3tlzTG9Q15dRXbvepOJjLCU0nrHNePFdpu/gX9zguq8Yuk5uznfL4Kyenn8F2sU0tEe4wZO7HEqXJXVph0YKHC9IuL3duT1LmhiFJaeh0RO2ttABkAAAAAAAAAAAAAAAAAAB8y+kCLeLen8sNeVo3/AHIbThe2t3dp9+pdddFnxFSFtVCm7rv2b81bzKahUTjGLTbTcL87K6bvxs/Y8d6pFrZJ+JXPSTEVh6sTdxkk7ptNeRIpyuk7PsvbyNWHoWv3v42RIiUNpiJ4WDZGtfbdcOJ7nfL4NfevU3xtfU0yaKf3vl24+Pqb3iYRdnK7t91Xb9EYwpqStwJlOCS0SN2GYny05JQ3XqO+WFuTk0vZFPWoJ1Zwqu0f8SS4LM2mrPmdFbVlT0rJwqZ8qd4pKXGL2ulzsdnpmaKZ548ufNHdXULXqj0C2nOU2o3y2W7tz8Do8T1fpTjbtJ8JKT352ejPOrUV9lo22cW/Vt3LQ97hxxWkKe9pmXG4/BVaM0m04S+7Kzt4c0+4tMJOUMrfH5LjF4VVISi+Oz5NbNeDOdwVeUoVIztmpyt6f2yetIOmhK6T5mRE6NqXh4EsmAAAAAAAAAAAAAAAAAAA+Y9dcRKHSU7bSoUlrtvIxpJTjBtJ+K5omdccGp4/tbfV07LvWZkWhC1lfRPRdyVrHjPWJr9SdedrnpN9kM6lLvt3I16rvMK7quTy5MvN5rmdLCNPNJuT9l4IpO7UczDuiHtGKT0W/C2xJlQzafpe3fZmFN62sS6Cf+5qj8rM2tqGFKnlglslZLbwXcjdGlNa5r/la+HwM2rq1rrl+hojSnD7jzR/BJ2cfCXHzOqvPjhzykN+5XdL03KMbc9T3pCdWaj9U4xabzOXpaNt9b69xV18BiWnnqxypN9lO7stCGHHEZYt3RB7Po3VlWwmH/8AXEtCD0JRyYejH8MIonH0mn9MfsobeZDl/q8uJxPKUl6tHUHO4r/v1P6l8IlKKy6IfZ8l+pYEDopdl+C+WTxHgAAZAAAAAAAAAAAAAAAAHBddayji43dr0013vVWXfZlPRzayffliuOt9e/gWv0iUl9dSb3lC0X3pyTXuvQqcBUzKbatFSyw8IK1/U8d6vXWSZlcdJP4xBg+kYzqyUbtZYyvZ6S2lF+3uWM2iPSpRTlZJN6trj3maw8d2zz1+2bcLCPHLZh43d+C0JtE1KnZaDVGK8W2jadpypFd0njXTp1JJXcU7Jau+y+SRCs+Ym0tVv/ep2ZPpWiLU/wAxLRWJieUbBUmqcbpptLR7rkn3/uaOkq+XLC2tRTS8dEvlk2MVve8uD5PuRR9GOU8RhVK7/wAe0r3fazK/wT6PBXLm7t+7GS0xWX1TD08sIrkkvRGwA+hxGo0oQ5rEO9Wb/M/Y6KrUypvkmzm48XzI2F10VHseLJpowdPLCK7vk3koAAGQAAAAAAAAAAAAADxnoA4n6R1pRf4FOTlyvaK9yjp0rU4Jfhj7q9y867xzVcuivRsm+bctPZHK4HGv6qKabcezw4cHf08jyXq9L5LzMe0/6W3STERHynUJNz323XNPZkynSb1vpF7c3wIOB1bk/wC7beJPhWsnfY83fdbcLGeWbb52fsI058Zq39KX6mqeJjdWavfRcTOrXSV29L78vEhyaZyS3d7aceJjiVJtdrKktdPM8jiYy46X+P7Qxkuy29mrN8u83Vrbs2j7tdGq5O6dor3fPXgR6VKUMXnvanCdKq13y03/AMzNOHxuWydn3qUbPv3uY4yvKdSMNoTyNpLV9nS/dxLPocd4ybrx/wBc+eY0+rpnpxHV3p+vGMacrVVHS7upJLTfkX9bpaTVorL37s9tTLFo3Ckmsw3dLYrTIt3v4ciDhKOaUV6+BolLzbLvo3CZI3f3n7LkZjmWEwAGxgAAAAAAAAAAAAAAAAAAHz/r9ipfaY00r5qCtzTc5a+xS4eNpyhK2soyi/6o3l/qUi1+kGMvtlJx3VG/pOX7srKdVOMXPdv42+X6nl/VY5n5WnSeIWs6UY6EOolK8Yu0rbrh4mqrKnKTbu78Lyt6JmyOLpxVkrLuR57UxHEbWEGGwNTLdySnxaV0/XU20cBJvt1G1+FLLfzWphS6Vp/i8tbkiHSELXzK19efkQ7MkzvX8MzbhtqYSFvu7a2R7hoQaeW1nvY0/wAWp9/oap4mk3dZk/xRTXrwZ0VpfWpiWqZhqxSpRqwhZXk14Wvv66FbTrP7RUlzm/ROyXsizrdIRzKUYX1V56aJPTzvfQj4GS+vqR0Sm21eLd03ctOhp+Wp4c+a3C46u5FCV3llffuL+jgZS2258CR0D0TShTjOKvKaUs7315ci4PT4Mc0rESq8lotO4Q8J0coavV/BMAOhrAAZAAAAAAAAAAAAAAAAAAAcD9I8/q62Gm1aMoyhn4KSd0nyvf2OVljIR0lHW33nqnfdruPrPTfQ9PFUZUqmz1UlvGS2ku8+fV+qdeg8tSOemvu1oK6twzR3iyr6zo/qz3OnFm7OEalVuo5fKL5cGvjyFarO2zXoSKfR11ZZZrkpOLXk9jZHom1r05u354tfJS36G9Z8OyvURMeVbSoJ6PXjZ668yZgqSXZSWr5Il/UPhSfojdTwk/8Ax+8V8sV6a2/EszmjTX9hdtF6IgYqpUj2Vu9Lcf8AYuHgp/lj4yvf0ImJw84tuOS742bOn9JM61DV9aPeVJiac4QjHTe+vN6t+pt+1VMmSKu5dlS/md+C04myHQNetPTNJ87beb0R23V7qjGjlnU7VRbLdRfPvZ24ej1O5aL5trvo7D5KVKD3jCEX4qKTJIBcOUAAAAAAAAAAAAAAAAAAAAAAAAAAEWv0ZSn96EW+dtfVGh9A0uGZeEn+pYgxqBW/wOH4pe37D+Bw5v8A0/sWQMdsCv8A4JT/ADepnT6Hor+RPxu/kmgzqBjCCSskkuS0MgDI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70157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27553" y="0"/>
            <a:ext cx="9036050" cy="1209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>
                <a:solidFill>
                  <a:schemeClr val="tx1"/>
                </a:solidFill>
              </a:rPr>
              <a:t> Odhad ztrát tekutin u maratonu pro běžce různých hmotností, různé rychlosti běhu a variabilního příjmu tekutin</a:t>
            </a: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cs-CZ" altLang="cs-CZ" sz="1600" dirty="0" err="1">
                <a:solidFill>
                  <a:schemeClr val="tx1"/>
                </a:solidFill>
              </a:rPr>
              <a:t>Sawka</a:t>
            </a:r>
            <a:r>
              <a:rPr lang="cs-CZ" altLang="cs-CZ" sz="1600" dirty="0">
                <a:solidFill>
                  <a:schemeClr val="tx1"/>
                </a:solidFill>
              </a:rPr>
              <a:t>, M. N., </a:t>
            </a:r>
            <a:r>
              <a:rPr lang="cs-CZ" altLang="cs-CZ" sz="1600" dirty="0" err="1">
                <a:solidFill>
                  <a:schemeClr val="tx1"/>
                </a:solidFill>
              </a:rPr>
              <a:t>Burke</a:t>
            </a:r>
            <a:r>
              <a:rPr lang="cs-CZ" altLang="cs-CZ" sz="1600" dirty="0">
                <a:solidFill>
                  <a:schemeClr val="tx1"/>
                </a:solidFill>
              </a:rPr>
              <a:t>, L. M., </a:t>
            </a:r>
            <a:r>
              <a:rPr lang="cs-CZ" altLang="cs-CZ" sz="1600" dirty="0" err="1">
                <a:solidFill>
                  <a:schemeClr val="tx1"/>
                </a:solidFill>
              </a:rPr>
              <a:t>Eichner</a:t>
            </a:r>
            <a:r>
              <a:rPr lang="cs-CZ" altLang="cs-CZ" sz="1600" dirty="0">
                <a:solidFill>
                  <a:schemeClr val="tx1"/>
                </a:solidFill>
              </a:rPr>
              <a:t>, E. R., </a:t>
            </a:r>
            <a:r>
              <a:rPr lang="cs-CZ" altLang="cs-CZ" sz="1600" dirty="0" err="1">
                <a:solidFill>
                  <a:schemeClr val="tx1"/>
                </a:solidFill>
              </a:rPr>
              <a:t>Maughan</a:t>
            </a:r>
            <a:r>
              <a:rPr lang="cs-CZ" altLang="cs-CZ" sz="1600" dirty="0">
                <a:solidFill>
                  <a:schemeClr val="tx1"/>
                </a:solidFill>
              </a:rPr>
              <a:t>, R. J., </a:t>
            </a:r>
            <a:r>
              <a:rPr lang="cs-CZ" altLang="cs-CZ" sz="1600" dirty="0" err="1">
                <a:solidFill>
                  <a:schemeClr val="tx1"/>
                </a:solidFill>
              </a:rPr>
              <a:t>Montain</a:t>
            </a:r>
            <a:r>
              <a:rPr lang="cs-CZ" altLang="cs-CZ" sz="1600" dirty="0">
                <a:solidFill>
                  <a:schemeClr val="tx1"/>
                </a:solidFill>
              </a:rPr>
              <a:t>, S. J., &amp; </a:t>
            </a:r>
            <a:r>
              <a:rPr lang="cs-CZ" altLang="cs-CZ" sz="1600" dirty="0" err="1">
                <a:solidFill>
                  <a:schemeClr val="tx1"/>
                </a:solidFill>
              </a:rPr>
              <a:t>Stachenfeld</a:t>
            </a:r>
            <a:r>
              <a:rPr lang="cs-CZ" altLang="cs-CZ" sz="1600" dirty="0">
                <a:solidFill>
                  <a:schemeClr val="tx1"/>
                </a:solidFill>
              </a:rPr>
              <a:t>, N. S. (2007). </a:t>
            </a:r>
            <a:r>
              <a:rPr lang="cs-CZ" altLang="cs-CZ" sz="1600" dirty="0" err="1">
                <a:solidFill>
                  <a:schemeClr val="tx1"/>
                </a:solidFill>
              </a:rPr>
              <a:t>American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College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of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Sports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Medicine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position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stand</a:t>
            </a:r>
            <a:r>
              <a:rPr lang="cs-CZ" altLang="cs-CZ" sz="1600" dirty="0">
                <a:solidFill>
                  <a:schemeClr val="tx1"/>
                </a:solidFill>
              </a:rPr>
              <a:t>. </a:t>
            </a:r>
            <a:r>
              <a:rPr lang="cs-CZ" altLang="cs-CZ" sz="1600" dirty="0" err="1">
                <a:solidFill>
                  <a:schemeClr val="tx1"/>
                </a:solidFill>
              </a:rPr>
              <a:t>Exercise</a:t>
            </a:r>
            <a:r>
              <a:rPr lang="cs-CZ" altLang="cs-CZ" sz="1600" dirty="0">
                <a:solidFill>
                  <a:schemeClr val="tx1"/>
                </a:solidFill>
              </a:rPr>
              <a:t> and fluid </a:t>
            </a:r>
            <a:r>
              <a:rPr lang="cs-CZ" altLang="cs-CZ" sz="1600" dirty="0" err="1">
                <a:solidFill>
                  <a:schemeClr val="tx1"/>
                </a:solidFill>
              </a:rPr>
              <a:t>replacement</a:t>
            </a:r>
            <a:r>
              <a:rPr lang="cs-CZ" altLang="cs-CZ" sz="1600" dirty="0">
                <a:solidFill>
                  <a:schemeClr val="tx1"/>
                </a:solidFill>
              </a:rPr>
              <a:t>. </a:t>
            </a:r>
            <a:r>
              <a:rPr lang="cs-CZ" altLang="cs-CZ" sz="1600" i="1" dirty="0" err="1">
                <a:solidFill>
                  <a:schemeClr val="tx1"/>
                </a:solidFill>
              </a:rPr>
              <a:t>Medicine</a:t>
            </a:r>
            <a:r>
              <a:rPr lang="cs-CZ" altLang="cs-CZ" sz="1600" i="1" dirty="0">
                <a:solidFill>
                  <a:schemeClr val="tx1"/>
                </a:solidFill>
              </a:rPr>
              <a:t> and science in </a:t>
            </a:r>
            <a:r>
              <a:rPr lang="cs-CZ" altLang="cs-CZ" sz="1600" i="1" dirty="0" err="1">
                <a:solidFill>
                  <a:schemeClr val="tx1"/>
                </a:solidFill>
              </a:rPr>
              <a:t>sports</a:t>
            </a:r>
            <a:r>
              <a:rPr lang="cs-CZ" altLang="cs-CZ" sz="1600" i="1" dirty="0">
                <a:solidFill>
                  <a:schemeClr val="tx1"/>
                </a:solidFill>
              </a:rPr>
              <a:t> and </a:t>
            </a:r>
            <a:r>
              <a:rPr lang="cs-CZ" altLang="cs-CZ" sz="1600" i="1" dirty="0" err="1">
                <a:solidFill>
                  <a:schemeClr val="tx1"/>
                </a:solidFill>
              </a:rPr>
              <a:t>exercise</a:t>
            </a:r>
            <a:r>
              <a:rPr lang="cs-CZ" altLang="cs-CZ" sz="1600" dirty="0">
                <a:solidFill>
                  <a:schemeClr val="tx1"/>
                </a:solidFill>
              </a:rPr>
              <a:t>, </a:t>
            </a:r>
            <a:r>
              <a:rPr lang="cs-CZ" altLang="cs-CZ" sz="1600" i="1" dirty="0">
                <a:solidFill>
                  <a:schemeClr val="tx1"/>
                </a:solidFill>
              </a:rPr>
              <a:t>39</a:t>
            </a:r>
            <a:r>
              <a:rPr lang="cs-CZ" altLang="cs-CZ" sz="1600" dirty="0">
                <a:solidFill>
                  <a:schemeClr val="tx1"/>
                </a:solidFill>
              </a:rPr>
              <a:t>(2), 377–390. </a:t>
            </a:r>
          </a:p>
        </p:txBody>
      </p:sp>
      <p:sp>
        <p:nvSpPr>
          <p:cNvPr id="49155" name="AutoShape 2" descr="http://images.journals.lww.com/acsm-msse/Original.00005768-200702000-00022.TT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9156" name="AutoShape 4" descr="http://images.journals.lww.com/acsm-msse/Original.00005768-200702000-00022.TT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9157" name="AutoShape 6" descr="http://images.journals.lww.com/acsm-msse/Original.00005768-200702000-00022.TT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9158" name="Obrázek 5" descr="Original.00005768-200702000-00022.TT5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0"/>
          <a:stretch>
            <a:fillRect/>
          </a:stretch>
        </p:blipFill>
        <p:spPr bwMode="auto">
          <a:xfrm>
            <a:off x="539552" y="1772816"/>
            <a:ext cx="83089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55501" y="6167045"/>
            <a:ext cx="807707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Cílem je vyhnout se dehydrataci &gt;2 %</a:t>
            </a:r>
            <a:endParaRPr lang="cs-CZ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0640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Příjem tekutin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15713"/>
              </p:ext>
            </p:extLst>
          </p:nvPr>
        </p:nvGraphicFramePr>
        <p:xfrm>
          <a:off x="0" y="748460"/>
          <a:ext cx="8712967" cy="5722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0807">
                  <a:extLst>
                    <a:ext uri="{9D8B030D-6E8A-4147-A177-3AD203B41FA5}">
                      <a16:colId xmlns:a16="http://schemas.microsoft.com/office/drawing/2014/main" val="2003544772"/>
                    </a:ext>
                  </a:extLst>
                </a:gridCol>
              </a:tblGrid>
              <a:tr h="47803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Čas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Množství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Vhodné nápoje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poznámky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153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 zahájením zatížení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 hod.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5-7 ml.kg</a:t>
                      </a:r>
                      <a:r>
                        <a:rPr lang="cs-CZ" sz="1400" baseline="30000">
                          <a:effectLst/>
                        </a:rPr>
                        <a:t>-1</a:t>
                      </a:r>
                      <a:r>
                        <a:rPr lang="cs-CZ" sz="1400">
                          <a:effectLst/>
                        </a:rPr>
                        <a:t> 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voda, hypotonický nápoj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ideální obsah sodíku 300-600 mg/l Na 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Bez diurézy/zbarvená</a:t>
                      </a:r>
                      <a:r>
                        <a:rPr lang="cs-CZ" sz="1400" baseline="0" dirty="0">
                          <a:effectLst/>
                        </a:rPr>
                        <a:t> moč</a:t>
                      </a: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 hod.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3-5 ml.kg-1</a:t>
                      </a:r>
                      <a:endParaRPr lang="cs-CZ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6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5-10 min 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~5 ml.kg</a:t>
                      </a:r>
                      <a:r>
                        <a:rPr lang="cs-CZ" sz="1400" baseline="30000" dirty="0">
                          <a:effectLst/>
                        </a:rPr>
                        <a:t>-1</a:t>
                      </a:r>
                      <a:r>
                        <a:rPr lang="cs-CZ" sz="1400" dirty="0">
                          <a:effectLst/>
                        </a:rPr>
                        <a:t> (300-400 ml)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41"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Během zatížení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30 min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Doporučení udávají</a:t>
                      </a:r>
                      <a:r>
                        <a:rPr lang="cs-CZ" sz="1400" baseline="0" dirty="0">
                          <a:effectLst/>
                        </a:rPr>
                        <a:t> </a:t>
                      </a:r>
                      <a:r>
                        <a:rPr lang="cs-CZ" sz="1400" b="1" baseline="0" dirty="0">
                          <a:effectLst/>
                        </a:rPr>
                        <a:t>125-250 ml každých 15-20 min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Dnešní moderní poznatky udávají, že je pro sportovce nejdůležitější řídit</a:t>
                      </a:r>
                      <a:r>
                        <a:rPr lang="cs-CZ" sz="1400" baseline="0" dirty="0">
                          <a:effectLst/>
                        </a:rPr>
                        <a:t> se pocity žízně s cílem:</a:t>
                      </a:r>
                      <a:endParaRPr lang="cs-CZ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Cíl pro aerobní aktivitu: míra </a:t>
                      </a:r>
                      <a:r>
                        <a:rPr lang="cs-CZ" sz="1400" b="1" dirty="0">
                          <a:effectLst/>
                        </a:rPr>
                        <a:t>dehydratace</a:t>
                      </a:r>
                      <a:r>
                        <a:rPr lang="cs-CZ" sz="1400" dirty="0">
                          <a:effectLst/>
                        </a:rPr>
                        <a:t> by neměla překročit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2 %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Pro anaerobní, rychlostní a silové aktivity 3-4 % </a:t>
                      </a:r>
                      <a:endParaRPr lang="cs-CZ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do 30 min NENÍ NUTNÉ pít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hypotonický nápoj (1-3 hod)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isotonický nápoj u zatížení přes 3 hodiny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při nadměrném pocení důraz na příjem sodíku (300-600 mg/l)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koncentrace jednoduchých sacharidů v nápoji ≤ 8 % (≤ 80g/l)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30-60 min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3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1-3 hod.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77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Přes 3 hod.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70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 zatížení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 6 hodin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Doplnit 120 - 150 % ztracené hmotnosti</a:t>
                      </a:r>
                      <a:endParaRPr lang="cs-CZ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Voda, hypertonický nápoj (zdroje sacharidů)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Při nutnosti rychlé rehydratace důležitý obsah sodíku (~200-400 mg/l)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78" marR="566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Šipka doprava 1"/>
          <p:cNvSpPr/>
          <p:nvPr/>
        </p:nvSpPr>
        <p:spPr>
          <a:xfrm>
            <a:off x="3708411" y="436510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2568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834</Words>
  <Application>Microsoft Office PowerPoint</Application>
  <PresentationFormat>Předvádění na obrazovce (4:3)</PresentationFormat>
  <Paragraphs>188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 2</vt:lpstr>
      <vt:lpstr>Rámeček</vt:lpstr>
      <vt:lpstr>Význam tekutin</vt:lpstr>
      <vt:lpstr>Ztráty tekutin</vt:lpstr>
      <vt:lpstr>Ztráty tekutin</vt:lpstr>
      <vt:lpstr>Ztráty tekutin – míra dehydratace</vt:lpstr>
      <vt:lpstr>Prezentace aplikace PowerPoint</vt:lpstr>
      <vt:lpstr>Hydratace a iontové nápoje</vt:lpstr>
      <vt:lpstr>Doporučení pro příjem sodíku a sacharidů</vt:lpstr>
      <vt:lpstr> Odhad ztrát tekutin u maratonu pro běžce různých hmotností, různé rychlosti běhu a variabilního příjmu tekutin Sawka, M. N., Burke, L. M., Eichner, E. R., Maughan, R. J., Montain, S. J., &amp; Stachenfeld, N. S. (2007). American College of Sports Medicine position stand. Exercise and fluid replacement. Medicine and science in sports and exercise, 39(2), 377–390. </vt:lpstr>
      <vt:lpstr>Příjem tekutin</vt:lpstr>
      <vt:lpstr>Prezentace aplikace PowerPoint</vt:lpstr>
      <vt:lpstr>Prezentace aplikace PowerPoint</vt:lpstr>
      <vt:lpstr>Stačí řídit se pouze pocitem žízně?</vt:lpstr>
      <vt:lpstr>Hydratace?</vt:lpstr>
      <vt:lpstr>+ diuretický efekt piva potlačený ve stavu hypohydratace (indukované zatížením) ve srovnání s normohydratací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se zaměřením na plavání</dc:title>
  <dc:creator>Tommy</dc:creator>
  <cp:lastModifiedBy>Tomáš Hlinský</cp:lastModifiedBy>
  <cp:revision>131</cp:revision>
  <dcterms:created xsi:type="dcterms:W3CDTF">2016-03-18T18:35:50Z</dcterms:created>
  <dcterms:modified xsi:type="dcterms:W3CDTF">2019-04-01T09:50:02Z</dcterms:modified>
</cp:coreProperties>
</file>