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9" r:id="rId2"/>
    <p:sldId id="257" r:id="rId3"/>
    <p:sldId id="260" r:id="rId4"/>
    <p:sldId id="262" r:id="rId5"/>
    <p:sldId id="277" r:id="rId6"/>
    <p:sldId id="266" r:id="rId7"/>
    <p:sldId id="268" r:id="rId8"/>
    <p:sldId id="269" r:id="rId9"/>
    <p:sldId id="261" r:id="rId10"/>
    <p:sldId id="263" r:id="rId11"/>
    <p:sldId id="264" r:id="rId12"/>
    <p:sldId id="275" r:id="rId13"/>
    <p:sldId id="276" r:id="rId14"/>
    <p:sldId id="265" r:id="rId15"/>
    <p:sldId id="271" r:id="rId16"/>
    <p:sldId id="270" r:id="rId17"/>
    <p:sldId id="267" r:id="rId18"/>
    <p:sldId id="274" r:id="rId19"/>
    <p:sldId id="273" r:id="rId20"/>
    <p:sldId id="272" r:id="rId21"/>
    <p:sldId id="25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7" autoAdjust="0"/>
    <p:restoredTop sz="94660"/>
  </p:normalViewPr>
  <p:slideViewPr>
    <p:cSldViewPr snapToGrid="0">
      <p:cViewPr varScale="1">
        <p:scale>
          <a:sx n="46" d="100"/>
          <a:sy n="46" d="100"/>
        </p:scale>
        <p:origin x="62" y="10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761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785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580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8905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749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686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535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641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6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291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373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12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746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58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6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684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303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2211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PGGaBtZ6O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xkmHfHPOB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latesintel.com/spiraldynamik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gaguide.at/news/workshop-spiraldynamik-yoga-eva-hager-forstenlechner-wien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piraldynamik.com/bern/training.htm" TargetMode="External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95RS1WoUnU" TargetMode="External"/><Relationship Id="rId2" Type="http://schemas.openxmlformats.org/officeDocument/2006/relationships/hyperlink" Target="https://www.youtube.com/watch?time_continue=8&amp;v=r0x1gKKkvdc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zadabezbolesti.eu/eshop/cvicebni-pomucky/elasticke-lano-sm-system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habilitace-vrsovice.cz/aktuality/7-sm-system-dle-mudr-smiska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pr.cz/old/prevence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anio.eu/wp-content/uploads/2015/05/0391web.jpg" TargetMode="External"/><Relationship Id="rId2" Type="http://schemas.openxmlformats.org/officeDocument/2006/relationships/hyperlink" Target="https://www.youtube.com/watch?v=eooWyOafjD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isability-adjusted_life_year#/media/File:DALY_disability_affected_life_year_infographic.sv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ta.ch/en/the-maitland-concept/" TargetMode="External"/><Relationship Id="rId2" Type="http://schemas.openxmlformats.org/officeDocument/2006/relationships/hyperlink" Target="https://www.kranio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ho.int/healthinfo/global_burden_disease/metrics_daly/e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anio.eu/wp-content/uploads/2015/05/0391web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_QI7bVrHN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rnehrbse.cz/category/skola-chrbta-dr-vystrisa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luvmeokloubech.cz/2017/10/metody-a-techniky-fyzioterapie-proti-bolestem-kloubu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hirurg-kregoslupa.pl/metoda_mckenzie_3c8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Úvod do fyzioterapie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9879838" cy="861420"/>
          </a:xfrm>
        </p:spPr>
        <p:txBody>
          <a:bodyPr>
            <a:normAutofit/>
          </a:bodyPr>
          <a:lstStyle/>
          <a:p>
            <a:r>
              <a:rPr lang="cs-CZ" dirty="0"/>
              <a:t>Fyzioterapie											</a:t>
            </a:r>
            <a:r>
              <a:rPr lang="cs-CZ" dirty="0" smtClean="0"/>
              <a:t>Klára </a:t>
            </a:r>
            <a:r>
              <a:rPr lang="cs-CZ" dirty="0"/>
              <a:t>Šoltés Mertová</a:t>
            </a:r>
            <a:br>
              <a:rPr lang="cs-CZ" dirty="0"/>
            </a:br>
            <a:r>
              <a:rPr lang="cs-CZ" dirty="0"/>
              <a:t>FSPS, muni											</a:t>
            </a:r>
            <a:r>
              <a:rPr lang="cs-CZ" dirty="0" smtClean="0"/>
              <a:t>	</a:t>
            </a:r>
            <a:r>
              <a:rPr lang="cs-CZ" cap="none" dirty="0" smtClean="0"/>
              <a:t>380423@mail.muni.cz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8974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Mckenzie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Terapie:</a:t>
            </a:r>
          </a:p>
          <a:p>
            <a:pPr lvl="1"/>
            <a:r>
              <a:rPr lang="cs-CZ" dirty="0" smtClean="0"/>
              <a:t>Naučit se eliminovat pohyby/držení těla při nichž se dostavují nebo zhoršují bolesti</a:t>
            </a:r>
          </a:p>
          <a:p>
            <a:pPr lvl="1"/>
            <a:r>
              <a:rPr lang="cs-CZ" dirty="0" smtClean="0"/>
              <a:t>Cvičení po 10ti opak., které redukuje bolest</a:t>
            </a:r>
          </a:p>
          <a:p>
            <a:pPr lvl="1"/>
            <a:r>
              <a:rPr lang="cs-CZ" dirty="0" smtClean="0"/>
              <a:t>Cvičení k protahování zkrácených svalů a vazů</a:t>
            </a:r>
          </a:p>
          <a:p>
            <a:pPr lvl="1"/>
            <a:r>
              <a:rPr lang="cs-CZ" dirty="0" smtClean="0"/>
              <a:t>Nácvik a vědomé udržování správného držení těka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SF Talk</a:t>
            </a:r>
            <a:endParaRPr lang="cs-CZ" dirty="0"/>
          </a:p>
          <a:p>
            <a:pPr lvl="1"/>
            <a:r>
              <a:rPr lang="cs-CZ" dirty="0">
                <a:hlinkClick r:id="rId2"/>
              </a:rPr>
              <a:t>https://www.youtube.com/watch?v=qPGGaBtZ6O4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9813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Spiraldynamik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Vznikl </a:t>
            </a:r>
            <a:r>
              <a:rPr lang="cs-CZ" dirty="0"/>
              <a:t>počátkem 80. let 20. </a:t>
            </a:r>
            <a:r>
              <a:rPr lang="cs-CZ" dirty="0" smtClean="0"/>
              <a:t>století</a:t>
            </a:r>
          </a:p>
          <a:p>
            <a:r>
              <a:rPr lang="cs-CZ" dirty="0" smtClean="0"/>
              <a:t>Zakladateli: Yolande </a:t>
            </a:r>
            <a:r>
              <a:rPr lang="cs-CZ" dirty="0"/>
              <a:t>Deswarte (francouzská fyzioterapeutka)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dr</a:t>
            </a:r>
            <a:r>
              <a:rPr lang="cs-CZ" dirty="0"/>
              <a:t>. med. Christian Larsen (švýcarský lékař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smtClean="0"/>
              <a:t>Zabývá se držením a koordinací pohybového aparátu</a:t>
            </a:r>
          </a:p>
          <a:p>
            <a:r>
              <a:rPr lang="cs-CZ" dirty="0" smtClean="0"/>
              <a:t>Základem 3D anatomie</a:t>
            </a:r>
          </a:p>
          <a:p>
            <a:r>
              <a:rPr lang="cs-CZ" dirty="0" smtClean="0"/>
              <a:t>Nadřazené přírodní principy (POLARITA, SPIRÁLA)</a:t>
            </a:r>
          </a:p>
          <a:p>
            <a:r>
              <a:rPr lang="cs-CZ" dirty="0"/>
              <a:t>V </a:t>
            </a:r>
            <a:r>
              <a:rPr lang="cs-CZ" dirty="0" smtClean="0"/>
              <a:t>ČR </a:t>
            </a:r>
            <a:r>
              <a:rPr lang="cs-CZ" dirty="0"/>
              <a:t>se koncept začal vyučovat od roku </a:t>
            </a:r>
            <a:r>
              <a:rPr lang="cs-CZ" dirty="0" smtClean="0"/>
              <a:t>1996</a:t>
            </a:r>
          </a:p>
          <a:p>
            <a:endParaRPr lang="cs-CZ" dirty="0" smtClean="0"/>
          </a:p>
          <a:p>
            <a:r>
              <a:rPr lang="cs-CZ" dirty="0">
                <a:hlinkClick r:id="rId2"/>
              </a:rPr>
              <a:t>https://www.youtube.com/watch?v=fxkmHfHPOBk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257414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Ã½sledek obrÃ¡zku pro spiraldynami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926" y="130587"/>
            <a:ext cx="8228095" cy="633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13926" y="6604084"/>
            <a:ext cx="301556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50" dirty="0">
                <a:hlinkClick r:id="rId3"/>
              </a:rPr>
              <a:t>http://www.pilatesintel.com/spiraldynamik/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1335661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ouvisejÃ­cÃ­ obrÃ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3" y="307081"/>
            <a:ext cx="5852161" cy="428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9133" y="4768381"/>
            <a:ext cx="585216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dirty="0">
                <a:hlinkClick r:id="rId3"/>
              </a:rPr>
              <a:t>https://www.yogaguide.at/news/workshop-spiraldynamik-yoga-eva-hager-forstenlechner-wien</a:t>
            </a:r>
            <a:endParaRPr lang="cs-CZ" sz="1050" dirty="0"/>
          </a:p>
        </p:txBody>
      </p:sp>
      <p:pic>
        <p:nvPicPr>
          <p:cNvPr id="5124" name="Picture 4" descr="https://www.spiraldynamik.com/Images/Spiraldynamik_Training_Laeuf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294" y="1188230"/>
            <a:ext cx="5837367" cy="534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01294" y="6458470"/>
            <a:ext cx="345318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50" dirty="0">
                <a:hlinkClick r:id="rId5"/>
              </a:rPr>
              <a:t>https://www.spiraldynamik.com/bern/training.htm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2403356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 systém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"</a:t>
            </a:r>
            <a:r>
              <a:rPr lang="cs-CZ" dirty="0" smtClean="0"/>
              <a:t>Stabilizační </a:t>
            </a:r>
            <a:r>
              <a:rPr lang="cs-CZ" dirty="0"/>
              <a:t>a Mobilizační </a:t>
            </a:r>
            <a:r>
              <a:rPr lang="cs-CZ" dirty="0" smtClean="0"/>
              <a:t>Systém„</a:t>
            </a:r>
          </a:p>
          <a:p>
            <a:r>
              <a:rPr lang="cs-CZ" dirty="0"/>
              <a:t>SM systém je vhodný pro lidi s problémy bolesti </a:t>
            </a:r>
            <a:r>
              <a:rPr lang="cs-CZ" dirty="0" smtClean="0"/>
              <a:t>zad</a:t>
            </a:r>
          </a:p>
          <a:p>
            <a:r>
              <a:rPr lang="cs-CZ" dirty="0" smtClean="0"/>
              <a:t>Sestavy </a:t>
            </a:r>
            <a:r>
              <a:rPr lang="cs-CZ" dirty="0"/>
              <a:t>cviků dle MUDr. Richarda </a:t>
            </a:r>
            <a:r>
              <a:rPr lang="cs-CZ" dirty="0" smtClean="0"/>
              <a:t>Smíška</a:t>
            </a:r>
          </a:p>
          <a:p>
            <a:r>
              <a:rPr lang="cs-CZ" dirty="0" smtClean="0"/>
              <a:t>Spirální </a:t>
            </a:r>
            <a:r>
              <a:rPr lang="cs-CZ" dirty="0"/>
              <a:t>svalové řetězce </a:t>
            </a:r>
            <a:endParaRPr lang="cs-CZ" dirty="0" smtClean="0"/>
          </a:p>
          <a:p>
            <a:endParaRPr lang="cs-CZ" dirty="0"/>
          </a:p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www.youtube.com/watch?time_continue=8&amp;v=r0x1gKKkvdc</a:t>
            </a:r>
            <a:endParaRPr lang="cs-CZ" dirty="0" smtClean="0"/>
          </a:p>
          <a:p>
            <a:r>
              <a:rPr lang="cs-CZ" dirty="0">
                <a:hlinkClick r:id="rId3"/>
              </a:rPr>
              <a:t>https://www.youtube.com/watch?v=S95RS1WoUnU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39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 systém</a:t>
            </a:r>
            <a:endParaRPr lang="cs-CZ" dirty="0"/>
          </a:p>
        </p:txBody>
      </p:sp>
      <p:pic>
        <p:nvPicPr>
          <p:cNvPr id="7170" name="Picture 2" descr="VÃ½sledek obrÃ¡zku pro sm systÃ©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079" y="1296888"/>
            <a:ext cx="7043549" cy="49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50079" y="6397675"/>
            <a:ext cx="88392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dirty="0">
                <a:hlinkClick r:id="rId3"/>
              </a:rPr>
              <a:t>https://zadabezbolesti.eu/eshop/cvicebni-pomucky/elasticke-lano-sm-system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2668936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 systém</a:t>
            </a:r>
            <a:endParaRPr lang="cs-CZ" dirty="0"/>
          </a:p>
        </p:txBody>
      </p:sp>
      <p:pic>
        <p:nvPicPr>
          <p:cNvPr id="6146" name="Picture 2" descr="VÃ½sledek obrÃ¡zku pro sm systÃ©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937" y="1356272"/>
            <a:ext cx="7606943" cy="477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19936" y="6211669"/>
            <a:ext cx="760694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dirty="0">
                <a:hlinkClick r:id="rId3"/>
              </a:rPr>
              <a:t>http://www.rehabilitace-vrsovice.cz/aktuality/7-sm-system-dle-mudr-smiska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574858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Fyzioterapie v preventivní péči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Zmírnit </a:t>
            </a:r>
            <a:r>
              <a:rPr lang="cs-CZ" dirty="0"/>
              <a:t>důsledky některých civilizačních </a:t>
            </a:r>
            <a:r>
              <a:rPr lang="cs-CZ" dirty="0" smtClean="0"/>
              <a:t>onemocnění</a:t>
            </a:r>
          </a:p>
          <a:p>
            <a:r>
              <a:rPr lang="cs-CZ" dirty="0" smtClean="0"/>
              <a:t>Úprava životního styl </a:t>
            </a:r>
            <a:r>
              <a:rPr lang="cs-CZ" dirty="0"/>
              <a:t>a </a:t>
            </a:r>
            <a:r>
              <a:rPr lang="cs-CZ" dirty="0" smtClean="0"/>
              <a:t>utvoření potřebných pohybových návyků</a:t>
            </a:r>
          </a:p>
          <a:p>
            <a:r>
              <a:rPr lang="cs-CZ" dirty="0" smtClean="0"/>
              <a:t>Primární prevence</a:t>
            </a:r>
          </a:p>
          <a:p>
            <a:r>
              <a:rPr lang="cs-CZ" dirty="0" smtClean="0"/>
              <a:t>Sekundární prevence</a:t>
            </a:r>
          </a:p>
          <a:p>
            <a:r>
              <a:rPr lang="cs-CZ" dirty="0" smtClean="0"/>
              <a:t>Terciární prevence</a:t>
            </a:r>
            <a:endParaRPr lang="cs-CZ" dirty="0"/>
          </a:p>
        </p:txBody>
      </p:sp>
      <p:pic>
        <p:nvPicPr>
          <p:cNvPr id="1026" name="Picture 2" descr="VÃ½sledek obrÃ¡zku pro prevence primÃ¡rnÃ­ sekundÃ¡rnÃ­ terciÃ¡rnÃ­ onemocnÄnÃ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582" y="2776756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16671" y="6586756"/>
            <a:ext cx="271741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50" dirty="0">
                <a:hlinkClick r:id="rId3"/>
              </a:rPr>
              <a:t>http://www.sppr.cz/old/prevence.html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3776622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Disability-Adjusted Life Years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</a:t>
            </a:r>
            <a:r>
              <a:rPr lang="cs-CZ" dirty="0" smtClean="0"/>
              <a:t>názornění </a:t>
            </a:r>
            <a:r>
              <a:rPr lang="cs-CZ" dirty="0"/>
              <a:t>dopadu určitého onemocnění na ekonomickou aktivitu populace byl v roce 2000 zaveden </a:t>
            </a:r>
            <a:r>
              <a:rPr lang="cs-CZ" dirty="0" smtClean="0"/>
              <a:t>ukazatel DALY</a:t>
            </a:r>
          </a:p>
          <a:p>
            <a:r>
              <a:rPr lang="cs-CZ" dirty="0"/>
              <a:t>Číslo znázorňuje počet let života poznamenaných </a:t>
            </a:r>
            <a:r>
              <a:rPr lang="cs-CZ" dirty="0" smtClean="0"/>
              <a:t>onemocněním</a:t>
            </a:r>
          </a:p>
          <a:p>
            <a:r>
              <a:rPr lang="cs-CZ" dirty="0"/>
              <a:t>V</a:t>
            </a:r>
            <a:r>
              <a:rPr lang="cs-CZ" dirty="0" smtClean="0"/>
              <a:t> </a:t>
            </a:r>
            <a:r>
              <a:rPr lang="cs-CZ" dirty="0"/>
              <a:t>relativních číslech (nejčastěji na 100 000 obyvatel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662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DALY WHO</a:t>
            </a:r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893" r="79250" b="342"/>
          <a:stretch/>
        </p:blipFill>
        <p:spPr>
          <a:xfrm>
            <a:off x="10340306" y="1853248"/>
            <a:ext cx="1421060" cy="2902591"/>
          </a:xfrm>
          <a:prstGeom prst="rect">
            <a:avLst/>
          </a:prstGeom>
        </p:spPr>
      </p:pic>
      <p:pic>
        <p:nvPicPr>
          <p:cNvPr id="3074" name="Picture 2" descr="https://upload.wikimedia.org/wikipedia/commons/thumb/b/b7/All_Causes_world_map_-_DALY_-_WHO2004.svg/940px-All_Causes_world_map_-_DALY_-_WHO2004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1853248"/>
            <a:ext cx="9578416" cy="422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962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Kraniosakrální terapie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Vyvinula se z klasické osteopatie</a:t>
            </a:r>
          </a:p>
          <a:p>
            <a:r>
              <a:rPr lang="cs-CZ" dirty="0" smtClean="0"/>
              <a:t>Klade důraz na zdraví a jeho projev = životní síla</a:t>
            </a:r>
          </a:p>
          <a:p>
            <a:r>
              <a:rPr lang="cs-CZ" dirty="0" smtClean="0"/>
              <a:t>Rovnováha všech úrovní emonionální, tělesnou a mentální</a:t>
            </a:r>
          </a:p>
          <a:p>
            <a:r>
              <a:rPr lang="cs-CZ" dirty="0" smtClean="0"/>
              <a:t>Pracuje pomocí doteku</a:t>
            </a:r>
          </a:p>
          <a:p>
            <a:r>
              <a:rPr lang="cs-CZ" dirty="0" smtClean="0"/>
              <a:t>Nejedná se o masáž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https://www.youtube.com/watch?v=eooWyOafjD0</a:t>
            </a:r>
            <a:endParaRPr lang="cs-CZ" dirty="0" smtClean="0"/>
          </a:p>
        </p:txBody>
      </p:sp>
      <p:sp>
        <p:nvSpPr>
          <p:cNvPr id="4" name="Rectangle 3"/>
          <p:cNvSpPr/>
          <p:nvPr/>
        </p:nvSpPr>
        <p:spPr>
          <a:xfrm>
            <a:off x="2300472" y="6426908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50" dirty="0">
                <a:hlinkClick r:id="rId3"/>
              </a:rPr>
              <a:t>https://www.kranio.eu/wp-content/uploads/2015/05/0391web.jpg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4217692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DALY WHO</a:t>
            </a:r>
            <a:endParaRPr lang="cs-CZ" dirty="0"/>
          </a:p>
        </p:txBody>
      </p:sp>
      <p:pic>
        <p:nvPicPr>
          <p:cNvPr id="2050" name="Picture 2" descr="adjusted life yea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7" y="2117837"/>
            <a:ext cx="11979051" cy="39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6111" y="6271759"/>
            <a:ext cx="1088875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dirty="0">
                <a:hlinkClick r:id="rId3"/>
              </a:rPr>
              <a:t>https://en.wikipedia.org/wiki/Disability-adjusted_life_year#/media/File:DALY_disability_affected_life_year_infographic.svg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4123898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Doporučená literatura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i="1" dirty="0"/>
              <a:t>Epidemiologie: výukové texty pro studenty 1. LF UK</a:t>
            </a:r>
            <a:r>
              <a:rPr lang="cs-CZ" dirty="0"/>
              <a:t>. Praha: Karolinum, 2002. ISBN 80-246-0383-7.</a:t>
            </a:r>
            <a:endParaRPr lang="cs-CZ" dirty="0" smtClean="0">
              <a:hlinkClick r:id="rId2"/>
            </a:endParaRPr>
          </a:p>
          <a:p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://www.kranio.eu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r>
              <a:rPr lang="cs-CZ" dirty="0">
                <a:hlinkClick r:id="rId3"/>
              </a:rPr>
              <a:t>https://www.imta.ch/en/the-maitland-concept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r>
              <a:rPr lang="cs-CZ" dirty="0">
                <a:hlinkClick r:id="rId4"/>
              </a:rPr>
              <a:t>https://www.who.int/healthinfo/global_burden_disease/metrics_daly/en/</a:t>
            </a:r>
            <a:endParaRPr lang="cs-CZ" dirty="0" smtClean="0"/>
          </a:p>
          <a:p>
            <a:r>
              <a:rPr lang="cs-CZ" dirty="0"/>
              <a:t>Speciální fyzioterapeutické koncepty a metody. Edited by Dagmar Pavlů. 2. opr. vyd. Brno: Akademické nakladatelství CERM, 2003. 239 s. ISBN 8072043129. info</a:t>
            </a:r>
          </a:p>
          <a:p>
            <a:r>
              <a:rPr lang="cs-CZ" dirty="0"/>
              <a:t>PAVLŮ, Dagmar. Speciální fyzioterapeutické koncepty a metody. 1. vyd. Brno: Akademické nakladatelství CERM, 2002. 239 s. ISBN 8072042661. info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0859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Kraniosakrální terapie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Průběh ošetření:</a:t>
            </a:r>
          </a:p>
          <a:p>
            <a:pPr lvl="1"/>
            <a:r>
              <a:rPr lang="cs-CZ" dirty="0"/>
              <a:t>Úvodní rozhovor</a:t>
            </a:r>
          </a:p>
          <a:p>
            <a:pPr lvl="1"/>
            <a:r>
              <a:rPr lang="cs-CZ" dirty="0"/>
              <a:t>Zajištění pohodlí na masážním stole</a:t>
            </a:r>
          </a:p>
          <a:p>
            <a:pPr lvl="1"/>
            <a:r>
              <a:rPr lang="cs-CZ" dirty="0"/>
              <a:t>Úvodní usazení</a:t>
            </a:r>
          </a:p>
          <a:p>
            <a:pPr lvl="1"/>
            <a:r>
              <a:rPr lang="cs-CZ" dirty="0"/>
              <a:t>Dotek a hlubší usazení</a:t>
            </a:r>
          </a:p>
          <a:p>
            <a:pPr lvl="1"/>
            <a:r>
              <a:rPr lang="cs-CZ" dirty="0"/>
              <a:t>Léčebné procedury</a:t>
            </a:r>
          </a:p>
          <a:p>
            <a:pPr lvl="1"/>
            <a:r>
              <a:rPr lang="cs-CZ" dirty="0"/>
              <a:t>Integrace</a:t>
            </a:r>
          </a:p>
          <a:p>
            <a:pPr lvl="1"/>
            <a:r>
              <a:rPr lang="cs-CZ" dirty="0"/>
              <a:t>Závarečný rozhovor</a:t>
            </a:r>
          </a:p>
          <a:p>
            <a:pPr lvl="1"/>
            <a:r>
              <a:rPr lang="cs-CZ" dirty="0"/>
              <a:t>Po ošetření</a:t>
            </a:r>
          </a:p>
          <a:p>
            <a:endParaRPr lang="cs-CZ" dirty="0"/>
          </a:p>
        </p:txBody>
      </p:sp>
      <p:pic>
        <p:nvPicPr>
          <p:cNvPr id="4" name="Picture 2" descr="https://www.kranio.eu/wp-content/uploads/2015/05/0391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054" y="2052918"/>
            <a:ext cx="5452888" cy="363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0" y="5713236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50" dirty="0">
                <a:hlinkClick r:id="rId3"/>
              </a:rPr>
              <a:t>https://www.kranio.eu/wp-content/uploads/2015/05/0391web.jpg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334350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Maitland koncept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www.youtube.com/watch?v=G_QI7bVrHN0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Manuální terapie</a:t>
            </a:r>
          </a:p>
          <a:p>
            <a:r>
              <a:rPr lang="cs-CZ" dirty="0" smtClean="0"/>
              <a:t>Léčba funkčních poruch pohybového aparátu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1191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Maitland koncept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Accessory </a:t>
            </a:r>
            <a:r>
              <a:rPr lang="cs-CZ" dirty="0" smtClean="0"/>
              <a:t>Movement</a:t>
            </a:r>
          </a:p>
          <a:p>
            <a:r>
              <a:rPr lang="cs-CZ" dirty="0"/>
              <a:t>Physiological Movement </a:t>
            </a:r>
            <a:endParaRPr lang="cs-CZ" dirty="0" smtClean="0"/>
          </a:p>
          <a:p>
            <a:r>
              <a:rPr lang="cs-CZ" dirty="0"/>
              <a:t>Overpressure</a:t>
            </a:r>
            <a:endParaRPr lang="cs-CZ" dirty="0" smtClean="0"/>
          </a:p>
          <a:p>
            <a:r>
              <a:rPr lang="cs-CZ" dirty="0"/>
              <a:t>Injuring Movement </a:t>
            </a:r>
            <a:endParaRPr lang="cs-CZ" dirty="0" smtClean="0"/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R</a:t>
            </a:r>
            <a:r>
              <a:rPr lang="en-US" dirty="0" err="1" smtClean="0">
                <a:solidFill>
                  <a:srgbClr val="FF0000"/>
                </a:solidFill>
              </a:rPr>
              <a:t>ed</a:t>
            </a:r>
            <a:r>
              <a:rPr lang="en-US" dirty="0" smtClean="0">
                <a:solidFill>
                  <a:srgbClr val="FF0000"/>
                </a:solidFill>
              </a:rPr>
              <a:t> flags</a:t>
            </a:r>
            <a:r>
              <a:rPr lang="cs-CZ" dirty="0" smtClean="0">
                <a:solidFill>
                  <a:srgbClr val="FF0000"/>
                </a:solidFill>
              </a:rPr>
              <a:t>!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cs-CZ" dirty="0" smtClean="0"/>
          </a:p>
          <a:p>
            <a:pPr lvl="1"/>
            <a:r>
              <a:rPr lang="en-US" dirty="0" smtClean="0"/>
              <a:t>cancer</a:t>
            </a:r>
            <a:r>
              <a:rPr lang="en-US" dirty="0"/>
              <a:t>, recent fracture, open wound or active bleeding, infective arthritis, joint </a:t>
            </a:r>
            <a:r>
              <a:rPr lang="en-US" dirty="0" smtClean="0"/>
              <a:t>fusion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1330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Škola zad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 počátku 70. let 20 st. Ve Skandinávii a Severní Americe – tréninkové programy back schools</a:t>
            </a:r>
          </a:p>
          <a:p>
            <a:r>
              <a:rPr lang="cs-CZ" dirty="0" smtClean="0"/>
              <a:t>Cílem: </a:t>
            </a:r>
          </a:p>
          <a:p>
            <a:pPr lvl="1"/>
            <a:r>
              <a:rPr lang="cs-CZ" dirty="0" smtClean="0"/>
              <a:t>Primární/ sekundární prevence funkčních a degenerativních onemocnění páteře</a:t>
            </a:r>
          </a:p>
          <a:p>
            <a:r>
              <a:rPr lang="cs-CZ" dirty="0" smtClean="0"/>
              <a:t>Didaktické a metodické postupy cílené na obtíže páteře</a:t>
            </a:r>
          </a:p>
          <a:p>
            <a:r>
              <a:rPr lang="cs-CZ" dirty="0" smtClean="0"/>
              <a:t>Řada škol zad  - společný základ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4214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Škola zad 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Praktické provádění</a:t>
            </a:r>
          </a:p>
          <a:p>
            <a:pPr lvl="1"/>
            <a:r>
              <a:rPr lang="cs-CZ" dirty="0" smtClean="0"/>
              <a:t>Skupinovou formou</a:t>
            </a:r>
          </a:p>
          <a:p>
            <a:pPr lvl="1"/>
            <a:r>
              <a:rPr lang="cs-CZ" dirty="0" smtClean="0"/>
              <a:t>Nácvik ADL aktivit</a:t>
            </a:r>
          </a:p>
          <a:p>
            <a:pPr lvl="1"/>
            <a:r>
              <a:rPr lang="cs-CZ" dirty="0" smtClean="0"/>
              <a:t>Cílené formy cvičení</a:t>
            </a:r>
            <a:endParaRPr lang="cs-CZ" dirty="0"/>
          </a:p>
        </p:txBody>
      </p:sp>
      <p:pic>
        <p:nvPicPr>
          <p:cNvPr id="4098" name="Picture 2" descr="VÃ½sledek obrÃ¡zku pro Å¡kola z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3" t="767" r="27203" b="1"/>
          <a:stretch/>
        </p:blipFill>
        <p:spPr bwMode="auto">
          <a:xfrm>
            <a:off x="5860238" y="601103"/>
            <a:ext cx="4189615" cy="564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60238" y="6321111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50" dirty="0">
                <a:hlinkClick r:id="rId3"/>
              </a:rPr>
              <a:t>https://drnehrbse.cz/category/skola-chrbta-dr-vystrisa/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474573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Škola zad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VÃ½sledek obrÃ¡zku pro Å¡kola z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011" y="1366751"/>
            <a:ext cx="12366011" cy="488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4306" y="6448069"/>
            <a:ext cx="6096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50" dirty="0">
                <a:hlinkClick r:id="rId3"/>
              </a:rPr>
              <a:t>http://mluvmeokloubech.cz/2017/10/metody-a-techniky-fyzioterapie-proti-bolestem-kloubu/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2570756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Mckenzie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Zaměřuje se na vertebrogenní obtíže</a:t>
            </a:r>
          </a:p>
          <a:p>
            <a:r>
              <a:rPr lang="cs-CZ" dirty="0" smtClean="0"/>
              <a:t>Rozlišuje tři skupiny bolestivých syndromů</a:t>
            </a:r>
          </a:p>
          <a:p>
            <a:pPr lvl="1"/>
            <a:r>
              <a:rPr lang="cs-CZ" dirty="0" smtClean="0"/>
              <a:t>Syndrom vadného držení</a:t>
            </a:r>
          </a:p>
          <a:p>
            <a:pPr lvl="1"/>
            <a:r>
              <a:rPr lang="cs-CZ" dirty="0" smtClean="0"/>
              <a:t>Dysfunkční syndrom</a:t>
            </a:r>
          </a:p>
          <a:p>
            <a:pPr lvl="1"/>
            <a:r>
              <a:rPr lang="cs-CZ" dirty="0" smtClean="0"/>
              <a:t>Syndrom narušení</a:t>
            </a:r>
          </a:p>
        </p:txBody>
      </p:sp>
      <p:pic>
        <p:nvPicPr>
          <p:cNvPr id="2050" name="Picture 2" descr="VÃ½sledek obrÃ¡zku pro mckenzie meto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92" y="2948538"/>
            <a:ext cx="5513705" cy="349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26092" y="6448069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50" dirty="0">
                <a:hlinkClick r:id="rId3"/>
              </a:rPr>
              <a:t>http://chirurg-kregoslupa.pl/metoda_mckenzie_3c8.html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1998539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366</TotalTime>
  <Words>475</Words>
  <Application>Microsoft Office PowerPoint</Application>
  <PresentationFormat>Widescreen</PresentationFormat>
  <Paragraphs>111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Ion</vt:lpstr>
      <vt:lpstr>Úvod do fyzioterapie II</vt:lpstr>
      <vt:lpstr>Kraniosakrální terapie</vt:lpstr>
      <vt:lpstr>Kraniosakrální terapie</vt:lpstr>
      <vt:lpstr>Maitland koncept</vt:lpstr>
      <vt:lpstr>Maitland koncept</vt:lpstr>
      <vt:lpstr>Škola zad</vt:lpstr>
      <vt:lpstr>Škola zad </vt:lpstr>
      <vt:lpstr>Škola zad</vt:lpstr>
      <vt:lpstr>Mckenzie</vt:lpstr>
      <vt:lpstr>Mckenzie</vt:lpstr>
      <vt:lpstr>Spiraldynamik</vt:lpstr>
      <vt:lpstr>PowerPoint Presentation</vt:lpstr>
      <vt:lpstr>PowerPoint Presentation</vt:lpstr>
      <vt:lpstr>SM systém</vt:lpstr>
      <vt:lpstr>SM systém</vt:lpstr>
      <vt:lpstr>SM systém</vt:lpstr>
      <vt:lpstr>Fyzioterapie v preventivní péči</vt:lpstr>
      <vt:lpstr>Disability-Adjusted Life Years</vt:lpstr>
      <vt:lpstr>DALY WHO</vt:lpstr>
      <vt:lpstr>DALY WHO</vt:lpstr>
      <vt:lpstr>Doporučená literatura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fyzioterapie II</dc:title>
  <dc:creator>Klára Mertová</dc:creator>
  <cp:lastModifiedBy>Klára Mertová</cp:lastModifiedBy>
  <cp:revision>19</cp:revision>
  <dcterms:created xsi:type="dcterms:W3CDTF">2019-04-02T09:54:00Z</dcterms:created>
  <dcterms:modified xsi:type="dcterms:W3CDTF">2019-04-09T09:23:20Z</dcterms:modified>
</cp:coreProperties>
</file>