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5" r:id="rId4"/>
    <p:sldId id="261" r:id="rId5"/>
    <p:sldId id="260" r:id="rId6"/>
    <p:sldId id="268" r:id="rId7"/>
    <p:sldId id="269" r:id="rId8"/>
    <p:sldId id="270" r:id="rId9"/>
    <p:sldId id="271" r:id="rId10"/>
    <p:sldId id="2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OHf493TEo" TargetMode="External"/><Relationship Id="rId2" Type="http://schemas.openxmlformats.org/officeDocument/2006/relationships/hyperlink" Target="https://www.youtube.com/watch?v=NDs38ld_er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fyzioterapie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879838" cy="861420"/>
          </a:xfrm>
        </p:spPr>
        <p:txBody>
          <a:bodyPr>
            <a:normAutofit/>
          </a:bodyPr>
          <a:lstStyle/>
          <a:p>
            <a:r>
              <a:rPr lang="cs-CZ" dirty="0"/>
              <a:t>Fyzioterapie											</a:t>
            </a:r>
            <a:r>
              <a:rPr lang="cs-CZ" dirty="0" smtClean="0"/>
              <a:t>Klára </a:t>
            </a:r>
            <a:r>
              <a:rPr lang="cs-CZ" dirty="0"/>
              <a:t>Šoltés Mertová</a:t>
            </a:r>
            <a:br>
              <a:rPr lang="cs-CZ" dirty="0"/>
            </a:br>
            <a:r>
              <a:rPr lang="cs-CZ" dirty="0"/>
              <a:t>FSPS, muni											</a:t>
            </a:r>
            <a:r>
              <a:rPr lang="cs-CZ" dirty="0" smtClean="0"/>
              <a:t>	</a:t>
            </a:r>
            <a:r>
              <a:rPr lang="cs-CZ" cap="none" dirty="0" smtClean="0"/>
              <a:t>380423@mail.muni.cz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25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PALAŠČÁKOVÁ ŠPRINGROVÁ, Ingrid. Funkce - diagnostika - terapie hlubokého stabilizačního systému. 1. vyd. Čelákovice: Rehaspring, 2010. 67 s. ISBN 9788025477366. info</a:t>
            </a:r>
          </a:p>
          <a:p>
            <a:r>
              <a:rPr lang="cs-CZ" dirty="0"/>
              <a:t>HOLUBÁŘOVÁ, Jiřina a Dagmar PAVLŮ. Proprioceptivní neuromuskulární facilitace. 1. vyd. Praha: Univerzita Karlova v Praze, nakladatelství Karolinum, 2007. 116 s. ISBN 9788024612942. info</a:t>
            </a:r>
          </a:p>
          <a:p>
            <a:r>
              <a:rPr lang="cs-CZ" dirty="0"/>
              <a:t>PAVLŮ, Dagmar. Cvičení s Thera-Bandem se zřetelem ke konceptu dle Brüggera. Vyd. 1. Brno: CERM akademické nakladatelství, 2004. 99 s. ISBN 807204334X. info</a:t>
            </a:r>
          </a:p>
          <a:p>
            <a:r>
              <a:rPr lang="cs-CZ" dirty="0"/>
              <a:t>HAMBRECHT, Katja a Irene GERSTNER-MÜHLECK. Bodytrainer : overball : cvičíme s malým míčem. Translated by Jan Rajmon. Vyd. 1. Praha: Ivo Železný, 2003. 131 s. ISBN 8023738135. info</a:t>
            </a:r>
          </a:p>
          <a:p>
            <a:r>
              <a:rPr lang="cs-CZ" dirty="0"/>
              <a:t>Speciální fyzioterapeutické koncepty a metody. Edited by Dagmar Pavlů. 2. opr. vyd. Brno: Akademické nakladatelství CERM, 2003. 239 s. ISBN 8072043129. info</a:t>
            </a:r>
          </a:p>
          <a:p>
            <a:r>
              <a:rPr lang="cs-CZ" dirty="0"/>
              <a:t>PAVLŮ, Dagmar. Speciální fyzioterapeutické koncepty a metody. 1. vyd. Brno: Akademické nakladatelství CERM, 2002. 239 s. ISBN 8072042661. info</a:t>
            </a:r>
          </a:p>
          <a:p>
            <a:r>
              <a:rPr lang="cs-CZ" dirty="0"/>
              <a:t>ROCK, Carmen-Manuela. Agisticko-excentrické kontrakční postupy k ovlivnění funkčních poruch pohybového aparátu. Translated by Dagmar Pavlů. 1. vyd. Brno: CERM akademické nakladatelství, 2000. 144 s. ISBN 3905407019. </a:t>
            </a:r>
            <a:r>
              <a:rPr lang="cs-CZ" dirty="0" smtClean="0"/>
              <a:t>info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6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60" t="14589" r="16180" b="10698"/>
          <a:stretch/>
        </p:blipFill>
        <p:spPr>
          <a:xfrm>
            <a:off x="5813569" y="1988191"/>
            <a:ext cx="5971057" cy="3638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v akutní péči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Polohování</a:t>
            </a:r>
          </a:p>
          <a:p>
            <a:r>
              <a:rPr lang="cs-CZ" dirty="0"/>
              <a:t>Pasivní/aktivní kinezioterapie</a:t>
            </a:r>
          </a:p>
          <a:p>
            <a:r>
              <a:rPr lang="cs-CZ" dirty="0"/>
              <a:t>Respirační fyzioterapie</a:t>
            </a:r>
          </a:p>
          <a:p>
            <a:r>
              <a:rPr lang="cs-CZ" dirty="0"/>
              <a:t>Vertikalizace a lokomoce</a:t>
            </a:r>
          </a:p>
          <a:p>
            <a:r>
              <a:rPr lang="cs-CZ" dirty="0"/>
              <a:t>Fyzioterapie u chronicky nemocných</a:t>
            </a:r>
          </a:p>
          <a:p>
            <a:r>
              <a:rPr lang="cs-CZ" dirty="0"/>
              <a:t>Návrat ADL aktivit</a:t>
            </a:r>
          </a:p>
          <a:p>
            <a:r>
              <a:rPr lang="cs-CZ" dirty="0"/>
              <a:t>Pomůcky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07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Activity of daily living</a:t>
            </a:r>
            <a:endParaRPr lang="cs-CZ" dirty="0"/>
          </a:p>
        </p:txBody>
      </p:sp>
      <p:pic>
        <p:nvPicPr>
          <p:cNvPr id="4" name="Picture 12" descr="https://6d3a0633-a-62cb3a1a-s-sites.googlegroups.com/site/studentcapstone107/assessment-of-personality-disorders/activities-of-daily-living/505919.jpg?attachauth=ANoY7crfxek8cENd2CkdVYpiUHFdMyCSSnm6XMBgnLFeUHKRY9m7vesd14OVaqZCMcsQPTym4UxZY6OlFJa2SVB2xFn7bZqpJ2nLSwmtxetZQnmRS9MPPBPKFCE1dW_Catb9ddCyaIgggYD8MBNp1R8GWDGknCNPKtxQNacHEmNvCDxVAIYCejsFmflRJEpp9OEw8idmLSUAesNMAPvHkadgLz__08Iov_A5XeJMjzxU_QGbwB0kJWZ9JN0LiDKhlDdsqm0pkmldUe9-mQ_DEMpFfZPsVTkUEFusydsSOHnZDbDzJK4tvAI%3D&amp;attredirects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74992"/>
            <a:ext cx="10452524" cy="41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65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Bazální stimulace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Bazální stimulace® je vědecký pedagogicko-ošetřovatelský koncept podporující vnímání, komunikaci a pohybové schopnosti člověka</a:t>
            </a:r>
            <a:r>
              <a:rPr lang="cs-CZ" dirty="0" smtClean="0"/>
              <a:t>.</a:t>
            </a:r>
          </a:p>
          <a:p>
            <a:r>
              <a:rPr lang="cs-CZ" dirty="0"/>
              <a:t>Předpokladem je práce s autobiografií klienta </a:t>
            </a:r>
          </a:p>
          <a:p>
            <a:r>
              <a:rPr lang="cs-CZ" dirty="0"/>
              <a:t>Integrace příbuzných do ošetřovatelského procesu </a:t>
            </a:r>
          </a:p>
          <a:p>
            <a:r>
              <a:rPr lang="cs-CZ" dirty="0"/>
              <a:t>Stimulace 	vnímání tělesného schématu</a:t>
            </a:r>
          </a:p>
          <a:p>
            <a:pPr marL="457200" lvl="1" indent="0">
              <a:buNone/>
            </a:pPr>
            <a:r>
              <a:rPr lang="cs-CZ" dirty="0"/>
              <a:t>			vestibulární stimulaci</a:t>
            </a:r>
          </a:p>
          <a:p>
            <a:pPr marL="457200" lvl="1" indent="0">
              <a:buNone/>
            </a:pPr>
            <a:r>
              <a:rPr lang="cs-CZ" dirty="0"/>
              <a:t>			vibrační</a:t>
            </a:r>
          </a:p>
          <a:p>
            <a:pPr marL="457200" lvl="1" indent="0">
              <a:buNone/>
            </a:pPr>
            <a:r>
              <a:rPr lang="cs-CZ" dirty="0"/>
              <a:t>			taktilně-haptickou</a:t>
            </a:r>
          </a:p>
          <a:p>
            <a:pPr marL="457200" lvl="1" indent="0">
              <a:buNone/>
            </a:pPr>
            <a:r>
              <a:rPr lang="cs-CZ" dirty="0"/>
              <a:t>			chuťovou</a:t>
            </a:r>
          </a:p>
          <a:p>
            <a:pPr marL="457200" lvl="1" indent="0">
              <a:buNone/>
            </a:pPr>
            <a:r>
              <a:rPr lang="cs-CZ" dirty="0"/>
              <a:t>			optickou</a:t>
            </a:r>
          </a:p>
          <a:p>
            <a:pPr marL="457200" lvl="1" indent="0">
              <a:buNone/>
            </a:pPr>
            <a:r>
              <a:rPr lang="cs-CZ" dirty="0"/>
              <a:t>			auditivní</a:t>
            </a:r>
          </a:p>
          <a:p>
            <a:pPr marL="457200" lvl="1" indent="0">
              <a:buNone/>
            </a:pPr>
            <a:r>
              <a:rPr lang="cs-CZ" dirty="0"/>
              <a:t>			olfaktorickou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7308" r="1350" b="16258"/>
          <a:stretch/>
        </p:blipFill>
        <p:spPr bwMode="auto">
          <a:xfrm>
            <a:off x="6325634" y="3739597"/>
            <a:ext cx="5024671" cy="29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7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33" y="1044540"/>
            <a:ext cx="6711192" cy="44609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Polohování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Regulace svalového tonu</a:t>
            </a:r>
          </a:p>
          <a:p>
            <a:r>
              <a:rPr lang="cs-CZ" dirty="0"/>
              <a:t>Prevence kontraktur</a:t>
            </a:r>
          </a:p>
          <a:p>
            <a:r>
              <a:rPr lang="cs-CZ" dirty="0"/>
              <a:t>Prevence vzniku kloubních deformit</a:t>
            </a:r>
          </a:p>
          <a:p>
            <a:r>
              <a:rPr lang="cs-CZ" dirty="0"/>
              <a:t>Prevence dekubitů</a:t>
            </a:r>
          </a:p>
          <a:p>
            <a:r>
              <a:rPr lang="cs-CZ" dirty="0"/>
              <a:t>Prevence pneumonie</a:t>
            </a:r>
          </a:p>
          <a:p>
            <a:r>
              <a:rPr lang="cs-CZ" dirty="0"/>
              <a:t>Zlepšení oběhových funkcí</a:t>
            </a:r>
          </a:p>
          <a:p>
            <a:r>
              <a:rPr lang="cs-CZ" dirty="0"/>
              <a:t>Zabránění poškození periferních nervů</a:t>
            </a:r>
          </a:p>
          <a:p>
            <a:r>
              <a:rPr lang="cs-CZ" dirty="0"/>
              <a:t>Zlepšení vigility a pozornosti</a:t>
            </a:r>
          </a:p>
          <a:p>
            <a:r>
              <a:rPr lang="cs-CZ" dirty="0"/>
              <a:t>Snížení intrakraniálního a intraabdominálního tlaku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1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a sport handicapovaných</a:t>
            </a:r>
            <a:endParaRPr lang="cs-CZ" dirty="0"/>
          </a:p>
        </p:txBody>
      </p:sp>
      <p:pic>
        <p:nvPicPr>
          <p:cNvPr id="2050" name="Picture 2" descr="VÃ½sledek obrÃ¡zku pro paralympi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38525"/>
            <a:ext cx="4240308" cy="28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paralym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072" y="1454986"/>
            <a:ext cx="4902986" cy="326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paralym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180" y="3858251"/>
            <a:ext cx="4668095" cy="27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07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Letní paralympijské hry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95531"/>
            <a:ext cx="5301683" cy="426399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lukostřelba (archery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atletika (athletics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boccia</a:t>
            </a:r>
            <a:endParaRPr lang="cs-CZ" dirty="0"/>
          </a:p>
          <a:p>
            <a:r>
              <a:rPr lang="cs-CZ" dirty="0"/>
              <a:t>cyklistika (para-cycling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jezdectví </a:t>
            </a:r>
            <a:r>
              <a:rPr lang="cs-CZ" dirty="0"/>
              <a:t>(equestrian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fotbal pro 5 hráčů (football 5-a-side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fotbal pro 7 hráčů (football 7-a-side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goalball</a:t>
            </a:r>
            <a:endParaRPr lang="cs-CZ" dirty="0"/>
          </a:p>
          <a:p>
            <a:r>
              <a:rPr lang="cs-CZ" dirty="0"/>
              <a:t>j</a:t>
            </a:r>
            <a:r>
              <a:rPr lang="cs-CZ" dirty="0" smtClean="0"/>
              <a:t>udo</a:t>
            </a:r>
            <a:endParaRPr lang="cs-CZ" dirty="0"/>
          </a:p>
          <a:p>
            <a:r>
              <a:rPr lang="cs-CZ" dirty="0"/>
              <a:t>vzpírání (powerlifting)</a:t>
            </a:r>
          </a:p>
          <a:p>
            <a:r>
              <a:rPr lang="cs-CZ" dirty="0"/>
              <a:t>veslování (rowing)</a:t>
            </a:r>
          </a:p>
          <a:p>
            <a:endParaRPr lang="cs-C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93968" y="2195531"/>
            <a:ext cx="5301683" cy="4263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jachting </a:t>
            </a:r>
            <a:r>
              <a:rPr lang="cs-CZ" dirty="0"/>
              <a:t>(sailing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sportovní střelba (shooting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plavání (swimming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stolní tenis (para-table tennis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volejbal vsedě (sitting volleyball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basketbal na vozíku (wheelchair basketball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šerm na vozíku (wheelchair fencing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rugby na vozíku (wheelchair rugby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tenis na vozíku (wheelchair tennis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tanec (wheelchair dance sport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64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Zimní paralympijské hry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sjezdové lyžování (alpine skiing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běžecké </a:t>
            </a:r>
            <a:r>
              <a:rPr lang="cs-CZ" dirty="0"/>
              <a:t>lyžování (sledge-country skiing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hokej (ice sledge hockey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curling vozíčkářů (wheelchair curling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biatlon (biathlon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běžecké lyžování (cross-country skiing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844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Boccia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www.youtube.com/watch?v=NDs38ld_erQ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Jezdectví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www.youtube.com/watch?v=B0OHf493TEo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www.paralympic.org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2197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</TotalTime>
  <Words>426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Úvod do fyzioterapie II</vt:lpstr>
      <vt:lpstr>Fyzioterapie v akutní péči</vt:lpstr>
      <vt:lpstr>Activity of daily living</vt:lpstr>
      <vt:lpstr>Bazální stimulace</vt:lpstr>
      <vt:lpstr>Polohování</vt:lpstr>
      <vt:lpstr>Fyzioterapie a sport handicapovaných</vt:lpstr>
      <vt:lpstr>Letní paralympijské hry</vt:lpstr>
      <vt:lpstr>Zimní paralympijské hry</vt:lpstr>
      <vt:lpstr>Ukázky</vt:lpstr>
      <vt:lpstr>Doporučená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fyzioterapie II</dc:title>
  <dc:creator>Klára Mertová</dc:creator>
  <cp:lastModifiedBy>Klára Mertová</cp:lastModifiedBy>
  <cp:revision>10</cp:revision>
  <dcterms:created xsi:type="dcterms:W3CDTF">2019-04-21T06:31:35Z</dcterms:created>
  <dcterms:modified xsi:type="dcterms:W3CDTF">2019-04-28T10:33:25Z</dcterms:modified>
</cp:coreProperties>
</file>