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</p:sldIdLst>
  <p:sldSz cx="9144000" cy="5143500" type="screen16x9"/>
  <p:notesSz cx="6858000" cy="9144000"/>
  <p:embeddedFontLst>
    <p:embeddedFont>
      <p:font typeface="Roboto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EB1EFD6-2115-4F0B-B8DF-5B816C94E22C}">
  <a:tblStyle styleId="{0EB1EFD6-2115-4F0B-B8DF-5B816C94E22C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654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388085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11" name="Shape 1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598088" y="2715912"/>
            <a:ext cx="8222100" cy="432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dk2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cs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hape 29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Shape 30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6181162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dk2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cs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dk2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cs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dk2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cs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52" name="Shape 52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dk2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cs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71" name="Shape 7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cs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cs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Výživa ve sportu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subTitle" idx="1"/>
          </p:nvPr>
        </p:nvSpPr>
        <p:spPr>
          <a:xfrm>
            <a:off x="598088" y="2715912"/>
            <a:ext cx="8222100" cy="432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dirty="0"/>
              <a:t>zaměření – </a:t>
            </a:r>
            <a:r>
              <a:rPr lang="cs-CZ" dirty="0"/>
              <a:t>vytrvalostní sporty</a:t>
            </a:r>
            <a:endParaRPr lang="cs" dirty="0"/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výživa během zatížení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cs"/>
              <a:t>zatížení kratší ~ 1 h není za podmínek dostatečných energetických zásob (glykogenu) nutné dodávat energii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cs"/>
              <a:t>zatížení trvající do 2 hod. je doporučován příjem </a:t>
            </a:r>
            <a:r>
              <a:rPr lang="cs" b="1"/>
              <a:t>30-60 g.h-1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cs"/>
              <a:t>nad 2 hod. </a:t>
            </a:r>
            <a:r>
              <a:rPr lang="cs" b="1"/>
              <a:t>60 g.h-1</a:t>
            </a:r>
            <a:r>
              <a:rPr lang="cs"/>
              <a:t> 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cs"/>
              <a:t>zatížení &gt; 3 hod. </a:t>
            </a:r>
            <a:r>
              <a:rPr lang="cs" b="1"/>
              <a:t>60-90 g.h-1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cs"/>
              <a:t>kombinovaný příjem sacharidů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cs"/>
              <a:t>jednoduché sacharidy, zejména glukóza a fruktóza, a dále polymery glukózy- nejčastěji maltodextrin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79" name="Shape 179" descr="Bez názvu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3550" y="261475"/>
            <a:ext cx="5885925" cy="4620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výživa po zatížení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cs"/>
              <a:t>cílem výživy po zatížení je optimalizovat regeneraci svalového glykogenu mezi tréninkovými jednotkami, resp. po skončení zatížení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cs" b="1"/>
              <a:t>první dvě hodiny </a:t>
            </a:r>
            <a:r>
              <a:rPr lang="cs"/>
              <a:t>jsou nejcitlivějším obdobím pro obnovu svalového glykogenu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cs"/>
              <a:t>vyčerpávající trénink? - kritických prvních </a:t>
            </a:r>
            <a:r>
              <a:rPr lang="cs" b="1"/>
              <a:t>30min.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cs"/>
              <a:t>příjem sacharidů v množství ~ </a:t>
            </a:r>
            <a:r>
              <a:rPr lang="cs" b="1"/>
              <a:t>1-1,2 g.kg-1</a:t>
            </a:r>
            <a:r>
              <a:rPr lang="cs"/>
              <a:t> ihned po zatížení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cs"/>
              <a:t>kombinovaný příjem </a:t>
            </a:r>
            <a:r>
              <a:rPr lang="cs" b="1"/>
              <a:t>1,2 g.kg-1</a:t>
            </a:r>
            <a:r>
              <a:rPr lang="cs"/>
              <a:t> sacharidů plus </a:t>
            </a:r>
            <a:r>
              <a:rPr lang="cs" b="1"/>
              <a:t>0,4 g.kg-1</a:t>
            </a:r>
            <a:r>
              <a:rPr lang="cs"/>
              <a:t> bílkovin</a:t>
            </a:r>
          </a:p>
          <a:p>
            <a:pPr lvl="0" rtl="0">
              <a:spcBef>
                <a:spcPts val="0"/>
              </a:spcBef>
              <a:buNone/>
            </a:pPr>
            <a:endParaRPr b="1"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resyntéza glykogenu</a:t>
            </a:r>
          </a:p>
        </p:txBody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92" name="Shape 192" descr="glykoge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573" y="1017799"/>
            <a:ext cx="7052602" cy="399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pitný režim</a:t>
            </a:r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charakteristika a množství tekutin v podmínkách konkrétního sportovního zatížení se odvíjí od mnoha faktorů:</a:t>
            </a:r>
          </a:p>
          <a:p>
            <a:pPr lvl="0">
              <a:spcBef>
                <a:spcPts val="0"/>
              </a:spcBef>
              <a:buNone/>
            </a:pPr>
            <a:r>
              <a:rPr lang="cs"/>
              <a:t>- aktuální potřeba tekutin (environmentální podmínky – okolní teplota, vlhkost)</a:t>
            </a:r>
          </a:p>
          <a:p>
            <a:pPr lvl="0">
              <a:spcBef>
                <a:spcPts val="0"/>
              </a:spcBef>
              <a:buNone/>
            </a:pPr>
            <a:r>
              <a:rPr lang="cs"/>
              <a:t>- stav hydratace organismu před zatížením</a:t>
            </a:r>
          </a:p>
          <a:p>
            <a:pPr lvl="0">
              <a:spcBef>
                <a:spcPts val="0"/>
              </a:spcBef>
              <a:buNone/>
            </a:pPr>
            <a:r>
              <a:rPr lang="cs"/>
              <a:t>- délka, intenzita a typ zatížení (určuje energetické nároky organismu)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pitný režim před zatížením</a:t>
            </a:r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cs"/>
              <a:t>smysl - eliminovat rozvoj dehydratace v průběhu zatížení 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cs"/>
              <a:t>4 hodiny před zatížením by měl sportovec vypít alespoň </a:t>
            </a:r>
            <a:r>
              <a:rPr lang="cs" b="1"/>
              <a:t>5-7 ml.kg-1</a:t>
            </a:r>
            <a:r>
              <a:rPr lang="cs"/>
              <a:t>vody nebo hypotonického nápoje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cs"/>
              <a:t>těsně před zahájením zatížení sportovci bez potíží tolerují </a:t>
            </a:r>
            <a:r>
              <a:rPr lang="cs" b="1"/>
              <a:t>5 ml.kg-1</a:t>
            </a:r>
            <a:r>
              <a:rPr lang="cs"/>
              <a:t> (300-400 ml) tekutin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pitný režim během zatížení</a:t>
            </a:r>
          </a:p>
        </p:txBody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cs"/>
              <a:t>cíl - zabránit dehydrataci během zátěže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cs"/>
              <a:t>dehydratace 2 % již významně snižuje vytrvalostní výkon sportovce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cs"/>
              <a:t>&gt;  2% - může negativně ovlivňovat mentální a kognitivní schopnosti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cs"/>
              <a:t>&gt; 6 % je spojen s řadou projevů: snížená produkce moči, celková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cs"/>
              <a:t>slabost, podrážděnost, agresivita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cs"/>
              <a:t>8 %( cca 6 kg u 70kg sportovce) již příznaky nutí sportovce ukončit výkon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pitný režim během zatížení</a:t>
            </a:r>
          </a:p>
        </p:txBody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dirty="0"/>
              <a:t>delší než 1-2h – iontové nápoje</a:t>
            </a:r>
            <a:br>
              <a:rPr lang="cs" dirty="0"/>
            </a:br>
            <a:r>
              <a:rPr lang="cs" dirty="0"/>
              <a:t>	hypotonické - 250 miliosmolů v l</a:t>
            </a:r>
            <a:br>
              <a:rPr lang="cs" dirty="0"/>
            </a:br>
            <a:r>
              <a:rPr lang="cs" dirty="0"/>
              <a:t>	isotonické – 290 miliosmolů v l</a:t>
            </a:r>
            <a:br>
              <a:rPr lang="cs" dirty="0"/>
            </a:br>
            <a:r>
              <a:rPr lang="cs" dirty="0"/>
              <a:t>	hypertonické – 300 miliosmolů v l</a:t>
            </a:r>
            <a:br>
              <a:rPr lang="cs" dirty="0"/>
            </a:br>
            <a:r>
              <a:rPr lang="cs" dirty="0"/>
              <a:t/>
            </a:r>
            <a:br>
              <a:rPr lang="cs" dirty="0"/>
            </a:br>
            <a:r>
              <a:rPr lang="cs" dirty="0"/>
              <a:t/>
            </a:r>
            <a:br>
              <a:rPr lang="cs" dirty="0"/>
            </a:br>
            <a:r>
              <a:rPr lang="cs" dirty="0"/>
              <a:t>během výkonu – 15 – 20min. → 125 – 250ml</a:t>
            </a:r>
          </a:p>
          <a:p>
            <a:pPr lvl="0">
              <a:spcBef>
                <a:spcPts val="0"/>
              </a:spcBef>
              <a:buNone/>
            </a:pPr>
            <a:r>
              <a:rPr lang="cs-CZ" dirty="0"/>
              <a:t>n</a:t>
            </a:r>
            <a:r>
              <a:rPr lang="cs" dirty="0"/>
              <a:t>ové poznatky?</a:t>
            </a:r>
            <a:br>
              <a:rPr lang="cs" dirty="0"/>
            </a:br>
            <a:endParaRPr lang="cs" dirty="0"/>
          </a:p>
        </p:txBody>
      </p:sp>
      <p:pic>
        <p:nvPicPr>
          <p:cNvPr id="217" name="Shape 2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5899" y="1094000"/>
            <a:ext cx="3676400" cy="275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rehydratace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24" name="Shape 224" descr="pitný režim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7900" y="410000"/>
            <a:ext cx="6074399" cy="4186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Silový a rychlostní trénink - doporučení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cs-CZ" dirty="0"/>
              <a:t>p</a:t>
            </a:r>
            <a:r>
              <a:rPr lang="cs-CZ" dirty="0" smtClean="0"/>
              <a:t>rincipy obdobné viz. výše</a:t>
            </a:r>
          </a:p>
          <a:p>
            <a:pPr marL="285750" indent="-285750">
              <a:buFontTx/>
              <a:buChar char="-"/>
            </a:pPr>
            <a:r>
              <a:rPr lang="cs-CZ" dirty="0"/>
              <a:t>p</a:t>
            </a:r>
            <a:r>
              <a:rPr lang="cs-CZ" dirty="0" smtClean="0"/>
              <a:t>řed tréninkem spíše tekutá než pevná strava</a:t>
            </a:r>
          </a:p>
          <a:p>
            <a:pPr marL="285750" indent="-285750">
              <a:buFontTx/>
              <a:buChar char="-"/>
            </a:pPr>
            <a:r>
              <a:rPr lang="cs-CZ" dirty="0"/>
              <a:t>k</a:t>
            </a:r>
            <a:r>
              <a:rPr lang="cs-CZ" dirty="0" smtClean="0"/>
              <a:t>oktejly o obsahu </a:t>
            </a:r>
            <a:r>
              <a:rPr lang="cs-CZ" b="1" dirty="0" smtClean="0"/>
              <a:t>35g</a:t>
            </a:r>
            <a:r>
              <a:rPr lang="cs-CZ" dirty="0" smtClean="0"/>
              <a:t> sacharidů a </a:t>
            </a:r>
            <a:r>
              <a:rPr lang="cs-CZ" b="1" dirty="0" smtClean="0"/>
              <a:t>10 -15g </a:t>
            </a:r>
            <a:r>
              <a:rPr lang="cs-CZ" dirty="0" smtClean="0"/>
              <a:t>bílkovin</a:t>
            </a:r>
          </a:p>
          <a:p>
            <a:pPr marL="285750" indent="-285750">
              <a:buFontTx/>
              <a:buChar char="-"/>
            </a:pPr>
            <a:r>
              <a:rPr lang="cs-CZ" dirty="0"/>
              <a:t>p</a:t>
            </a:r>
            <a:r>
              <a:rPr lang="cs-CZ" dirty="0" smtClean="0"/>
              <a:t>o tréninku regenerační </a:t>
            </a:r>
            <a:r>
              <a:rPr lang="cs-CZ" dirty="0" err="1" smtClean="0"/>
              <a:t>snack</a:t>
            </a:r>
            <a:r>
              <a:rPr lang="cs-CZ" dirty="0" smtClean="0"/>
              <a:t> (do 30-60 minut)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9624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obecná populace x sportovci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Font typeface="Arial" pitchFamily="34" charset="0"/>
              <a:buChar char="•"/>
            </a:pPr>
            <a:r>
              <a:rPr lang="cs" dirty="0"/>
              <a:t>udržení energetické bilance - nejzřetelnější rozdíl od běžné populace</a:t>
            </a:r>
          </a:p>
          <a:p>
            <a:pPr marL="457200" lvl="0" indent="-228600" rtl="0">
              <a:spcBef>
                <a:spcPts val="0"/>
              </a:spcBef>
              <a:buFont typeface="Arial" pitchFamily="34" charset="0"/>
              <a:buChar char="•"/>
            </a:pPr>
            <a:r>
              <a:rPr lang="cs" dirty="0"/>
              <a:t>zajištění optimálního množství a kvality živin - odlišnost na zastoupení bílkovin a sacharidů</a:t>
            </a:r>
          </a:p>
          <a:p>
            <a:pPr marL="457200" lvl="0" indent="-228600" rtl="0">
              <a:spcBef>
                <a:spcPts val="0"/>
              </a:spcBef>
              <a:buFont typeface="Arial" pitchFamily="34" charset="0"/>
              <a:buChar char="•"/>
            </a:pPr>
            <a:r>
              <a:rPr lang="cs" dirty="0"/>
              <a:t>adekvátní hydratace organismu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cs" dirty="0"/>
              <a:t>výživová doporučení ↔ individualita sportovce!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Timing</a:t>
            </a:r>
            <a:r>
              <a:rPr lang="cs-CZ" dirty="0" smtClean="0"/>
              <a:t> živin – před tréninkem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956307"/>
              </p:ext>
            </p:extLst>
          </p:nvPr>
        </p:nvGraphicFramePr>
        <p:xfrm>
          <a:off x="1619672" y="1455782"/>
          <a:ext cx="6696744" cy="3002280"/>
        </p:xfrm>
        <a:graphic>
          <a:graphicData uri="http://schemas.openxmlformats.org/drawingml/2006/table">
            <a:tbl>
              <a:tblPr firstRow="1" bandRow="1">
                <a:tableStyleId>{0EB1EFD6-2115-4F0B-B8DF-5B816C94E22C}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063851632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3505409975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371007828"/>
                    </a:ext>
                  </a:extLst>
                </a:gridCol>
              </a:tblGrid>
              <a:tr h="510586">
                <a:tc>
                  <a:txBody>
                    <a:bodyPr/>
                    <a:lstStyle/>
                    <a:p>
                      <a:r>
                        <a:rPr lang="cs-CZ" b="1" dirty="0" smtClean="0"/>
                        <a:t>náročnost TJ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silový a rychlostní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vytrvalostní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2957313"/>
                  </a:ext>
                </a:extLst>
              </a:tr>
              <a:tr h="510586">
                <a:tc>
                  <a:txBody>
                    <a:bodyPr/>
                    <a:lstStyle/>
                    <a:p>
                      <a:r>
                        <a:rPr lang="cs-CZ" b="1" dirty="0" smtClean="0"/>
                        <a:t>lehký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snack</a:t>
                      </a:r>
                      <a:r>
                        <a:rPr lang="cs-CZ" dirty="0" smtClean="0"/>
                        <a:t> není potřeba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snack</a:t>
                      </a:r>
                      <a:r>
                        <a:rPr lang="cs-CZ" baseline="0" dirty="0" smtClean="0"/>
                        <a:t> není potřeba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3608897"/>
                  </a:ext>
                </a:extLst>
              </a:tr>
              <a:tr h="1462948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střední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těsně před tréninkem 15g S;</a:t>
                      </a:r>
                    </a:p>
                    <a:p>
                      <a:r>
                        <a:rPr lang="cs-CZ" dirty="0" smtClean="0"/>
                        <a:t>pokud</a:t>
                      </a:r>
                      <a:r>
                        <a:rPr lang="cs-CZ" baseline="0" dirty="0" smtClean="0"/>
                        <a:t> nebyla snídaně – 15-20g S plus 10-15g B nebo 6g EAM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15g</a:t>
                      </a:r>
                      <a:r>
                        <a:rPr lang="cs-CZ" baseline="0" dirty="0" smtClean="0"/>
                        <a:t> S těsně před nebo 25g S 15-30 min před zátěží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0663721"/>
                  </a:ext>
                </a:extLst>
              </a:tr>
              <a:tr h="510586">
                <a:tc>
                  <a:txBody>
                    <a:bodyPr/>
                    <a:lstStyle/>
                    <a:p>
                      <a:r>
                        <a:rPr lang="cs-CZ" b="1" dirty="0" smtClean="0"/>
                        <a:t>náročný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35 - 85g sacharidů plus 10 -15g B nebo 6g EAM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timing</a:t>
                      </a:r>
                      <a:r>
                        <a:rPr lang="cs-CZ" dirty="0" smtClean="0"/>
                        <a:t> před viz. výše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631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8109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Timing</a:t>
            </a:r>
            <a:r>
              <a:rPr lang="cs-CZ" dirty="0" smtClean="0"/>
              <a:t> živin -  během tréninku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- pouze u náročného silového tréninku se doporučuje během zátěže přijmout 15-60g S (záleží na váze sportovce)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20241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Timing</a:t>
            </a:r>
            <a:r>
              <a:rPr lang="cs-CZ" dirty="0"/>
              <a:t> živin -  </a:t>
            </a:r>
            <a:r>
              <a:rPr lang="cs-CZ" dirty="0" smtClean="0"/>
              <a:t>po </a:t>
            </a:r>
            <a:r>
              <a:rPr lang="cs-CZ" dirty="0"/>
              <a:t>tréninku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82517"/>
              </p:ext>
            </p:extLst>
          </p:nvPr>
        </p:nvGraphicFramePr>
        <p:xfrm>
          <a:off x="1403648" y="1851670"/>
          <a:ext cx="6336704" cy="2056868"/>
        </p:xfrm>
        <a:graphic>
          <a:graphicData uri="http://schemas.openxmlformats.org/drawingml/2006/table">
            <a:tbl>
              <a:tblPr firstRow="1" bandRow="1">
                <a:tableStyleId>{0EB1EFD6-2115-4F0B-B8DF-5B816C94E22C}</a:tableStyleId>
              </a:tblPr>
              <a:tblGrid>
                <a:gridCol w="1721579">
                  <a:extLst>
                    <a:ext uri="{9D8B030D-6E8A-4147-A177-3AD203B41FA5}">
                      <a16:colId xmlns:a16="http://schemas.microsoft.com/office/drawing/2014/main" val="2171253600"/>
                    </a:ext>
                  </a:extLst>
                </a:gridCol>
                <a:gridCol w="2502890">
                  <a:extLst>
                    <a:ext uri="{9D8B030D-6E8A-4147-A177-3AD203B41FA5}">
                      <a16:colId xmlns:a16="http://schemas.microsoft.com/office/drawing/2014/main" val="1466634220"/>
                    </a:ext>
                  </a:extLst>
                </a:gridCol>
                <a:gridCol w="2112235">
                  <a:extLst>
                    <a:ext uri="{9D8B030D-6E8A-4147-A177-3AD203B41FA5}">
                      <a16:colId xmlns:a16="http://schemas.microsoft.com/office/drawing/2014/main" val="630496107"/>
                    </a:ext>
                  </a:extLst>
                </a:gridCol>
              </a:tblGrid>
              <a:tr h="405508">
                <a:tc>
                  <a:txBody>
                    <a:bodyPr/>
                    <a:lstStyle/>
                    <a:p>
                      <a:r>
                        <a:rPr lang="cs-CZ" b="1" dirty="0" smtClean="0"/>
                        <a:t>náročnost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silový a rychlostní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vytrvalostní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6246764"/>
                  </a:ext>
                </a:extLst>
              </a:tr>
              <a:tr h="405508">
                <a:tc>
                  <a:txBody>
                    <a:bodyPr/>
                    <a:lstStyle/>
                    <a:p>
                      <a:r>
                        <a:rPr lang="cs-CZ" b="1" dirty="0" smtClean="0"/>
                        <a:t>lehký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není potřeba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není potřeba</a:t>
                      </a:r>
                    </a:p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98778"/>
                  </a:ext>
                </a:extLst>
              </a:tr>
              <a:tr h="56660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střední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0,7g/kg S plus 0,1 -0,2g/kg B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0,7g/kg S plus 0,1 -0,2g/kg B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707508"/>
                  </a:ext>
                </a:extLst>
              </a:tr>
              <a:tr h="56660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náročný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1-1,2 g/kg S plus </a:t>
                      </a:r>
                      <a:r>
                        <a:rPr lang="cs-CZ" dirty="0" smtClean="0"/>
                        <a:t>0,1 -0,2g/kg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1-1,5 </a:t>
                      </a:r>
                      <a:r>
                        <a:rPr lang="cs-CZ" dirty="0" smtClean="0"/>
                        <a:t>g/kg S plus 0,1 -0,2g/kg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1598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24567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????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1. Uveď po zátěžový </a:t>
            </a:r>
            <a:r>
              <a:rPr lang="cs-CZ" dirty="0" err="1" smtClean="0"/>
              <a:t>snack</a:t>
            </a:r>
            <a:r>
              <a:rPr lang="cs-CZ" dirty="0" smtClean="0"/>
              <a:t> po náročném vytrvalostním výkonu dle doporučení.</a:t>
            </a:r>
          </a:p>
          <a:p>
            <a:r>
              <a:rPr lang="cs-CZ" dirty="0" smtClean="0"/>
              <a:t>2. Uveď </a:t>
            </a:r>
            <a:r>
              <a:rPr lang="cs-CZ" dirty="0"/>
              <a:t>po zátěžový </a:t>
            </a:r>
            <a:r>
              <a:rPr lang="cs-CZ" dirty="0" err="1"/>
              <a:t>snack</a:t>
            </a:r>
            <a:r>
              <a:rPr lang="cs-CZ" dirty="0"/>
              <a:t> po náročném </a:t>
            </a:r>
            <a:r>
              <a:rPr lang="cs-CZ" dirty="0" smtClean="0"/>
              <a:t>silovém </a:t>
            </a:r>
            <a:r>
              <a:rPr lang="cs-CZ" dirty="0"/>
              <a:t>výkonu dle </a:t>
            </a:r>
            <a:r>
              <a:rPr lang="cs-CZ"/>
              <a:t>doporučení</a:t>
            </a:r>
            <a:r>
              <a:rPr lang="cs-CZ" smtClean="0"/>
              <a:t>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1846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rizika výživových chyb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  <a:buFont typeface="Arial" pitchFamily="34" charset="0"/>
              <a:buChar char="•"/>
            </a:pPr>
            <a:r>
              <a:rPr lang="cs" dirty="0"/>
              <a:t>rychlejší rozvoj únavy</a:t>
            </a:r>
          </a:p>
          <a:p>
            <a:pPr marL="457200" lvl="0" indent="-228600">
              <a:spcBef>
                <a:spcPts val="0"/>
              </a:spcBef>
              <a:buFont typeface="Arial" pitchFamily="34" charset="0"/>
              <a:buChar char="•"/>
            </a:pPr>
            <a:r>
              <a:rPr lang="cs" dirty="0"/>
              <a:t>snížení intenzity zatížení</a:t>
            </a:r>
          </a:p>
          <a:p>
            <a:pPr marL="457200" lvl="0" indent="-228600" rtl="0">
              <a:spcBef>
                <a:spcPts val="0"/>
              </a:spcBef>
              <a:buFont typeface="Arial" pitchFamily="34" charset="0"/>
              <a:buChar char="•"/>
            </a:pPr>
            <a:r>
              <a:rPr lang="cs" dirty="0"/>
              <a:t>narušení kognitivních schopností během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cs" dirty="0"/>
              <a:t>	zatížení</a:t>
            </a:r>
            <a:endParaRPr/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cs" dirty="0"/>
              <a:t>souvislost s neznalostí                                                                                 fyziologických a biochemických dějů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9" name="Shape 99"/>
          <p:cNvPicPr preferRelativeResize="0"/>
          <p:nvPr/>
        </p:nvPicPr>
        <p:blipFill rotWithShape="1">
          <a:blip r:embed="rId3">
            <a:alphaModFix/>
          </a:blip>
          <a:srcRect l="23890"/>
          <a:stretch/>
        </p:blipFill>
        <p:spPr>
          <a:xfrm>
            <a:off x="5499224" y="2255399"/>
            <a:ext cx="3568974" cy="263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VÃ½sledek obrÃ¡zku pro maraton">
            <a:extLst>
              <a:ext uri="{FF2B5EF4-FFF2-40B4-BE49-F238E27FC236}">
                <a16:creationId xmlns:a16="http://schemas.microsoft.com/office/drawing/2014/main" id="{E39E87A4-897B-4ED5-A26F-7A71F792B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078" y="195486"/>
            <a:ext cx="3008370" cy="196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Sacharidy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cs" dirty="0"/>
              <a:t>zdroj energie pro činnost svalů a mozku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cs" dirty="0"/>
              <a:t>primární zdroj energie při intenzivním tréninku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cs" dirty="0"/>
              <a:t>denní příjem 50 – 60 % z CEP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cs" dirty="0"/>
              <a:t>ve vytrvalostním sportu 8-12 g/kg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cs" dirty="0"/>
              <a:t>zásobní glykogen (jaterní a svalový) - 350g - 550g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Rozdělení sacharidů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b="1" dirty="0"/>
              <a:t>Jednoduché sacharidy </a:t>
            </a:r>
          </a:p>
          <a:p>
            <a:pPr marL="457200" lvl="0" indent="-228600">
              <a:spcBef>
                <a:spcPts val="0"/>
              </a:spcBef>
              <a:buFont typeface="Arial" pitchFamily="34" charset="0"/>
              <a:buChar char="•"/>
            </a:pPr>
            <a:r>
              <a:rPr lang="cs" dirty="0"/>
              <a:t> monosacharidy - glukóza, fruktóza, galaktóza </a:t>
            </a:r>
          </a:p>
          <a:p>
            <a:pPr lvl="0">
              <a:spcBef>
                <a:spcPts val="0"/>
              </a:spcBef>
              <a:buNone/>
            </a:pPr>
            <a:r>
              <a:rPr lang="cs" b="1" dirty="0"/>
              <a:t>Složené (komplexní) sacharidy</a:t>
            </a:r>
          </a:p>
          <a:p>
            <a:pPr marL="457200" lvl="0" indent="-228600" rtl="0">
              <a:spcBef>
                <a:spcPts val="0"/>
              </a:spcBef>
              <a:buFont typeface="Arial" pitchFamily="34" charset="0"/>
              <a:buChar char="•"/>
            </a:pPr>
            <a:r>
              <a:rPr lang="cs" dirty="0"/>
              <a:t>disacharidy - maltóza, sacharóza, laktóza</a:t>
            </a:r>
          </a:p>
          <a:p>
            <a:pPr marL="457200" lvl="0" indent="-228600" rtl="0">
              <a:spcBef>
                <a:spcPts val="0"/>
              </a:spcBef>
              <a:buFont typeface="Arial" pitchFamily="34" charset="0"/>
              <a:buChar char="•"/>
            </a:pPr>
            <a:r>
              <a:rPr lang="cs" dirty="0"/>
              <a:t>polysacharidy - škrob</a:t>
            </a:r>
          </a:p>
          <a:p>
            <a:pPr lvl="0">
              <a:spcBef>
                <a:spcPts val="0"/>
              </a:spcBef>
              <a:buNone/>
            </a:pPr>
            <a:r>
              <a:rPr lang="cs" dirty="0"/>
              <a:t>hl. zdroje v potravě: obiloviny a jejich výrobky (mouka, chléb, rýže, těstoviny, kukuřice, oves..), brambory, luštěniny, zelenina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výživa před, během a po zatížení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cs" dirty="0"/>
              <a:t>doporučení pro příjem makronutrientů (sacharidy, tuky, bílkoviny) u sportovců jsou v současnosti nejčastěji vyjadřována v g.kg-1 tělesné hmotnosti</a:t>
            </a:r>
          </a:p>
          <a:p>
            <a:pPr lvl="0" rtl="0">
              <a:spcBef>
                <a:spcPts val="0"/>
              </a:spcBef>
              <a:buNone/>
            </a:pPr>
            <a:r>
              <a:rPr lang="cs" dirty="0"/>
              <a:t> nutriční faktory spojené s rozvojem únavy a poklesem výkonnosti: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cs" dirty="0"/>
              <a:t>vyčerpání energetických rezerv v aktivním svalu (glykogen) 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cs" dirty="0"/>
              <a:t>hypoglykémie 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cs" dirty="0"/>
              <a:t>dehydratace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cs" dirty="0"/>
              <a:t>hyponatremie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cs" dirty="0"/>
              <a:t>gastrointestinální dyskomfort - potíže s trávením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výživa před zatížením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311700" y="1071552"/>
            <a:ext cx="8520600" cy="349732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cs" dirty="0"/>
              <a:t>- zahrnuje dlouhodobější dietní intervence v délce jednoho týdne před zatížením, stejně tak i speciální dietní strategie hodiny nebo minuty před zatížením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cs" b="1" dirty="0"/>
              <a:t>- primárním úkolem přípravy na zatížení  je optimalizace tělesných sacharidových rezerv </a:t>
            </a:r>
            <a:r>
              <a:rPr lang="cs" dirty="0"/>
              <a:t>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cs" dirty="0"/>
              <a:t>směřuje k: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cs" dirty="0"/>
              <a:t>zajištění dostatečné hydratace a minimalizaci deficitu tekutin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cs" dirty="0"/>
              <a:t>eliminaci trávicích potíží během zatížení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cs" dirty="0"/>
              <a:t>zajištění a udržení odpovídající glykémie </a:t>
            </a:r>
          </a:p>
          <a:p>
            <a:pPr marL="457200" lvl="0" indent="-22860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cs" dirty="0"/>
              <a:t>navýšení endogenních glykogenových rezerv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59" name="Shape 159" descr="sacharidy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499" y="145449"/>
            <a:ext cx="7729574" cy="4837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 descr="VÃ½sledek obrÃ¡zku pro maraton">
            <a:extLst>
              <a:ext uri="{FF2B5EF4-FFF2-40B4-BE49-F238E27FC236}">
                <a16:creationId xmlns:a16="http://schemas.microsoft.com/office/drawing/2014/main" id="{E0899080-6FD3-47ED-A5A1-B20682987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268" y="1131590"/>
            <a:ext cx="2836895" cy="190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výživa během zatížení 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b="1" dirty="0"/>
              <a:t>cílem příjmu sacharidů, jiných nutrientů a tekutin během zatížení je:</a:t>
            </a:r>
          </a:p>
          <a:p>
            <a:pPr lvl="0">
              <a:spcBef>
                <a:spcPts val="0"/>
              </a:spcBef>
              <a:buNone/>
            </a:pPr>
            <a:r>
              <a:rPr lang="cs" dirty="0"/>
              <a:t>- udržovat a korigovat hodnotu glykémie</a:t>
            </a:r>
          </a:p>
          <a:p>
            <a:pPr lvl="0">
              <a:spcBef>
                <a:spcPts val="0"/>
              </a:spcBef>
              <a:buNone/>
            </a:pPr>
            <a:r>
              <a:rPr lang="cs" dirty="0"/>
              <a:t>- usnadňovat žaludeční vyprazdňování a dostupnost živin</a:t>
            </a:r>
          </a:p>
          <a:p>
            <a:pPr lvl="0">
              <a:spcBef>
                <a:spcPts val="0"/>
              </a:spcBef>
              <a:buNone/>
            </a:pPr>
            <a:r>
              <a:rPr lang="cs" dirty="0"/>
              <a:t>- předcházet nadměrným ztrátám tekutin</a:t>
            </a:r>
          </a:p>
          <a:p>
            <a:pPr lvl="0">
              <a:spcBef>
                <a:spcPts val="0"/>
              </a:spcBef>
              <a:buNone/>
            </a:pPr>
            <a:r>
              <a:rPr lang="cs" dirty="0"/>
              <a:t>- zajistit, podpořit tzv. glykogen šetřící potenciál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796</Words>
  <Application>Microsoft Office PowerPoint</Application>
  <PresentationFormat>Předvádění na obrazovce (16:9)</PresentationFormat>
  <Paragraphs>121</Paragraphs>
  <Slides>23</Slides>
  <Notes>18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6" baseType="lpstr">
      <vt:lpstr>Roboto</vt:lpstr>
      <vt:lpstr>Arial</vt:lpstr>
      <vt:lpstr>geometric</vt:lpstr>
      <vt:lpstr>Výživa ve sportu</vt:lpstr>
      <vt:lpstr>obecná populace x sportovci</vt:lpstr>
      <vt:lpstr>rizika výživových chyb</vt:lpstr>
      <vt:lpstr>Sacharidy</vt:lpstr>
      <vt:lpstr>Rozdělení sacharidů</vt:lpstr>
      <vt:lpstr>výživa před, během a po zatížení</vt:lpstr>
      <vt:lpstr>výživa před zatížením</vt:lpstr>
      <vt:lpstr>Prezentace aplikace PowerPoint</vt:lpstr>
      <vt:lpstr>výživa během zatížení </vt:lpstr>
      <vt:lpstr>výživa během zatížení</vt:lpstr>
      <vt:lpstr>Prezentace aplikace PowerPoint</vt:lpstr>
      <vt:lpstr>výživa po zatížení</vt:lpstr>
      <vt:lpstr>resyntéza glykogenu</vt:lpstr>
      <vt:lpstr>pitný režim</vt:lpstr>
      <vt:lpstr>pitný režim před zatížením</vt:lpstr>
      <vt:lpstr>pitný režim během zatížení</vt:lpstr>
      <vt:lpstr>pitný režim během zatížení</vt:lpstr>
      <vt:lpstr>rehydratace</vt:lpstr>
      <vt:lpstr>Silový a rychlostní trénink - doporučení</vt:lpstr>
      <vt:lpstr>Timing živin – před tréninkem</vt:lpstr>
      <vt:lpstr>Timing živin -  během tréninku</vt:lpstr>
      <vt:lpstr>Timing živin -  po tréninku</vt:lpstr>
      <vt:lpstr>????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Výživa ve sportu</dc:title>
  <cp:lastModifiedBy>Marie Crhová</cp:lastModifiedBy>
  <cp:revision>8</cp:revision>
  <dcterms:modified xsi:type="dcterms:W3CDTF">2019-04-16T09:37:55Z</dcterms:modified>
</cp:coreProperties>
</file>