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14A865-6A30-4C59-B543-257E0B1A33D9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CD098-1675-4AC6-A52D-5CD03713E54A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157597-9704-4BB6-A9EC-A63E37F218AF}" type="datetimeFigureOut">
              <a:rPr lang="cs-CZ" smtClean="0"/>
              <a:t>24.2.2019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1B795A-91EA-40B1-A9E1-D3B7FA192C6E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i="1" dirty="0" smtClean="0"/>
              <a:t>HATHA JÓGA</a:t>
            </a:r>
            <a:endParaRPr lang="cs-CZ" b="1" i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i="1" dirty="0" smtClean="0"/>
              <a:t>Účinky na zdraví pohybové a nervové soustavy.</a:t>
            </a:r>
            <a:endParaRPr lang="cs-CZ" i="1" dirty="0"/>
          </a:p>
        </p:txBody>
      </p:sp>
    </p:spTree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Bhudžangásana</a:t>
            </a:r>
            <a:r>
              <a:rPr lang="cs-CZ" sz="2000" b="1" dirty="0" smtClean="0"/>
              <a:t>- </a:t>
            </a:r>
            <a:r>
              <a:rPr lang="cs-CZ" sz="2000" dirty="0" smtClean="0"/>
              <a:t>„kobra“ je první významný záklon, tedy extenze páteře, kdy se detoxikují měkké tkáně kolem páteře, stimulují se ledviny, protažením břišní stěny a tlakem se masírují břišní orgány.</a:t>
            </a:r>
            <a:endParaRPr lang="cs-CZ" sz="2000" b="1" dirty="0"/>
          </a:p>
        </p:txBody>
      </p:sp>
      <p:pic>
        <p:nvPicPr>
          <p:cNvPr id="4" name="Obrázek 3" descr="120px-Bhujangasana_Yoga-Asana_Nina-M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57613" y="3105150"/>
            <a:ext cx="4256615" cy="2412082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Šalabhásana</a:t>
            </a:r>
            <a:r>
              <a:rPr lang="cs-CZ" sz="2000" b="1" dirty="0" smtClean="0"/>
              <a:t>- </a:t>
            </a:r>
            <a:r>
              <a:rPr lang="cs-CZ" sz="2000" dirty="0" smtClean="0"/>
              <a:t> „kobylka“ prohlubuje účinky kobry.  Stimuluje extenzí hlavně lumbální páteř.</a:t>
            </a:r>
            <a:endParaRPr lang="cs-CZ" sz="2000" b="1" dirty="0"/>
          </a:p>
        </p:txBody>
      </p:sp>
      <p:pic>
        <p:nvPicPr>
          <p:cNvPr id="4" name="Obrázek 3" descr="120px-Salabhasana_Yoga-Asana_Nina-M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9712" y="3140968"/>
            <a:ext cx="4891982" cy="269059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Dhanurásana</a:t>
            </a:r>
            <a:r>
              <a:rPr lang="cs-CZ" sz="2000" b="1" dirty="0" smtClean="0"/>
              <a:t>-</a:t>
            </a:r>
            <a:r>
              <a:rPr lang="cs-CZ" sz="2000" dirty="0" smtClean="0"/>
              <a:t> „luk“ je spojením obou předchozích záklonů a prohloubením jejich účinků, zejména v masáži břicha.</a:t>
            </a:r>
            <a:endParaRPr lang="cs-CZ" sz="2000" b="1" dirty="0"/>
          </a:p>
        </p:txBody>
      </p:sp>
      <p:pic>
        <p:nvPicPr>
          <p:cNvPr id="4" name="Obrázek 3" descr="100px-Dhanurasana_Yoga-Asana_Nina-M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429000"/>
            <a:ext cx="2996530" cy="299653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Ardhamatsjendranáthásana</a:t>
            </a:r>
            <a:r>
              <a:rPr lang="cs-CZ" sz="2000" b="1" dirty="0" smtClean="0"/>
              <a:t>-</a:t>
            </a:r>
            <a:r>
              <a:rPr lang="cs-CZ" sz="2000" dirty="0" smtClean="0"/>
              <a:t> „poloviční verze </a:t>
            </a:r>
            <a:r>
              <a:rPr lang="cs-CZ" sz="2000" dirty="0" err="1" smtClean="0"/>
              <a:t>Matsjendranáthovy</a:t>
            </a:r>
            <a:r>
              <a:rPr lang="cs-CZ" sz="2000" dirty="0" smtClean="0"/>
              <a:t> pozice“ je hlavní torzní poloha, která odkrývá sebejemnější skoliózu páteře a „ždíme“ nervové kořeny z míchy, čímž je detoxikuje a stimuluje. Mobilizuje žebra.</a:t>
            </a:r>
            <a:endParaRPr lang="cs-CZ" sz="2000" b="1" dirty="0"/>
          </a:p>
        </p:txBody>
      </p:sp>
      <p:pic>
        <p:nvPicPr>
          <p:cNvPr id="4" name="Obrázek 3" descr="109px-Ardha-Matsyendrasana_Yoga-Asana_Nina-M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17338" y="2952750"/>
            <a:ext cx="3866829" cy="354755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Šíršásána</a:t>
            </a:r>
            <a:r>
              <a:rPr lang="cs-CZ" sz="2000" b="1" dirty="0" smtClean="0"/>
              <a:t>-</a:t>
            </a:r>
            <a:r>
              <a:rPr lang="cs-CZ" sz="2000" dirty="0" smtClean="0"/>
              <a:t> „stoj na hlavě“ je královnou ásan zařazenou na závěr sestavy. Kompenzuje gravitační tlak na lidskou </a:t>
            </a:r>
            <a:r>
              <a:rPr lang="cs-CZ" sz="2000" dirty="0" err="1" smtClean="0"/>
              <a:t>posturu</a:t>
            </a:r>
            <a:r>
              <a:rPr lang="cs-CZ" sz="2000" dirty="0" smtClean="0"/>
              <a:t> ve stoji a v sedu. Prohlubuje účinky obrácených pozic na začátku </a:t>
            </a:r>
            <a:r>
              <a:rPr lang="cs-CZ" sz="2000" dirty="0" err="1" smtClean="0"/>
              <a:t>sesetavy</a:t>
            </a:r>
            <a:r>
              <a:rPr lang="cs-CZ" sz="2000" dirty="0" smtClean="0"/>
              <a:t>.</a:t>
            </a:r>
            <a:endParaRPr lang="cs-CZ" sz="2000" b="1" dirty="0"/>
          </a:p>
        </p:txBody>
      </p:sp>
      <p:pic>
        <p:nvPicPr>
          <p:cNvPr id="4" name="Obrázek 3" descr="42px-Shirshas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2957512"/>
            <a:ext cx="1800200" cy="35678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Tradiční přístup k józe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000" dirty="0" smtClean="0"/>
              <a:t>První dva stupně osmičlenné cesty</a:t>
            </a:r>
          </a:p>
          <a:p>
            <a:pPr>
              <a:buFontTx/>
              <a:buChar char="-"/>
            </a:pPr>
            <a:r>
              <a:rPr lang="cs-CZ" sz="2000" dirty="0" smtClean="0"/>
              <a:t>JAMA</a:t>
            </a:r>
          </a:p>
          <a:p>
            <a:pPr>
              <a:buNone/>
            </a:pPr>
            <a:r>
              <a:rPr lang="cs-CZ" sz="2000" dirty="0" smtClean="0"/>
              <a:t>                 - </a:t>
            </a:r>
            <a:r>
              <a:rPr lang="cs-CZ" sz="2000" dirty="0" err="1" smtClean="0"/>
              <a:t>Ahimsá</a:t>
            </a:r>
            <a:r>
              <a:rPr lang="cs-CZ" sz="2000" dirty="0" smtClean="0"/>
              <a:t> (neubližování)</a:t>
            </a:r>
          </a:p>
          <a:p>
            <a:pPr>
              <a:buNone/>
            </a:pPr>
            <a:r>
              <a:rPr lang="cs-CZ" sz="2000" dirty="0" smtClean="0"/>
              <a:t>                 - </a:t>
            </a:r>
            <a:r>
              <a:rPr lang="cs-CZ" sz="2000" dirty="0" err="1" smtClean="0"/>
              <a:t>Astéja</a:t>
            </a:r>
            <a:r>
              <a:rPr lang="cs-CZ" sz="2000" dirty="0" smtClean="0"/>
              <a:t> (nekradení)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- </a:t>
            </a:r>
            <a:r>
              <a:rPr lang="cs-CZ" sz="2000" dirty="0" err="1" smtClean="0"/>
              <a:t>Satja</a:t>
            </a:r>
            <a:r>
              <a:rPr lang="cs-CZ" sz="2000" dirty="0" smtClean="0"/>
              <a:t> (pravdivost)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- </a:t>
            </a:r>
            <a:r>
              <a:rPr lang="cs-CZ" sz="2000" dirty="0" err="1" smtClean="0"/>
              <a:t>Brahmačárja</a:t>
            </a:r>
            <a:r>
              <a:rPr lang="cs-CZ" sz="2000" dirty="0" smtClean="0"/>
              <a:t> (zdrženlivost)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- </a:t>
            </a:r>
            <a:r>
              <a:rPr lang="cs-CZ" sz="2000" dirty="0" err="1" smtClean="0"/>
              <a:t>Aparigraha</a:t>
            </a:r>
            <a:r>
              <a:rPr lang="cs-CZ" sz="2000" dirty="0" smtClean="0"/>
              <a:t> (neulpívání)</a:t>
            </a:r>
          </a:p>
          <a:p>
            <a:pPr>
              <a:buFontTx/>
              <a:buChar char="-"/>
            </a:pPr>
            <a:r>
              <a:rPr lang="cs-CZ" sz="2000" dirty="0" smtClean="0"/>
              <a:t>NIJAMA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- </a:t>
            </a:r>
            <a:r>
              <a:rPr lang="cs-CZ" sz="2000" dirty="0" err="1" smtClean="0"/>
              <a:t>Sauča</a:t>
            </a:r>
            <a:r>
              <a:rPr lang="cs-CZ" sz="2000" dirty="0" smtClean="0"/>
              <a:t> (čistota)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-</a:t>
            </a:r>
            <a:r>
              <a:rPr lang="cs-CZ" sz="2000" dirty="0" err="1" smtClean="0"/>
              <a:t>Santóša</a:t>
            </a:r>
            <a:r>
              <a:rPr lang="cs-CZ" sz="2000" dirty="0" smtClean="0"/>
              <a:t> (spokojenost)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- </a:t>
            </a:r>
            <a:r>
              <a:rPr lang="cs-CZ" sz="2000" dirty="0" err="1" smtClean="0"/>
              <a:t>Tapas</a:t>
            </a:r>
            <a:r>
              <a:rPr lang="cs-CZ" sz="2000" dirty="0" smtClean="0"/>
              <a:t> (</a:t>
            </a:r>
            <a:r>
              <a:rPr lang="cs-CZ" sz="2000" dirty="0" err="1" smtClean="0"/>
              <a:t>sebkázeň</a:t>
            </a:r>
            <a:r>
              <a:rPr lang="cs-CZ" sz="2000" dirty="0" smtClean="0"/>
              <a:t>)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- </a:t>
            </a:r>
            <a:r>
              <a:rPr lang="cs-CZ" sz="2000" dirty="0" err="1" smtClean="0"/>
              <a:t>Svádhjája</a:t>
            </a:r>
            <a:r>
              <a:rPr lang="cs-CZ" sz="2000" dirty="0" smtClean="0"/>
              <a:t> (poznání)</a:t>
            </a:r>
          </a:p>
          <a:p>
            <a:pPr>
              <a:buNone/>
            </a:pPr>
            <a:r>
              <a:rPr lang="cs-CZ" sz="2000" dirty="0"/>
              <a:t> </a:t>
            </a:r>
            <a:r>
              <a:rPr lang="cs-CZ" sz="2000" dirty="0" smtClean="0"/>
              <a:t>                 - </a:t>
            </a:r>
            <a:r>
              <a:rPr lang="cs-CZ" sz="2000" dirty="0" err="1" smtClean="0"/>
              <a:t>Íšvarapranidhána</a:t>
            </a:r>
            <a:r>
              <a:rPr lang="cs-CZ" sz="2000" dirty="0" smtClean="0"/>
              <a:t> (studium božství)     </a:t>
            </a:r>
            <a:endParaRPr lang="cs-CZ" sz="200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-komplexní systém péče o zdraví</a:t>
            </a:r>
          </a:p>
          <a:p>
            <a:pPr>
              <a:buFontTx/>
              <a:buChar char="-"/>
            </a:pPr>
            <a:r>
              <a:rPr lang="cs-CZ" dirty="0" smtClean="0"/>
              <a:t>Psychohygiena</a:t>
            </a:r>
          </a:p>
          <a:p>
            <a:pPr>
              <a:buFontTx/>
              <a:buChar char="-"/>
            </a:pPr>
            <a:r>
              <a:rPr lang="cs-CZ" dirty="0" smtClean="0"/>
              <a:t>automobilizace páteře, kloubů, žeber</a:t>
            </a:r>
          </a:p>
          <a:p>
            <a:pPr>
              <a:buFontTx/>
              <a:buChar char="-"/>
            </a:pPr>
            <a:r>
              <a:rPr lang="cs-CZ" dirty="0" smtClean="0"/>
              <a:t>Regulace autonomního vegetativního systému</a:t>
            </a:r>
          </a:p>
          <a:p>
            <a:r>
              <a:rPr lang="cs-CZ" dirty="0" smtClean="0"/>
              <a:t>- Osmičlenná cesta  (</a:t>
            </a:r>
            <a:r>
              <a:rPr lang="cs-CZ" dirty="0" err="1" smtClean="0"/>
              <a:t>astanga</a:t>
            </a:r>
            <a:r>
              <a:rPr lang="cs-CZ" dirty="0" smtClean="0"/>
              <a:t>- </a:t>
            </a:r>
            <a:r>
              <a:rPr lang="cs-CZ" dirty="0" err="1" smtClean="0"/>
              <a:t>marga</a:t>
            </a:r>
            <a:r>
              <a:rPr lang="cs-CZ" dirty="0" smtClean="0"/>
              <a:t>)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000" b="1" dirty="0" smtClean="0"/>
              <a:t>Dalších šest stupňů</a:t>
            </a:r>
            <a:endParaRPr lang="cs-CZ" sz="20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smtClean="0"/>
              <a:t>- Ásana (tělesné pozice)</a:t>
            </a:r>
          </a:p>
          <a:p>
            <a:r>
              <a:rPr lang="cs-CZ" sz="2000" dirty="0" smtClean="0"/>
              <a:t>- </a:t>
            </a:r>
            <a:r>
              <a:rPr lang="cs-CZ" sz="2000" dirty="0" err="1" smtClean="0"/>
              <a:t>Pránájama</a:t>
            </a:r>
            <a:r>
              <a:rPr lang="cs-CZ" sz="2000" dirty="0" smtClean="0"/>
              <a:t> (kontrola energie a dechu)</a:t>
            </a:r>
          </a:p>
          <a:p>
            <a:r>
              <a:rPr lang="cs-CZ" sz="2000" dirty="0" smtClean="0"/>
              <a:t>- </a:t>
            </a:r>
            <a:r>
              <a:rPr lang="cs-CZ" sz="2000" dirty="0" err="1" smtClean="0"/>
              <a:t>Pratjáhara</a:t>
            </a:r>
            <a:r>
              <a:rPr lang="cs-CZ" sz="2000" dirty="0" smtClean="0"/>
              <a:t> ( stažení smyslů)</a:t>
            </a:r>
          </a:p>
          <a:p>
            <a:r>
              <a:rPr lang="cs-CZ" sz="2000" dirty="0" smtClean="0"/>
              <a:t>- </a:t>
            </a:r>
            <a:r>
              <a:rPr lang="cs-CZ" sz="2000" dirty="0" err="1" smtClean="0"/>
              <a:t>Dhárana</a:t>
            </a:r>
            <a:r>
              <a:rPr lang="cs-CZ" sz="2000" dirty="0" smtClean="0"/>
              <a:t> (soustředění)</a:t>
            </a:r>
          </a:p>
          <a:p>
            <a:r>
              <a:rPr lang="cs-CZ" sz="2000" dirty="0" smtClean="0"/>
              <a:t>- </a:t>
            </a:r>
            <a:r>
              <a:rPr lang="cs-CZ" sz="2000" dirty="0" err="1" smtClean="0"/>
              <a:t>Dhjána</a:t>
            </a:r>
            <a:r>
              <a:rPr lang="cs-CZ" sz="2000" dirty="0" smtClean="0"/>
              <a:t> ( meditace)</a:t>
            </a:r>
          </a:p>
          <a:p>
            <a:r>
              <a:rPr lang="cs-CZ" sz="2000" dirty="0" smtClean="0"/>
              <a:t>- </a:t>
            </a:r>
            <a:r>
              <a:rPr lang="cs-CZ" sz="2000" dirty="0" err="1" smtClean="0"/>
              <a:t>Samádhi</a:t>
            </a:r>
            <a:r>
              <a:rPr lang="cs-CZ" sz="2000" dirty="0" smtClean="0"/>
              <a:t> (stav probuzení)</a:t>
            </a:r>
            <a:endParaRPr lang="cs-CZ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b="1" dirty="0" err="1" smtClean="0"/>
              <a:t>Ásány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800" dirty="0" err="1" smtClean="0"/>
              <a:t>Ásány</a:t>
            </a:r>
            <a:r>
              <a:rPr lang="cs-CZ" sz="1800" dirty="0" smtClean="0"/>
              <a:t> jsou jógové tělesné pozice, které regulují různé fyzické pochody.</a:t>
            </a:r>
          </a:p>
          <a:p>
            <a:r>
              <a:rPr lang="cs-CZ" sz="1800" dirty="0" smtClean="0"/>
              <a:t>Mění tonus svalových skupin, tedy buď relaxují nebo posilují.</a:t>
            </a:r>
          </a:p>
          <a:p>
            <a:r>
              <a:rPr lang="cs-CZ" sz="1800" dirty="0" smtClean="0"/>
              <a:t>Ovlivňují motilitu viscerálních orgánů.</a:t>
            </a:r>
          </a:p>
          <a:p>
            <a:r>
              <a:rPr lang="cs-CZ" sz="1800" dirty="0" smtClean="0"/>
              <a:t>Upravují mobilitu páteře a kloubů.</a:t>
            </a:r>
          </a:p>
          <a:p>
            <a:r>
              <a:rPr lang="cs-CZ" sz="1800" dirty="0" smtClean="0"/>
              <a:t>Sestavy ásan se dají poskládat podle účelu (stimulující, uklidňující, kompenzační)</a:t>
            </a:r>
          </a:p>
          <a:p>
            <a:r>
              <a:rPr lang="cs-CZ" sz="1800" dirty="0" err="1" smtClean="0"/>
              <a:t>Ásány</a:t>
            </a:r>
            <a:r>
              <a:rPr lang="cs-CZ" sz="1800" dirty="0" smtClean="0"/>
              <a:t> lze pojímat buď tradičním způsobem nebo moderním. Z Hathajógy pak vycházejí směry jako </a:t>
            </a:r>
            <a:r>
              <a:rPr lang="cs-CZ" sz="1800" dirty="0" err="1" smtClean="0"/>
              <a:t>poweryoga</a:t>
            </a:r>
            <a:r>
              <a:rPr lang="cs-CZ" sz="1800" dirty="0" smtClean="0"/>
              <a:t>, yin- </a:t>
            </a:r>
            <a:r>
              <a:rPr lang="cs-CZ" sz="1800" dirty="0" err="1" smtClean="0"/>
              <a:t>yoga</a:t>
            </a:r>
            <a:r>
              <a:rPr lang="cs-CZ" sz="1800" dirty="0" smtClean="0"/>
              <a:t> nebo </a:t>
            </a:r>
            <a:r>
              <a:rPr lang="cs-CZ" sz="1800" dirty="0" err="1" smtClean="0"/>
              <a:t>Iyengar</a:t>
            </a:r>
            <a:r>
              <a:rPr lang="cs-CZ" sz="1800" dirty="0" smtClean="0"/>
              <a:t>- </a:t>
            </a:r>
            <a:r>
              <a:rPr lang="cs-CZ" sz="1800" dirty="0" err="1" smtClean="0"/>
              <a:t>yoga</a:t>
            </a:r>
            <a:r>
              <a:rPr lang="cs-CZ" sz="1800" dirty="0" smtClean="0"/>
              <a:t> </a:t>
            </a:r>
            <a:endParaRPr lang="cs-CZ" sz="18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Rišikéšská</a:t>
            </a:r>
            <a:r>
              <a:rPr lang="cs-CZ" dirty="0" smtClean="0"/>
              <a:t> sestava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 err="1" smtClean="0"/>
              <a:t>Svámí</a:t>
            </a:r>
            <a:r>
              <a:rPr lang="cs-CZ" sz="2000" dirty="0" smtClean="0"/>
              <a:t> </a:t>
            </a:r>
            <a:r>
              <a:rPr lang="cs-CZ" sz="2000" dirty="0" err="1" smtClean="0"/>
              <a:t>Šivánanda</a:t>
            </a:r>
            <a:r>
              <a:rPr lang="cs-CZ" sz="2000" dirty="0" smtClean="0"/>
              <a:t> vytvořil sestavu ásan, nazývanou podle místa svého vzniku. </a:t>
            </a:r>
            <a:r>
              <a:rPr lang="cs-CZ" sz="2000" dirty="0" err="1" smtClean="0"/>
              <a:t>Rišikéš</a:t>
            </a:r>
            <a:r>
              <a:rPr lang="cs-CZ" sz="2000" dirty="0" smtClean="0"/>
              <a:t> je jakousi „Mekkou“ jógy  právě tam je </a:t>
            </a:r>
            <a:r>
              <a:rPr lang="cs-CZ" sz="2000" dirty="0" err="1" smtClean="0"/>
              <a:t>ášram</a:t>
            </a:r>
            <a:r>
              <a:rPr lang="cs-CZ" sz="2000" dirty="0" smtClean="0"/>
              <a:t> (jógové centrum) </a:t>
            </a:r>
            <a:r>
              <a:rPr lang="cs-CZ" sz="2000" dirty="0" err="1"/>
              <a:t>S</a:t>
            </a:r>
            <a:r>
              <a:rPr lang="cs-CZ" sz="2000" dirty="0" err="1" smtClean="0"/>
              <a:t>vámího</a:t>
            </a:r>
            <a:r>
              <a:rPr lang="cs-CZ" sz="2000" dirty="0" smtClean="0"/>
              <a:t> </a:t>
            </a:r>
            <a:r>
              <a:rPr lang="cs-CZ" sz="2000" dirty="0" err="1" smtClean="0"/>
              <a:t>Šivánandy</a:t>
            </a:r>
            <a:r>
              <a:rPr lang="cs-CZ" sz="2000" dirty="0" smtClean="0"/>
              <a:t>.</a:t>
            </a:r>
          </a:p>
          <a:p>
            <a:r>
              <a:rPr lang="cs-CZ" sz="2000" dirty="0"/>
              <a:t> </a:t>
            </a:r>
            <a:r>
              <a:rPr lang="cs-CZ" sz="2000" dirty="0" smtClean="0"/>
              <a:t>Sled ásan je harmonicky sestavený tak, aby se páteř a klouby optimálně mobilizovaly. Přitom se klade taky důraz na vnitřní orgány. Ty se v ásanách stlačují a „ždímají“ , což vypuzuje starou stagnující krev a poté se nasaje krev čerstvá.To vede k jejich očistě a stimulaci. </a:t>
            </a:r>
          </a:p>
          <a:p>
            <a:r>
              <a:rPr lang="cs-CZ" sz="2000" dirty="0" smtClean="0"/>
              <a:t>Pro účely rehabilitace je třeba precizního provedení. Učitel by měl být schopen vnímat, kde je „pacient“ </a:t>
            </a:r>
            <a:r>
              <a:rPr lang="cs-CZ" sz="2000" dirty="0" err="1" smtClean="0"/>
              <a:t>hypermobilní</a:t>
            </a:r>
            <a:r>
              <a:rPr lang="cs-CZ" sz="2000" dirty="0" smtClean="0"/>
              <a:t> a kde naopak zablokovaný.</a:t>
            </a:r>
          </a:p>
          <a:p>
            <a:r>
              <a:rPr lang="cs-CZ" sz="2000" dirty="0" smtClean="0"/>
              <a:t>Před ásanami je vhodné rozcvičení např. pozdravem slunci (</a:t>
            </a:r>
            <a:r>
              <a:rPr lang="cs-CZ" sz="2000" dirty="0" err="1" smtClean="0"/>
              <a:t>Súrjanamaskár</a:t>
            </a:r>
            <a:r>
              <a:rPr lang="cs-CZ" sz="2000" dirty="0" smtClean="0"/>
              <a:t>)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 smtClean="0"/>
              <a:t>Sled ásan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Sarvangásana</a:t>
            </a:r>
            <a:r>
              <a:rPr lang="cs-CZ" sz="2000" b="1" dirty="0" smtClean="0"/>
              <a:t>-</a:t>
            </a:r>
            <a:r>
              <a:rPr lang="cs-CZ" sz="2000" dirty="0" smtClean="0"/>
              <a:t> „svíčka“- sestava začíná dvěma obrácenými pozicemi. Svíčka odlehčuje  žilnímu oběhu dolních končetin, je skvělou prevencí prolapsů v </a:t>
            </a:r>
            <a:r>
              <a:rPr lang="cs-CZ" sz="2000" dirty="0" err="1" smtClean="0"/>
              <a:t>břísní</a:t>
            </a:r>
            <a:r>
              <a:rPr lang="cs-CZ" sz="2000" dirty="0" smtClean="0"/>
              <a:t> dutině a pánvi. Krční páteř je velmi flektovaná. Stimuluje se štítná žláza.</a:t>
            </a:r>
            <a:endParaRPr lang="cs-CZ" sz="2000" b="1" dirty="0"/>
          </a:p>
        </p:txBody>
      </p:sp>
      <p:pic>
        <p:nvPicPr>
          <p:cNvPr id="4" name="Obrázek 3" descr="75px-Sarvangas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15816" y="2852935"/>
            <a:ext cx="2664296" cy="355239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Halásána</a:t>
            </a:r>
            <a:r>
              <a:rPr lang="cs-CZ" sz="2000" b="1" dirty="0" smtClean="0"/>
              <a:t>-</a:t>
            </a:r>
            <a:r>
              <a:rPr lang="cs-CZ" sz="2000" dirty="0" smtClean="0"/>
              <a:t> „pluh“- doplňuje a prohlubuje účinky svíčky ve flexi páteře, intenzivně masíruje břišní orgány.</a:t>
            </a:r>
            <a:endParaRPr lang="cs-CZ" sz="2000" b="1" dirty="0"/>
          </a:p>
        </p:txBody>
      </p:sp>
      <p:pic>
        <p:nvPicPr>
          <p:cNvPr id="4" name="Obrázek 3" descr="120px-Halas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3429000"/>
            <a:ext cx="4193407" cy="2376264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Matsjásána</a:t>
            </a:r>
            <a:r>
              <a:rPr lang="cs-CZ" sz="2000" b="1" dirty="0" smtClean="0"/>
              <a:t>-</a:t>
            </a:r>
            <a:r>
              <a:rPr lang="cs-CZ" sz="2000" dirty="0" smtClean="0"/>
              <a:t> „ryba“ kompenzuje poměrně extrémní flexi  krční a hrudní páteře. Otevírá mezižeberní prostory,prokrvuje plíce,  zvětšuje dechovou kapacitu.</a:t>
            </a:r>
            <a:endParaRPr lang="cs-CZ" sz="2000" b="1" dirty="0"/>
          </a:p>
        </p:txBody>
      </p:sp>
      <p:pic>
        <p:nvPicPr>
          <p:cNvPr id="4" name="Obrázek 3" descr="120px-Matsyasana_Yoga-Asana_Nina-Me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67744" y="3429000"/>
            <a:ext cx="4237364" cy="233055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b="1" dirty="0" err="1" smtClean="0"/>
              <a:t>Paščimottanásana</a:t>
            </a:r>
            <a:r>
              <a:rPr lang="cs-CZ" sz="2000" b="1" dirty="0" smtClean="0"/>
              <a:t>- </a:t>
            </a:r>
            <a:r>
              <a:rPr lang="cs-CZ" sz="2000" dirty="0" smtClean="0"/>
              <a:t>„kleště“ prohlubují flexi v lumbální páteři, stimuluje ledviny, masíruje břišní orgány, protahuje </a:t>
            </a:r>
            <a:r>
              <a:rPr lang="cs-CZ" sz="2000" dirty="0" err="1" smtClean="0"/>
              <a:t>ischiokrurální</a:t>
            </a:r>
            <a:r>
              <a:rPr lang="cs-CZ" sz="2000" dirty="0" smtClean="0"/>
              <a:t> svaly (</a:t>
            </a:r>
            <a:r>
              <a:rPr lang="cs-CZ" sz="2000" dirty="0" err="1" smtClean="0"/>
              <a:t>hampstringy</a:t>
            </a:r>
            <a:r>
              <a:rPr lang="cs-CZ" sz="2000" dirty="0" smtClean="0"/>
              <a:t>).</a:t>
            </a:r>
            <a:endParaRPr lang="cs-CZ" sz="2000" b="1" dirty="0"/>
          </a:p>
        </p:txBody>
      </p:sp>
      <p:pic>
        <p:nvPicPr>
          <p:cNvPr id="4" name="Obrázek 3" descr="120px-Paschimottanasan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11760" y="3501008"/>
            <a:ext cx="3724615" cy="217269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579</Words>
  <Application>Microsoft Office PowerPoint</Application>
  <PresentationFormat>Předvádění na obrazovce (4:3)</PresentationFormat>
  <Paragraphs>50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sady Office</vt:lpstr>
      <vt:lpstr>HATHA JÓGA</vt:lpstr>
      <vt:lpstr>Tradiční přístup k józe</vt:lpstr>
      <vt:lpstr>Dalších šest stupňů</vt:lpstr>
      <vt:lpstr>Ásány</vt:lpstr>
      <vt:lpstr>Rišikéšská sestava</vt:lpstr>
      <vt:lpstr>Sled ásan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HATHA JÓGA</dc:title>
  <dc:creator>Petr Věrný</dc:creator>
  <cp:lastModifiedBy> Petr Věrný</cp:lastModifiedBy>
  <cp:revision>1</cp:revision>
  <dcterms:created xsi:type="dcterms:W3CDTF">2019-02-24T07:32:11Z</dcterms:created>
  <dcterms:modified xsi:type="dcterms:W3CDTF">2019-02-24T09:16:36Z</dcterms:modified>
</cp:coreProperties>
</file>