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8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2" r:id="rId27"/>
    <p:sldId id="283" r:id="rId28"/>
    <p:sldId id="284" r:id="rId29"/>
    <p:sldId id="285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1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4FB155-3E8A-44B8-B02A-6A84B902110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BEEA2995-75E3-4DD9-A372-C0B8B68AD7A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STÁT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Státní správa, Zastupitelská sféra</a:t>
          </a:r>
        </a:p>
      </dgm:t>
    </dgm:pt>
    <dgm:pt modelId="{D405A196-04B5-47B1-8801-08CE746FA7DF}" type="parTrans" cxnId="{EEFBFE28-47D1-40B8-A762-DE5253E5F3CD}">
      <dgm:prSet/>
      <dgm:spPr/>
    </dgm:pt>
    <dgm:pt modelId="{9A6E4FF2-C858-4E4C-91C6-81B3B1B15BFC}" type="sibTrans" cxnId="{EEFBFE28-47D1-40B8-A762-DE5253E5F3CD}">
      <dgm:prSet/>
      <dgm:spPr/>
    </dgm:pt>
    <dgm:pt modelId="{922050FB-CFFD-423E-8BA0-51CE91EAC1B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Zastupitelská sféra</a:t>
          </a:r>
        </a:p>
      </dgm:t>
    </dgm:pt>
    <dgm:pt modelId="{78B5BCAA-BB4C-4A92-884F-AF0F6724FB02}" type="parTrans" cxnId="{F9697153-B873-487E-8BA7-9351C165DC16}">
      <dgm:prSet/>
      <dgm:spPr/>
    </dgm:pt>
    <dgm:pt modelId="{60C7DBDC-2497-46C3-B02A-B1C1E899C7CD}" type="sibTrans" cxnId="{F9697153-B873-487E-8BA7-9351C165DC16}">
      <dgm:prSet/>
      <dgm:spPr/>
    </dgm:pt>
    <dgm:pt modelId="{E6AC8DBF-8BA8-4545-A422-AA970A3B05BB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Parlament ČR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výbor pro vědu, vzdělání, kulturu, mládež a tělovýchovu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podvýbor pro mládež a sport</a:t>
          </a:r>
        </a:p>
      </dgm:t>
    </dgm:pt>
    <dgm:pt modelId="{E1F712E9-E2CD-477D-9062-ECFC007D2336}" type="parTrans" cxnId="{C2B4A183-1058-4D9E-83CC-F5F82A08C211}">
      <dgm:prSet/>
      <dgm:spPr/>
    </dgm:pt>
    <dgm:pt modelId="{9322A2D2-0CD6-4E38-9AB6-40C7AC3378A0}" type="sibTrans" cxnId="{C2B4A183-1058-4D9E-83CC-F5F82A08C211}">
      <dgm:prSet/>
      <dgm:spPr/>
    </dgm:pt>
    <dgm:pt modelId="{CAA987E2-5E52-48E9-9249-4E092F258ED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Komunální sféra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Krajské a obecní samosprávy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(Zákon č. 128 a 129/2000 Sb. o obcích a krajích</a:t>
          </a:r>
        </a:p>
      </dgm:t>
    </dgm:pt>
    <dgm:pt modelId="{0DB01C76-DCFA-43EF-B2F9-2AE5C00AC093}" type="parTrans" cxnId="{9A097F1C-29E7-4164-AD60-C222F234FAB7}">
      <dgm:prSet/>
      <dgm:spPr/>
    </dgm:pt>
    <dgm:pt modelId="{C2137018-4F59-4363-8CE1-5BD25B1E22AC}" type="sibTrans" cxnId="{9A097F1C-29E7-4164-AD60-C222F234FAB7}">
      <dgm:prSet/>
      <dgm:spPr/>
    </dgm:pt>
    <dgm:pt modelId="{6402AD19-8B72-4436-9963-66EB74F0301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Exekutivní sféra</a:t>
          </a:r>
        </a:p>
      </dgm:t>
    </dgm:pt>
    <dgm:pt modelId="{0168939A-145F-45DB-8FD5-D6E13FB0582E}" type="parTrans" cxnId="{25F52A6F-C024-42C1-A02D-B9F42F874DDC}">
      <dgm:prSet/>
      <dgm:spPr/>
    </dgm:pt>
    <dgm:pt modelId="{DF100F19-EC18-4948-8994-F5998E3110D8}" type="sibTrans" cxnId="{25F52A6F-C024-42C1-A02D-B9F42F874DDC}">
      <dgm:prSet/>
      <dgm:spPr/>
    </dgm:pt>
    <dgm:pt modelId="{2EFA0A66-DAA0-4B7A-91C3-161F69B5A998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Vláda ČR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Ministerstvo školství, mládeže a tělovýchovy (MŠMT)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Ministerstvo obrany (MO)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Ministerstvo vnitra (MV)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(Rezortní sportovní centra)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Ministerstvo zdravotnictví (Laboratoř dopingové kontroly)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(Zákon č. 115/2001 Sb. o podpoře sportu</a:t>
          </a:r>
        </a:p>
      </dgm:t>
    </dgm:pt>
    <dgm:pt modelId="{DB72D282-0435-4098-A2AF-AC98D80671C0}" type="parTrans" cxnId="{EA724BC1-C720-4B30-AEC3-2B9F4F1E62B7}">
      <dgm:prSet/>
      <dgm:spPr/>
    </dgm:pt>
    <dgm:pt modelId="{BFF1F295-77BB-48C9-9360-C2C75EB3F332}" type="sibTrans" cxnId="{EA724BC1-C720-4B30-AEC3-2B9F4F1E62B7}">
      <dgm:prSet/>
      <dgm:spPr/>
    </dgm:pt>
    <dgm:pt modelId="{170CC0E8-9F30-459C-8252-15CABF462E1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Krajské a obecní úřady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(Zákon č. 128 a 129/2000 Sb. o obcích a krajích)</a:t>
          </a:r>
        </a:p>
      </dgm:t>
    </dgm:pt>
    <dgm:pt modelId="{F79CDC9C-BEB9-46A9-A480-BBDB1CB47CEA}" type="parTrans" cxnId="{AF912970-21F2-4D5E-A91E-4FE213C3C48E}">
      <dgm:prSet/>
      <dgm:spPr/>
    </dgm:pt>
    <dgm:pt modelId="{ECE64656-F8A3-4646-BCA1-D720E33A5843}" type="sibTrans" cxnId="{AF912970-21F2-4D5E-A91E-4FE213C3C48E}">
      <dgm:prSet/>
      <dgm:spPr/>
    </dgm:pt>
    <dgm:pt modelId="{A60FAC40-0E8F-4A53-BC5E-879EE826C2F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Státní správa pro TV a sport</a:t>
          </a:r>
        </a:p>
      </dgm:t>
    </dgm:pt>
    <dgm:pt modelId="{3CD41B9F-DF1E-4DEA-88F4-C8BDC2165AC9}" type="parTrans" cxnId="{93142276-74EF-4E7F-B8E8-99B0DC62260A}">
      <dgm:prSet/>
      <dgm:spPr/>
    </dgm:pt>
    <dgm:pt modelId="{49AA16D7-E335-4E26-BDFB-6DDEE1002A09}" type="sibTrans" cxnId="{93142276-74EF-4E7F-B8E8-99B0DC62260A}">
      <dgm:prSet/>
      <dgm:spPr/>
    </dgm:pt>
    <dgm:pt modelId="{976FB27B-7D68-4662-A66C-F48FDC14C14B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MŠMT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Skupina 5</a:t>
          </a: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– náměstek pro sport, mládež a informatiku (Rada pro tělovýchovu a sport)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Odbor 50</a:t>
          </a: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– sportu a tělovýchovy (Komise)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Vysokoškolské sportovní centrum 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Antidopingový výbor ČR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(Zákon č. 115/2001 Sb. o podpoře sportu)</a:t>
          </a:r>
        </a:p>
      </dgm:t>
    </dgm:pt>
    <dgm:pt modelId="{666943DC-E15E-4EE2-B1DD-E71A1B663FED}" type="parTrans" cxnId="{5AA01E76-4E51-4704-BD57-2B6F29B75B6A}">
      <dgm:prSet/>
      <dgm:spPr/>
    </dgm:pt>
    <dgm:pt modelId="{4DB39801-319F-4904-A725-4D78ADC5C7CA}" type="sibTrans" cxnId="{5AA01E76-4E51-4704-BD57-2B6F29B75B6A}">
      <dgm:prSet/>
      <dgm:spPr/>
    </dgm:pt>
    <dgm:pt modelId="{BA726362-997B-4F95-8EBE-97A5838B607A}" type="pres">
      <dgm:prSet presAssocID="{004FB155-3E8A-44B8-B02A-6A84B902110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EA65F70-4DFA-42BF-8918-7F34293E911B}" type="pres">
      <dgm:prSet presAssocID="{BEEA2995-75E3-4DD9-A372-C0B8B68AD7A3}" presName="hierRoot1" presStyleCnt="0">
        <dgm:presLayoutVars>
          <dgm:hierBranch/>
        </dgm:presLayoutVars>
      </dgm:prSet>
      <dgm:spPr/>
    </dgm:pt>
    <dgm:pt modelId="{50DFB017-A799-442E-BFB7-EBE8FA14267C}" type="pres">
      <dgm:prSet presAssocID="{BEEA2995-75E3-4DD9-A372-C0B8B68AD7A3}" presName="rootComposite1" presStyleCnt="0"/>
      <dgm:spPr/>
    </dgm:pt>
    <dgm:pt modelId="{1187A325-198D-4EF8-8E5F-286E3619D4D7}" type="pres">
      <dgm:prSet presAssocID="{BEEA2995-75E3-4DD9-A372-C0B8B68AD7A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8B0665C-3274-4B81-A04E-8D40A6409C6D}" type="pres">
      <dgm:prSet presAssocID="{BEEA2995-75E3-4DD9-A372-C0B8B68AD7A3}" presName="rootConnector1" presStyleLbl="node1" presStyleIdx="0" presStyleCnt="0"/>
      <dgm:spPr/>
      <dgm:t>
        <a:bodyPr/>
        <a:lstStyle/>
        <a:p>
          <a:endParaRPr lang="cs-CZ"/>
        </a:p>
      </dgm:t>
    </dgm:pt>
    <dgm:pt modelId="{4D1767B0-DB49-4176-A741-9D75648783D3}" type="pres">
      <dgm:prSet presAssocID="{BEEA2995-75E3-4DD9-A372-C0B8B68AD7A3}" presName="hierChild2" presStyleCnt="0"/>
      <dgm:spPr/>
    </dgm:pt>
    <dgm:pt modelId="{8762B90B-8C60-47CE-80FC-DEF026519394}" type="pres">
      <dgm:prSet presAssocID="{78B5BCAA-BB4C-4A92-884F-AF0F6724FB02}" presName="Name35" presStyleLbl="parChTrans1D2" presStyleIdx="0" presStyleCnt="3"/>
      <dgm:spPr/>
    </dgm:pt>
    <dgm:pt modelId="{A048325F-3ADE-402F-AEA3-5EAB976B5F2A}" type="pres">
      <dgm:prSet presAssocID="{922050FB-CFFD-423E-8BA0-51CE91EAC1BF}" presName="hierRoot2" presStyleCnt="0">
        <dgm:presLayoutVars>
          <dgm:hierBranch/>
        </dgm:presLayoutVars>
      </dgm:prSet>
      <dgm:spPr/>
    </dgm:pt>
    <dgm:pt modelId="{26C11640-5542-4E68-83B0-14F5B4D66357}" type="pres">
      <dgm:prSet presAssocID="{922050FB-CFFD-423E-8BA0-51CE91EAC1BF}" presName="rootComposite" presStyleCnt="0"/>
      <dgm:spPr/>
    </dgm:pt>
    <dgm:pt modelId="{A3432CAA-64F9-4E48-997E-8A8E35EACB44}" type="pres">
      <dgm:prSet presAssocID="{922050FB-CFFD-423E-8BA0-51CE91EAC1B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5698104-8478-490A-9A8B-D1B8FA773AC5}" type="pres">
      <dgm:prSet presAssocID="{922050FB-CFFD-423E-8BA0-51CE91EAC1BF}" presName="rootConnector" presStyleLbl="node2" presStyleIdx="0" presStyleCnt="3"/>
      <dgm:spPr/>
      <dgm:t>
        <a:bodyPr/>
        <a:lstStyle/>
        <a:p>
          <a:endParaRPr lang="cs-CZ"/>
        </a:p>
      </dgm:t>
    </dgm:pt>
    <dgm:pt modelId="{FDD8C089-3AF2-44BE-98D9-F5078D7BBAA2}" type="pres">
      <dgm:prSet presAssocID="{922050FB-CFFD-423E-8BA0-51CE91EAC1BF}" presName="hierChild4" presStyleCnt="0"/>
      <dgm:spPr/>
    </dgm:pt>
    <dgm:pt modelId="{2CAFC2B3-AF8F-4AEF-BAAE-A739E28D7B76}" type="pres">
      <dgm:prSet presAssocID="{E1F712E9-E2CD-477D-9062-ECFC007D2336}" presName="Name35" presStyleLbl="parChTrans1D3" presStyleIdx="0" presStyleCnt="3"/>
      <dgm:spPr/>
    </dgm:pt>
    <dgm:pt modelId="{173A3028-7173-4902-8B73-633A93C7BD20}" type="pres">
      <dgm:prSet presAssocID="{E6AC8DBF-8BA8-4545-A422-AA970A3B05BB}" presName="hierRoot2" presStyleCnt="0">
        <dgm:presLayoutVars>
          <dgm:hierBranch val="r"/>
        </dgm:presLayoutVars>
      </dgm:prSet>
      <dgm:spPr/>
    </dgm:pt>
    <dgm:pt modelId="{A039D364-2A34-43F2-A5E3-73DB4C7D6BF5}" type="pres">
      <dgm:prSet presAssocID="{E6AC8DBF-8BA8-4545-A422-AA970A3B05BB}" presName="rootComposite" presStyleCnt="0"/>
      <dgm:spPr/>
    </dgm:pt>
    <dgm:pt modelId="{BCA17807-EE9A-42CD-BAEB-F79A6DCAA6AA}" type="pres">
      <dgm:prSet presAssocID="{E6AC8DBF-8BA8-4545-A422-AA970A3B05BB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DE5A9A7-7667-4B81-8C6C-23B8A1D2A95B}" type="pres">
      <dgm:prSet presAssocID="{E6AC8DBF-8BA8-4545-A422-AA970A3B05BB}" presName="rootConnector" presStyleLbl="node3" presStyleIdx="0" presStyleCnt="3"/>
      <dgm:spPr/>
      <dgm:t>
        <a:bodyPr/>
        <a:lstStyle/>
        <a:p>
          <a:endParaRPr lang="cs-CZ"/>
        </a:p>
      </dgm:t>
    </dgm:pt>
    <dgm:pt modelId="{A84397F5-4B70-483F-AACA-22756A997234}" type="pres">
      <dgm:prSet presAssocID="{E6AC8DBF-8BA8-4545-A422-AA970A3B05BB}" presName="hierChild4" presStyleCnt="0"/>
      <dgm:spPr/>
    </dgm:pt>
    <dgm:pt modelId="{101EC2E5-4BF9-4F52-A95B-80564418C9D7}" type="pres">
      <dgm:prSet presAssocID="{0DB01C76-DCFA-43EF-B2F9-2AE5C00AC093}" presName="Name50" presStyleLbl="parChTrans1D4" presStyleIdx="0" presStyleCnt="2"/>
      <dgm:spPr/>
    </dgm:pt>
    <dgm:pt modelId="{695DB54A-7865-4CCA-898E-9D3516A56230}" type="pres">
      <dgm:prSet presAssocID="{CAA987E2-5E52-48E9-9249-4E092F258ED3}" presName="hierRoot2" presStyleCnt="0">
        <dgm:presLayoutVars>
          <dgm:hierBranch val="r"/>
        </dgm:presLayoutVars>
      </dgm:prSet>
      <dgm:spPr/>
    </dgm:pt>
    <dgm:pt modelId="{7C891706-6400-421F-BCE0-5C8E62BC0470}" type="pres">
      <dgm:prSet presAssocID="{CAA987E2-5E52-48E9-9249-4E092F258ED3}" presName="rootComposite" presStyleCnt="0"/>
      <dgm:spPr/>
    </dgm:pt>
    <dgm:pt modelId="{26D40E9F-7CF9-4905-96FA-69A6FBD2292F}" type="pres">
      <dgm:prSet presAssocID="{CAA987E2-5E52-48E9-9249-4E092F258ED3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5F6687B-7C43-4630-A097-D34609D5E28D}" type="pres">
      <dgm:prSet presAssocID="{CAA987E2-5E52-48E9-9249-4E092F258ED3}" presName="rootConnector" presStyleLbl="node4" presStyleIdx="0" presStyleCnt="2"/>
      <dgm:spPr/>
      <dgm:t>
        <a:bodyPr/>
        <a:lstStyle/>
        <a:p>
          <a:endParaRPr lang="cs-CZ"/>
        </a:p>
      </dgm:t>
    </dgm:pt>
    <dgm:pt modelId="{5D7FCE4B-167D-4756-A150-7FB2B8F438CD}" type="pres">
      <dgm:prSet presAssocID="{CAA987E2-5E52-48E9-9249-4E092F258ED3}" presName="hierChild4" presStyleCnt="0"/>
      <dgm:spPr/>
    </dgm:pt>
    <dgm:pt modelId="{5D010206-A7F4-4D33-A4AA-874A4383296F}" type="pres">
      <dgm:prSet presAssocID="{CAA987E2-5E52-48E9-9249-4E092F258ED3}" presName="hierChild5" presStyleCnt="0"/>
      <dgm:spPr/>
    </dgm:pt>
    <dgm:pt modelId="{4CAF7DAF-1ADA-4202-8CA1-C7DAFD3FDA5F}" type="pres">
      <dgm:prSet presAssocID="{E6AC8DBF-8BA8-4545-A422-AA970A3B05BB}" presName="hierChild5" presStyleCnt="0"/>
      <dgm:spPr/>
    </dgm:pt>
    <dgm:pt modelId="{02F9CFED-6A4D-4787-9404-6F4CD18BFBA3}" type="pres">
      <dgm:prSet presAssocID="{922050FB-CFFD-423E-8BA0-51CE91EAC1BF}" presName="hierChild5" presStyleCnt="0"/>
      <dgm:spPr/>
    </dgm:pt>
    <dgm:pt modelId="{1712ABAD-72BA-4922-915E-D546AADFC2E1}" type="pres">
      <dgm:prSet presAssocID="{0168939A-145F-45DB-8FD5-D6E13FB0582E}" presName="Name35" presStyleLbl="parChTrans1D2" presStyleIdx="1" presStyleCnt="3"/>
      <dgm:spPr/>
    </dgm:pt>
    <dgm:pt modelId="{9FA3A12C-ABBA-431F-A5B8-C913E7EDE1EC}" type="pres">
      <dgm:prSet presAssocID="{6402AD19-8B72-4436-9963-66EB74F03013}" presName="hierRoot2" presStyleCnt="0">
        <dgm:presLayoutVars>
          <dgm:hierBranch/>
        </dgm:presLayoutVars>
      </dgm:prSet>
      <dgm:spPr/>
    </dgm:pt>
    <dgm:pt modelId="{9BB22BB8-6182-4340-8C33-028D40A8E8DB}" type="pres">
      <dgm:prSet presAssocID="{6402AD19-8B72-4436-9963-66EB74F03013}" presName="rootComposite" presStyleCnt="0"/>
      <dgm:spPr/>
    </dgm:pt>
    <dgm:pt modelId="{0FC69CE4-9833-4299-8B58-90A75B73868E}" type="pres">
      <dgm:prSet presAssocID="{6402AD19-8B72-4436-9963-66EB74F0301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8F2621E-D904-4145-ACE2-F0CD627F7830}" type="pres">
      <dgm:prSet presAssocID="{6402AD19-8B72-4436-9963-66EB74F03013}" presName="rootConnector" presStyleLbl="node2" presStyleIdx="1" presStyleCnt="3"/>
      <dgm:spPr/>
      <dgm:t>
        <a:bodyPr/>
        <a:lstStyle/>
        <a:p>
          <a:endParaRPr lang="cs-CZ"/>
        </a:p>
      </dgm:t>
    </dgm:pt>
    <dgm:pt modelId="{96A1549F-A9B6-4A64-831F-CBCA4B014CF5}" type="pres">
      <dgm:prSet presAssocID="{6402AD19-8B72-4436-9963-66EB74F03013}" presName="hierChild4" presStyleCnt="0"/>
      <dgm:spPr/>
    </dgm:pt>
    <dgm:pt modelId="{7690E862-BC95-4F9D-89BE-6E025E854B7F}" type="pres">
      <dgm:prSet presAssocID="{DB72D282-0435-4098-A2AF-AC98D80671C0}" presName="Name35" presStyleLbl="parChTrans1D3" presStyleIdx="1" presStyleCnt="3"/>
      <dgm:spPr/>
    </dgm:pt>
    <dgm:pt modelId="{FC19564D-C2F4-4D60-B13E-3B981856B2B9}" type="pres">
      <dgm:prSet presAssocID="{2EFA0A66-DAA0-4B7A-91C3-161F69B5A998}" presName="hierRoot2" presStyleCnt="0">
        <dgm:presLayoutVars>
          <dgm:hierBranch val="r"/>
        </dgm:presLayoutVars>
      </dgm:prSet>
      <dgm:spPr/>
    </dgm:pt>
    <dgm:pt modelId="{EBB83F91-EC21-489A-BA56-E69EA98993D9}" type="pres">
      <dgm:prSet presAssocID="{2EFA0A66-DAA0-4B7A-91C3-161F69B5A998}" presName="rootComposite" presStyleCnt="0"/>
      <dgm:spPr/>
    </dgm:pt>
    <dgm:pt modelId="{4FF4298E-797B-4C00-89FD-195C66FBE1CB}" type="pres">
      <dgm:prSet presAssocID="{2EFA0A66-DAA0-4B7A-91C3-161F69B5A998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3DC018A-7B1D-42FB-A17C-1643F5038A2A}" type="pres">
      <dgm:prSet presAssocID="{2EFA0A66-DAA0-4B7A-91C3-161F69B5A998}" presName="rootConnector" presStyleLbl="node3" presStyleIdx="1" presStyleCnt="3"/>
      <dgm:spPr/>
      <dgm:t>
        <a:bodyPr/>
        <a:lstStyle/>
        <a:p>
          <a:endParaRPr lang="cs-CZ"/>
        </a:p>
      </dgm:t>
    </dgm:pt>
    <dgm:pt modelId="{69360091-0B6E-47A8-B358-C12555070F87}" type="pres">
      <dgm:prSet presAssocID="{2EFA0A66-DAA0-4B7A-91C3-161F69B5A998}" presName="hierChild4" presStyleCnt="0"/>
      <dgm:spPr/>
    </dgm:pt>
    <dgm:pt modelId="{2A797692-C95E-467C-AFAC-0F90F405A73C}" type="pres">
      <dgm:prSet presAssocID="{F79CDC9C-BEB9-46A9-A480-BBDB1CB47CEA}" presName="Name50" presStyleLbl="parChTrans1D4" presStyleIdx="1" presStyleCnt="2"/>
      <dgm:spPr/>
    </dgm:pt>
    <dgm:pt modelId="{C22670FF-6055-4679-B67E-FDDC9AD7905B}" type="pres">
      <dgm:prSet presAssocID="{170CC0E8-9F30-459C-8252-15CABF462E12}" presName="hierRoot2" presStyleCnt="0">
        <dgm:presLayoutVars>
          <dgm:hierBranch val="r"/>
        </dgm:presLayoutVars>
      </dgm:prSet>
      <dgm:spPr/>
    </dgm:pt>
    <dgm:pt modelId="{38549E33-BF8F-4992-B058-42619849724F}" type="pres">
      <dgm:prSet presAssocID="{170CC0E8-9F30-459C-8252-15CABF462E12}" presName="rootComposite" presStyleCnt="0"/>
      <dgm:spPr/>
    </dgm:pt>
    <dgm:pt modelId="{7A261F90-9D17-4DDC-BCAC-9F6B1B3D8A25}" type="pres">
      <dgm:prSet presAssocID="{170CC0E8-9F30-459C-8252-15CABF462E12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C6B0EF7-23D6-41CA-A169-7E6411EBDCA3}" type="pres">
      <dgm:prSet presAssocID="{170CC0E8-9F30-459C-8252-15CABF462E12}" presName="rootConnector" presStyleLbl="node4" presStyleIdx="1" presStyleCnt="2"/>
      <dgm:spPr/>
      <dgm:t>
        <a:bodyPr/>
        <a:lstStyle/>
        <a:p>
          <a:endParaRPr lang="cs-CZ"/>
        </a:p>
      </dgm:t>
    </dgm:pt>
    <dgm:pt modelId="{28C6CB34-BE54-4349-8DF1-BDB6F7BA0670}" type="pres">
      <dgm:prSet presAssocID="{170CC0E8-9F30-459C-8252-15CABF462E12}" presName="hierChild4" presStyleCnt="0"/>
      <dgm:spPr/>
    </dgm:pt>
    <dgm:pt modelId="{15D95063-4A83-4835-BED9-9E268E804A80}" type="pres">
      <dgm:prSet presAssocID="{170CC0E8-9F30-459C-8252-15CABF462E12}" presName="hierChild5" presStyleCnt="0"/>
      <dgm:spPr/>
    </dgm:pt>
    <dgm:pt modelId="{A350053B-1ED8-440E-B90E-DD2448D32320}" type="pres">
      <dgm:prSet presAssocID="{2EFA0A66-DAA0-4B7A-91C3-161F69B5A998}" presName="hierChild5" presStyleCnt="0"/>
      <dgm:spPr/>
    </dgm:pt>
    <dgm:pt modelId="{0C1D8340-8C66-4954-BD40-6DCA291A05A7}" type="pres">
      <dgm:prSet presAssocID="{6402AD19-8B72-4436-9963-66EB74F03013}" presName="hierChild5" presStyleCnt="0"/>
      <dgm:spPr/>
    </dgm:pt>
    <dgm:pt modelId="{A99D8AD2-8D6B-4546-ADBC-9D532B495E39}" type="pres">
      <dgm:prSet presAssocID="{3CD41B9F-DF1E-4DEA-88F4-C8BDC2165AC9}" presName="Name35" presStyleLbl="parChTrans1D2" presStyleIdx="2" presStyleCnt="3"/>
      <dgm:spPr/>
    </dgm:pt>
    <dgm:pt modelId="{899127BF-15DF-4C2A-BC7F-CF200CCE1D8D}" type="pres">
      <dgm:prSet presAssocID="{A60FAC40-0E8F-4A53-BC5E-879EE826C2F0}" presName="hierRoot2" presStyleCnt="0">
        <dgm:presLayoutVars>
          <dgm:hierBranch/>
        </dgm:presLayoutVars>
      </dgm:prSet>
      <dgm:spPr/>
    </dgm:pt>
    <dgm:pt modelId="{A65D6FC1-24EC-48C4-A14C-766414949DA4}" type="pres">
      <dgm:prSet presAssocID="{A60FAC40-0E8F-4A53-BC5E-879EE826C2F0}" presName="rootComposite" presStyleCnt="0"/>
      <dgm:spPr/>
    </dgm:pt>
    <dgm:pt modelId="{E95A17D3-9D9D-4DBE-B985-5A1940454310}" type="pres">
      <dgm:prSet presAssocID="{A60FAC40-0E8F-4A53-BC5E-879EE826C2F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C78E2AF-9BB8-4803-B747-39A234E6FF0C}" type="pres">
      <dgm:prSet presAssocID="{A60FAC40-0E8F-4A53-BC5E-879EE826C2F0}" presName="rootConnector" presStyleLbl="node2" presStyleIdx="2" presStyleCnt="3"/>
      <dgm:spPr/>
      <dgm:t>
        <a:bodyPr/>
        <a:lstStyle/>
        <a:p>
          <a:endParaRPr lang="cs-CZ"/>
        </a:p>
      </dgm:t>
    </dgm:pt>
    <dgm:pt modelId="{10B504E3-A546-48D3-B386-E60CE28C54B8}" type="pres">
      <dgm:prSet presAssocID="{A60FAC40-0E8F-4A53-BC5E-879EE826C2F0}" presName="hierChild4" presStyleCnt="0"/>
      <dgm:spPr/>
    </dgm:pt>
    <dgm:pt modelId="{3CCF3EA3-7D90-4E67-844E-A1FE2F84B561}" type="pres">
      <dgm:prSet presAssocID="{666943DC-E15E-4EE2-B1DD-E71A1B663FED}" presName="Name35" presStyleLbl="parChTrans1D3" presStyleIdx="2" presStyleCnt="3"/>
      <dgm:spPr/>
    </dgm:pt>
    <dgm:pt modelId="{0F5EB9FD-20EC-4384-A636-2F50C1A26443}" type="pres">
      <dgm:prSet presAssocID="{976FB27B-7D68-4662-A66C-F48FDC14C14B}" presName="hierRoot2" presStyleCnt="0">
        <dgm:presLayoutVars>
          <dgm:hierBranch val="r"/>
        </dgm:presLayoutVars>
      </dgm:prSet>
      <dgm:spPr/>
    </dgm:pt>
    <dgm:pt modelId="{E30834C3-2AD6-41A8-B58B-04276FCCFE1E}" type="pres">
      <dgm:prSet presAssocID="{976FB27B-7D68-4662-A66C-F48FDC14C14B}" presName="rootComposite" presStyleCnt="0"/>
      <dgm:spPr/>
    </dgm:pt>
    <dgm:pt modelId="{F3544DDE-E603-4135-A91E-24FDB8AACF77}" type="pres">
      <dgm:prSet presAssocID="{976FB27B-7D68-4662-A66C-F48FDC14C14B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E5EFEFF-7DF8-4085-8059-9F281BDD9037}" type="pres">
      <dgm:prSet presAssocID="{976FB27B-7D68-4662-A66C-F48FDC14C14B}" presName="rootConnector" presStyleLbl="node3" presStyleIdx="2" presStyleCnt="3"/>
      <dgm:spPr/>
      <dgm:t>
        <a:bodyPr/>
        <a:lstStyle/>
        <a:p>
          <a:endParaRPr lang="cs-CZ"/>
        </a:p>
      </dgm:t>
    </dgm:pt>
    <dgm:pt modelId="{4289583B-0F83-47DD-85BA-DAD93D5ABB85}" type="pres">
      <dgm:prSet presAssocID="{976FB27B-7D68-4662-A66C-F48FDC14C14B}" presName="hierChild4" presStyleCnt="0"/>
      <dgm:spPr/>
    </dgm:pt>
    <dgm:pt modelId="{A8C50573-427E-4302-94EE-9C889865FE42}" type="pres">
      <dgm:prSet presAssocID="{976FB27B-7D68-4662-A66C-F48FDC14C14B}" presName="hierChild5" presStyleCnt="0"/>
      <dgm:spPr/>
    </dgm:pt>
    <dgm:pt modelId="{93B98295-F366-42DF-8523-2F4146343D7B}" type="pres">
      <dgm:prSet presAssocID="{A60FAC40-0E8F-4A53-BC5E-879EE826C2F0}" presName="hierChild5" presStyleCnt="0"/>
      <dgm:spPr/>
    </dgm:pt>
    <dgm:pt modelId="{ADC709AC-65F9-46AC-8ECF-41880FD8564B}" type="pres">
      <dgm:prSet presAssocID="{BEEA2995-75E3-4DD9-A372-C0B8B68AD7A3}" presName="hierChild3" presStyleCnt="0"/>
      <dgm:spPr/>
    </dgm:pt>
  </dgm:ptLst>
  <dgm:cxnLst>
    <dgm:cxn modelId="{C2B4A183-1058-4D9E-83CC-F5F82A08C211}" srcId="{922050FB-CFFD-423E-8BA0-51CE91EAC1BF}" destId="{E6AC8DBF-8BA8-4545-A422-AA970A3B05BB}" srcOrd="0" destOrd="0" parTransId="{E1F712E9-E2CD-477D-9062-ECFC007D2336}" sibTransId="{9322A2D2-0CD6-4E38-9AB6-40C7AC3378A0}"/>
    <dgm:cxn modelId="{C6FFC662-6EF2-4B9A-9B3D-EBDD6449BF30}" type="presOf" srcId="{E1F712E9-E2CD-477D-9062-ECFC007D2336}" destId="{2CAFC2B3-AF8F-4AEF-BAAE-A739E28D7B76}" srcOrd="0" destOrd="0" presId="urn:microsoft.com/office/officeart/2005/8/layout/orgChart1"/>
    <dgm:cxn modelId="{391D355C-0A6F-430B-AA5B-B23759FCF885}" type="presOf" srcId="{A60FAC40-0E8F-4A53-BC5E-879EE826C2F0}" destId="{CC78E2AF-9BB8-4803-B747-39A234E6FF0C}" srcOrd="1" destOrd="0" presId="urn:microsoft.com/office/officeart/2005/8/layout/orgChart1"/>
    <dgm:cxn modelId="{93142276-74EF-4E7F-B8E8-99B0DC62260A}" srcId="{BEEA2995-75E3-4DD9-A372-C0B8B68AD7A3}" destId="{A60FAC40-0E8F-4A53-BC5E-879EE826C2F0}" srcOrd="2" destOrd="0" parTransId="{3CD41B9F-DF1E-4DEA-88F4-C8BDC2165AC9}" sibTransId="{49AA16D7-E335-4E26-BDFB-6DDEE1002A09}"/>
    <dgm:cxn modelId="{D2F47FE7-41FF-49C9-B2FC-CA5C34C93686}" type="presOf" srcId="{0168939A-145F-45DB-8FD5-D6E13FB0582E}" destId="{1712ABAD-72BA-4922-915E-D546AADFC2E1}" srcOrd="0" destOrd="0" presId="urn:microsoft.com/office/officeart/2005/8/layout/orgChart1"/>
    <dgm:cxn modelId="{45FBDB5F-777E-4301-9D87-AD0975FC90A5}" type="presOf" srcId="{BEEA2995-75E3-4DD9-A372-C0B8B68AD7A3}" destId="{D8B0665C-3274-4B81-A04E-8D40A6409C6D}" srcOrd="1" destOrd="0" presId="urn:microsoft.com/office/officeart/2005/8/layout/orgChart1"/>
    <dgm:cxn modelId="{0F9E8A2B-1E9D-43AE-A631-5DD2570C5256}" type="presOf" srcId="{E6AC8DBF-8BA8-4545-A422-AA970A3B05BB}" destId="{7DE5A9A7-7667-4B81-8C6C-23B8A1D2A95B}" srcOrd="1" destOrd="0" presId="urn:microsoft.com/office/officeart/2005/8/layout/orgChart1"/>
    <dgm:cxn modelId="{169EC38B-B690-4571-8AC6-6105E266C057}" type="presOf" srcId="{2EFA0A66-DAA0-4B7A-91C3-161F69B5A998}" destId="{63DC018A-7B1D-42FB-A17C-1643F5038A2A}" srcOrd="1" destOrd="0" presId="urn:microsoft.com/office/officeart/2005/8/layout/orgChart1"/>
    <dgm:cxn modelId="{EEFBFE28-47D1-40B8-A762-DE5253E5F3CD}" srcId="{004FB155-3E8A-44B8-B02A-6A84B9021104}" destId="{BEEA2995-75E3-4DD9-A372-C0B8B68AD7A3}" srcOrd="0" destOrd="0" parTransId="{D405A196-04B5-47B1-8801-08CE746FA7DF}" sibTransId="{9A6E4FF2-C858-4E4C-91C6-81B3B1B15BFC}"/>
    <dgm:cxn modelId="{ECC67D50-B542-431E-9198-89B7783D8E12}" type="presOf" srcId="{F79CDC9C-BEB9-46A9-A480-BBDB1CB47CEA}" destId="{2A797692-C95E-467C-AFAC-0F90F405A73C}" srcOrd="0" destOrd="0" presId="urn:microsoft.com/office/officeart/2005/8/layout/orgChart1"/>
    <dgm:cxn modelId="{1F688C45-DE41-4CD3-962C-05663CA2AAED}" type="presOf" srcId="{004FB155-3E8A-44B8-B02A-6A84B9021104}" destId="{BA726362-997B-4F95-8EBE-97A5838B607A}" srcOrd="0" destOrd="0" presId="urn:microsoft.com/office/officeart/2005/8/layout/orgChart1"/>
    <dgm:cxn modelId="{3FD4E5F8-7E85-4FCF-A0AC-DF1A08C86E8D}" type="presOf" srcId="{CAA987E2-5E52-48E9-9249-4E092F258ED3}" destId="{26D40E9F-7CF9-4905-96FA-69A6FBD2292F}" srcOrd="0" destOrd="0" presId="urn:microsoft.com/office/officeart/2005/8/layout/orgChart1"/>
    <dgm:cxn modelId="{F0A80909-B08E-468F-927A-5EA9542BDA4F}" type="presOf" srcId="{976FB27B-7D68-4662-A66C-F48FDC14C14B}" destId="{F3544DDE-E603-4135-A91E-24FDB8AACF77}" srcOrd="0" destOrd="0" presId="urn:microsoft.com/office/officeart/2005/8/layout/orgChart1"/>
    <dgm:cxn modelId="{C4939CC9-2528-4386-BBD3-183668E3DC87}" type="presOf" srcId="{976FB27B-7D68-4662-A66C-F48FDC14C14B}" destId="{7E5EFEFF-7DF8-4085-8059-9F281BDD9037}" srcOrd="1" destOrd="0" presId="urn:microsoft.com/office/officeart/2005/8/layout/orgChart1"/>
    <dgm:cxn modelId="{CF0D0288-241C-411B-852B-4BB7874BDEFA}" type="presOf" srcId="{6402AD19-8B72-4436-9963-66EB74F03013}" destId="{0FC69CE4-9833-4299-8B58-90A75B73868E}" srcOrd="0" destOrd="0" presId="urn:microsoft.com/office/officeart/2005/8/layout/orgChart1"/>
    <dgm:cxn modelId="{EB6CD466-0108-43E5-BE62-1213C9BE89FA}" type="presOf" srcId="{666943DC-E15E-4EE2-B1DD-E71A1B663FED}" destId="{3CCF3EA3-7D90-4E67-844E-A1FE2F84B561}" srcOrd="0" destOrd="0" presId="urn:microsoft.com/office/officeart/2005/8/layout/orgChart1"/>
    <dgm:cxn modelId="{EA724BC1-C720-4B30-AEC3-2B9F4F1E62B7}" srcId="{6402AD19-8B72-4436-9963-66EB74F03013}" destId="{2EFA0A66-DAA0-4B7A-91C3-161F69B5A998}" srcOrd="0" destOrd="0" parTransId="{DB72D282-0435-4098-A2AF-AC98D80671C0}" sibTransId="{BFF1F295-77BB-48C9-9360-C2C75EB3F332}"/>
    <dgm:cxn modelId="{D978C75F-886D-46D9-98CD-B499213DE709}" type="presOf" srcId="{6402AD19-8B72-4436-9963-66EB74F03013}" destId="{E8F2621E-D904-4145-ACE2-F0CD627F7830}" srcOrd="1" destOrd="0" presId="urn:microsoft.com/office/officeart/2005/8/layout/orgChart1"/>
    <dgm:cxn modelId="{14C07282-1F50-4866-BA31-D6DF7CBBE52D}" type="presOf" srcId="{922050FB-CFFD-423E-8BA0-51CE91EAC1BF}" destId="{A3432CAA-64F9-4E48-997E-8A8E35EACB44}" srcOrd="0" destOrd="0" presId="urn:microsoft.com/office/officeart/2005/8/layout/orgChart1"/>
    <dgm:cxn modelId="{6FF33FAA-2EE8-4116-A118-48B3006E0F56}" type="presOf" srcId="{CAA987E2-5E52-48E9-9249-4E092F258ED3}" destId="{C5F6687B-7C43-4630-A097-D34609D5E28D}" srcOrd="1" destOrd="0" presId="urn:microsoft.com/office/officeart/2005/8/layout/orgChart1"/>
    <dgm:cxn modelId="{60D2ABC8-F0E1-4F4A-80F2-9DF60E736B02}" type="presOf" srcId="{78B5BCAA-BB4C-4A92-884F-AF0F6724FB02}" destId="{8762B90B-8C60-47CE-80FC-DEF026519394}" srcOrd="0" destOrd="0" presId="urn:microsoft.com/office/officeart/2005/8/layout/orgChart1"/>
    <dgm:cxn modelId="{B9CC129C-8A61-451E-98C3-8EFE9702B1C0}" type="presOf" srcId="{E6AC8DBF-8BA8-4545-A422-AA970A3B05BB}" destId="{BCA17807-EE9A-42CD-BAEB-F79A6DCAA6AA}" srcOrd="0" destOrd="0" presId="urn:microsoft.com/office/officeart/2005/8/layout/orgChart1"/>
    <dgm:cxn modelId="{AF912970-21F2-4D5E-A91E-4FE213C3C48E}" srcId="{2EFA0A66-DAA0-4B7A-91C3-161F69B5A998}" destId="{170CC0E8-9F30-459C-8252-15CABF462E12}" srcOrd="0" destOrd="0" parTransId="{F79CDC9C-BEB9-46A9-A480-BBDB1CB47CEA}" sibTransId="{ECE64656-F8A3-4646-BCA1-D720E33A5843}"/>
    <dgm:cxn modelId="{25F52A6F-C024-42C1-A02D-B9F42F874DDC}" srcId="{BEEA2995-75E3-4DD9-A372-C0B8B68AD7A3}" destId="{6402AD19-8B72-4436-9963-66EB74F03013}" srcOrd="1" destOrd="0" parTransId="{0168939A-145F-45DB-8FD5-D6E13FB0582E}" sibTransId="{DF100F19-EC18-4948-8994-F5998E3110D8}"/>
    <dgm:cxn modelId="{867510F6-C84D-441F-834E-D8DEA3E24944}" type="presOf" srcId="{170CC0E8-9F30-459C-8252-15CABF462E12}" destId="{2C6B0EF7-23D6-41CA-A169-7E6411EBDCA3}" srcOrd="1" destOrd="0" presId="urn:microsoft.com/office/officeart/2005/8/layout/orgChart1"/>
    <dgm:cxn modelId="{52B5CBAD-446E-4A59-BB8F-C62A2A7FEE7F}" type="presOf" srcId="{170CC0E8-9F30-459C-8252-15CABF462E12}" destId="{7A261F90-9D17-4DDC-BCAC-9F6B1B3D8A25}" srcOrd="0" destOrd="0" presId="urn:microsoft.com/office/officeart/2005/8/layout/orgChart1"/>
    <dgm:cxn modelId="{DB5F32B0-E055-49A0-9E4E-EE3FB94FD94B}" type="presOf" srcId="{2EFA0A66-DAA0-4B7A-91C3-161F69B5A998}" destId="{4FF4298E-797B-4C00-89FD-195C66FBE1CB}" srcOrd="0" destOrd="0" presId="urn:microsoft.com/office/officeart/2005/8/layout/orgChart1"/>
    <dgm:cxn modelId="{9A097F1C-29E7-4164-AD60-C222F234FAB7}" srcId="{E6AC8DBF-8BA8-4545-A422-AA970A3B05BB}" destId="{CAA987E2-5E52-48E9-9249-4E092F258ED3}" srcOrd="0" destOrd="0" parTransId="{0DB01C76-DCFA-43EF-B2F9-2AE5C00AC093}" sibTransId="{C2137018-4F59-4363-8CE1-5BD25B1E22AC}"/>
    <dgm:cxn modelId="{F9697153-B873-487E-8BA7-9351C165DC16}" srcId="{BEEA2995-75E3-4DD9-A372-C0B8B68AD7A3}" destId="{922050FB-CFFD-423E-8BA0-51CE91EAC1BF}" srcOrd="0" destOrd="0" parTransId="{78B5BCAA-BB4C-4A92-884F-AF0F6724FB02}" sibTransId="{60C7DBDC-2497-46C3-B02A-B1C1E899C7CD}"/>
    <dgm:cxn modelId="{AC7F557D-A202-4865-B85B-ED4115D4F401}" type="presOf" srcId="{922050FB-CFFD-423E-8BA0-51CE91EAC1BF}" destId="{E5698104-8478-490A-9A8B-D1B8FA773AC5}" srcOrd="1" destOrd="0" presId="urn:microsoft.com/office/officeart/2005/8/layout/orgChart1"/>
    <dgm:cxn modelId="{15A5A862-EB71-41F1-B39B-691FB12862C2}" type="presOf" srcId="{0DB01C76-DCFA-43EF-B2F9-2AE5C00AC093}" destId="{101EC2E5-4BF9-4F52-A95B-80564418C9D7}" srcOrd="0" destOrd="0" presId="urn:microsoft.com/office/officeart/2005/8/layout/orgChart1"/>
    <dgm:cxn modelId="{478BD357-FB9B-4E08-B275-EC9455E050AF}" type="presOf" srcId="{DB72D282-0435-4098-A2AF-AC98D80671C0}" destId="{7690E862-BC95-4F9D-89BE-6E025E854B7F}" srcOrd="0" destOrd="0" presId="urn:microsoft.com/office/officeart/2005/8/layout/orgChart1"/>
    <dgm:cxn modelId="{E16729A7-F00C-40B4-8909-392F2D1CF89D}" type="presOf" srcId="{BEEA2995-75E3-4DD9-A372-C0B8B68AD7A3}" destId="{1187A325-198D-4EF8-8E5F-286E3619D4D7}" srcOrd="0" destOrd="0" presId="urn:microsoft.com/office/officeart/2005/8/layout/orgChart1"/>
    <dgm:cxn modelId="{B4E25E23-9D4D-4610-916B-8A23A688B7B1}" type="presOf" srcId="{A60FAC40-0E8F-4A53-BC5E-879EE826C2F0}" destId="{E95A17D3-9D9D-4DBE-B985-5A1940454310}" srcOrd="0" destOrd="0" presId="urn:microsoft.com/office/officeart/2005/8/layout/orgChart1"/>
    <dgm:cxn modelId="{5AA01E76-4E51-4704-BD57-2B6F29B75B6A}" srcId="{A60FAC40-0E8F-4A53-BC5E-879EE826C2F0}" destId="{976FB27B-7D68-4662-A66C-F48FDC14C14B}" srcOrd="0" destOrd="0" parTransId="{666943DC-E15E-4EE2-B1DD-E71A1B663FED}" sibTransId="{4DB39801-319F-4904-A725-4D78ADC5C7CA}"/>
    <dgm:cxn modelId="{38843A94-3258-4A78-B1D4-C66715FE1A8A}" type="presOf" srcId="{3CD41B9F-DF1E-4DEA-88F4-C8BDC2165AC9}" destId="{A99D8AD2-8D6B-4546-ADBC-9D532B495E39}" srcOrd="0" destOrd="0" presId="urn:microsoft.com/office/officeart/2005/8/layout/orgChart1"/>
    <dgm:cxn modelId="{3655E4FD-EB48-4C46-8A7B-9FA0D5456AA7}" type="presParOf" srcId="{BA726362-997B-4F95-8EBE-97A5838B607A}" destId="{7EA65F70-4DFA-42BF-8918-7F34293E911B}" srcOrd="0" destOrd="0" presId="urn:microsoft.com/office/officeart/2005/8/layout/orgChart1"/>
    <dgm:cxn modelId="{E4009747-4048-4F49-B243-D114FD1BD134}" type="presParOf" srcId="{7EA65F70-4DFA-42BF-8918-7F34293E911B}" destId="{50DFB017-A799-442E-BFB7-EBE8FA14267C}" srcOrd="0" destOrd="0" presId="urn:microsoft.com/office/officeart/2005/8/layout/orgChart1"/>
    <dgm:cxn modelId="{0A7C6403-92AE-4E3E-B0AB-7A784989E823}" type="presParOf" srcId="{50DFB017-A799-442E-BFB7-EBE8FA14267C}" destId="{1187A325-198D-4EF8-8E5F-286E3619D4D7}" srcOrd="0" destOrd="0" presId="urn:microsoft.com/office/officeart/2005/8/layout/orgChart1"/>
    <dgm:cxn modelId="{0AEC8435-4D90-4939-89B0-E39FD584D7AE}" type="presParOf" srcId="{50DFB017-A799-442E-BFB7-EBE8FA14267C}" destId="{D8B0665C-3274-4B81-A04E-8D40A6409C6D}" srcOrd="1" destOrd="0" presId="urn:microsoft.com/office/officeart/2005/8/layout/orgChart1"/>
    <dgm:cxn modelId="{F2CF0AC0-5C76-43C6-BE5E-B9A7AB74E041}" type="presParOf" srcId="{7EA65F70-4DFA-42BF-8918-7F34293E911B}" destId="{4D1767B0-DB49-4176-A741-9D75648783D3}" srcOrd="1" destOrd="0" presId="urn:microsoft.com/office/officeart/2005/8/layout/orgChart1"/>
    <dgm:cxn modelId="{09767FA6-7CF3-40CA-8511-8860421CF0AD}" type="presParOf" srcId="{4D1767B0-DB49-4176-A741-9D75648783D3}" destId="{8762B90B-8C60-47CE-80FC-DEF026519394}" srcOrd="0" destOrd="0" presId="urn:microsoft.com/office/officeart/2005/8/layout/orgChart1"/>
    <dgm:cxn modelId="{A2726E6C-C90D-49B0-9BC6-47ECB62B9A21}" type="presParOf" srcId="{4D1767B0-DB49-4176-A741-9D75648783D3}" destId="{A048325F-3ADE-402F-AEA3-5EAB976B5F2A}" srcOrd="1" destOrd="0" presId="urn:microsoft.com/office/officeart/2005/8/layout/orgChart1"/>
    <dgm:cxn modelId="{4ACFF7A1-D020-4D27-93F9-856B66FD17EF}" type="presParOf" srcId="{A048325F-3ADE-402F-AEA3-5EAB976B5F2A}" destId="{26C11640-5542-4E68-83B0-14F5B4D66357}" srcOrd="0" destOrd="0" presId="urn:microsoft.com/office/officeart/2005/8/layout/orgChart1"/>
    <dgm:cxn modelId="{85954D6C-EB5B-4588-A034-AB11FB661C45}" type="presParOf" srcId="{26C11640-5542-4E68-83B0-14F5B4D66357}" destId="{A3432CAA-64F9-4E48-997E-8A8E35EACB44}" srcOrd="0" destOrd="0" presId="urn:microsoft.com/office/officeart/2005/8/layout/orgChart1"/>
    <dgm:cxn modelId="{42F47F79-771B-420D-AE0D-7C1EBF1DD47A}" type="presParOf" srcId="{26C11640-5542-4E68-83B0-14F5B4D66357}" destId="{E5698104-8478-490A-9A8B-D1B8FA773AC5}" srcOrd="1" destOrd="0" presId="urn:microsoft.com/office/officeart/2005/8/layout/orgChart1"/>
    <dgm:cxn modelId="{95A9F16A-C64E-4AC7-BC4D-D1553AFF916F}" type="presParOf" srcId="{A048325F-3ADE-402F-AEA3-5EAB976B5F2A}" destId="{FDD8C089-3AF2-44BE-98D9-F5078D7BBAA2}" srcOrd="1" destOrd="0" presId="urn:microsoft.com/office/officeart/2005/8/layout/orgChart1"/>
    <dgm:cxn modelId="{909524FC-BB71-4BA0-A7DC-66EC6B33D7B6}" type="presParOf" srcId="{FDD8C089-3AF2-44BE-98D9-F5078D7BBAA2}" destId="{2CAFC2B3-AF8F-4AEF-BAAE-A739E28D7B76}" srcOrd="0" destOrd="0" presId="urn:microsoft.com/office/officeart/2005/8/layout/orgChart1"/>
    <dgm:cxn modelId="{DA1EED4A-D7EF-4F35-9584-CFC09F2DA42E}" type="presParOf" srcId="{FDD8C089-3AF2-44BE-98D9-F5078D7BBAA2}" destId="{173A3028-7173-4902-8B73-633A93C7BD20}" srcOrd="1" destOrd="0" presId="urn:microsoft.com/office/officeart/2005/8/layout/orgChart1"/>
    <dgm:cxn modelId="{04AC284B-1A4A-4CA5-831D-C1DD92DF8657}" type="presParOf" srcId="{173A3028-7173-4902-8B73-633A93C7BD20}" destId="{A039D364-2A34-43F2-A5E3-73DB4C7D6BF5}" srcOrd="0" destOrd="0" presId="urn:microsoft.com/office/officeart/2005/8/layout/orgChart1"/>
    <dgm:cxn modelId="{C6FD428E-7A9B-42F3-A5AF-8A6E3598D8E9}" type="presParOf" srcId="{A039D364-2A34-43F2-A5E3-73DB4C7D6BF5}" destId="{BCA17807-EE9A-42CD-BAEB-F79A6DCAA6AA}" srcOrd="0" destOrd="0" presId="urn:microsoft.com/office/officeart/2005/8/layout/orgChart1"/>
    <dgm:cxn modelId="{4892E51C-1C69-4D17-B6CB-BD003F55307E}" type="presParOf" srcId="{A039D364-2A34-43F2-A5E3-73DB4C7D6BF5}" destId="{7DE5A9A7-7667-4B81-8C6C-23B8A1D2A95B}" srcOrd="1" destOrd="0" presId="urn:microsoft.com/office/officeart/2005/8/layout/orgChart1"/>
    <dgm:cxn modelId="{948CE39B-A9F9-464F-B4D7-1ADF60C8B476}" type="presParOf" srcId="{173A3028-7173-4902-8B73-633A93C7BD20}" destId="{A84397F5-4B70-483F-AACA-22756A997234}" srcOrd="1" destOrd="0" presId="urn:microsoft.com/office/officeart/2005/8/layout/orgChart1"/>
    <dgm:cxn modelId="{0059BD2B-5C34-4390-AE86-2F96A02E71E8}" type="presParOf" srcId="{A84397F5-4B70-483F-AACA-22756A997234}" destId="{101EC2E5-4BF9-4F52-A95B-80564418C9D7}" srcOrd="0" destOrd="0" presId="urn:microsoft.com/office/officeart/2005/8/layout/orgChart1"/>
    <dgm:cxn modelId="{8DC8BDB8-1BF2-43AC-AC63-A4D1188CE5D3}" type="presParOf" srcId="{A84397F5-4B70-483F-AACA-22756A997234}" destId="{695DB54A-7865-4CCA-898E-9D3516A56230}" srcOrd="1" destOrd="0" presId="urn:microsoft.com/office/officeart/2005/8/layout/orgChart1"/>
    <dgm:cxn modelId="{A986798A-7429-4761-97FB-BE9C6F806B85}" type="presParOf" srcId="{695DB54A-7865-4CCA-898E-9D3516A56230}" destId="{7C891706-6400-421F-BCE0-5C8E62BC0470}" srcOrd="0" destOrd="0" presId="urn:microsoft.com/office/officeart/2005/8/layout/orgChart1"/>
    <dgm:cxn modelId="{93F93E6F-8B53-400C-A364-156DCDC31311}" type="presParOf" srcId="{7C891706-6400-421F-BCE0-5C8E62BC0470}" destId="{26D40E9F-7CF9-4905-96FA-69A6FBD2292F}" srcOrd="0" destOrd="0" presId="urn:microsoft.com/office/officeart/2005/8/layout/orgChart1"/>
    <dgm:cxn modelId="{481B090F-5E35-4CAE-A6BF-7ECF03FAA373}" type="presParOf" srcId="{7C891706-6400-421F-BCE0-5C8E62BC0470}" destId="{C5F6687B-7C43-4630-A097-D34609D5E28D}" srcOrd="1" destOrd="0" presId="urn:microsoft.com/office/officeart/2005/8/layout/orgChart1"/>
    <dgm:cxn modelId="{59F6D01B-F5EA-476F-AA25-B4B962CC3D81}" type="presParOf" srcId="{695DB54A-7865-4CCA-898E-9D3516A56230}" destId="{5D7FCE4B-167D-4756-A150-7FB2B8F438CD}" srcOrd="1" destOrd="0" presId="urn:microsoft.com/office/officeart/2005/8/layout/orgChart1"/>
    <dgm:cxn modelId="{CD0E07AB-7A5C-4242-84F4-FC7D1DE72CA7}" type="presParOf" srcId="{695DB54A-7865-4CCA-898E-9D3516A56230}" destId="{5D010206-A7F4-4D33-A4AA-874A4383296F}" srcOrd="2" destOrd="0" presId="urn:microsoft.com/office/officeart/2005/8/layout/orgChart1"/>
    <dgm:cxn modelId="{CF266592-35A3-40C9-A16C-3E899E40C5D6}" type="presParOf" srcId="{173A3028-7173-4902-8B73-633A93C7BD20}" destId="{4CAF7DAF-1ADA-4202-8CA1-C7DAFD3FDA5F}" srcOrd="2" destOrd="0" presId="urn:microsoft.com/office/officeart/2005/8/layout/orgChart1"/>
    <dgm:cxn modelId="{7188DF09-A48C-42CF-9E0D-B9ED63844648}" type="presParOf" srcId="{A048325F-3ADE-402F-AEA3-5EAB976B5F2A}" destId="{02F9CFED-6A4D-4787-9404-6F4CD18BFBA3}" srcOrd="2" destOrd="0" presId="urn:microsoft.com/office/officeart/2005/8/layout/orgChart1"/>
    <dgm:cxn modelId="{AFE95544-6D41-4A66-A75C-D705AEF45BF3}" type="presParOf" srcId="{4D1767B0-DB49-4176-A741-9D75648783D3}" destId="{1712ABAD-72BA-4922-915E-D546AADFC2E1}" srcOrd="2" destOrd="0" presId="urn:microsoft.com/office/officeart/2005/8/layout/orgChart1"/>
    <dgm:cxn modelId="{9F6487EF-CC56-42FE-A2D3-10663BAF67D7}" type="presParOf" srcId="{4D1767B0-DB49-4176-A741-9D75648783D3}" destId="{9FA3A12C-ABBA-431F-A5B8-C913E7EDE1EC}" srcOrd="3" destOrd="0" presId="urn:microsoft.com/office/officeart/2005/8/layout/orgChart1"/>
    <dgm:cxn modelId="{B7B94EE7-7929-435B-AC60-9C97937E0A82}" type="presParOf" srcId="{9FA3A12C-ABBA-431F-A5B8-C913E7EDE1EC}" destId="{9BB22BB8-6182-4340-8C33-028D40A8E8DB}" srcOrd="0" destOrd="0" presId="urn:microsoft.com/office/officeart/2005/8/layout/orgChart1"/>
    <dgm:cxn modelId="{CB5E590A-7A87-4210-9527-9B4C30C0A41A}" type="presParOf" srcId="{9BB22BB8-6182-4340-8C33-028D40A8E8DB}" destId="{0FC69CE4-9833-4299-8B58-90A75B73868E}" srcOrd="0" destOrd="0" presId="urn:microsoft.com/office/officeart/2005/8/layout/orgChart1"/>
    <dgm:cxn modelId="{F8EAF548-6607-4880-A1B6-8FA0E15DC08F}" type="presParOf" srcId="{9BB22BB8-6182-4340-8C33-028D40A8E8DB}" destId="{E8F2621E-D904-4145-ACE2-F0CD627F7830}" srcOrd="1" destOrd="0" presId="urn:microsoft.com/office/officeart/2005/8/layout/orgChart1"/>
    <dgm:cxn modelId="{80A1AB73-D2C8-420B-BCFE-F2A1B9820B44}" type="presParOf" srcId="{9FA3A12C-ABBA-431F-A5B8-C913E7EDE1EC}" destId="{96A1549F-A9B6-4A64-831F-CBCA4B014CF5}" srcOrd="1" destOrd="0" presId="urn:microsoft.com/office/officeart/2005/8/layout/orgChart1"/>
    <dgm:cxn modelId="{AE084750-5143-4FA5-83CC-DE3CE70D822C}" type="presParOf" srcId="{96A1549F-A9B6-4A64-831F-CBCA4B014CF5}" destId="{7690E862-BC95-4F9D-89BE-6E025E854B7F}" srcOrd="0" destOrd="0" presId="urn:microsoft.com/office/officeart/2005/8/layout/orgChart1"/>
    <dgm:cxn modelId="{07B2D017-F5FE-4DE4-90AB-7308C532A312}" type="presParOf" srcId="{96A1549F-A9B6-4A64-831F-CBCA4B014CF5}" destId="{FC19564D-C2F4-4D60-B13E-3B981856B2B9}" srcOrd="1" destOrd="0" presId="urn:microsoft.com/office/officeart/2005/8/layout/orgChart1"/>
    <dgm:cxn modelId="{FEC828FF-4827-4D61-AF9F-80EA906F6B7B}" type="presParOf" srcId="{FC19564D-C2F4-4D60-B13E-3B981856B2B9}" destId="{EBB83F91-EC21-489A-BA56-E69EA98993D9}" srcOrd="0" destOrd="0" presId="urn:microsoft.com/office/officeart/2005/8/layout/orgChart1"/>
    <dgm:cxn modelId="{39C89CF1-1FF2-48DE-A0EB-59FCFC0B27D9}" type="presParOf" srcId="{EBB83F91-EC21-489A-BA56-E69EA98993D9}" destId="{4FF4298E-797B-4C00-89FD-195C66FBE1CB}" srcOrd="0" destOrd="0" presId="urn:microsoft.com/office/officeart/2005/8/layout/orgChart1"/>
    <dgm:cxn modelId="{6EA52006-074E-472B-9CC7-097103F784EC}" type="presParOf" srcId="{EBB83F91-EC21-489A-BA56-E69EA98993D9}" destId="{63DC018A-7B1D-42FB-A17C-1643F5038A2A}" srcOrd="1" destOrd="0" presId="urn:microsoft.com/office/officeart/2005/8/layout/orgChart1"/>
    <dgm:cxn modelId="{6239B752-583A-481C-8CF4-2E886B8A1FDC}" type="presParOf" srcId="{FC19564D-C2F4-4D60-B13E-3B981856B2B9}" destId="{69360091-0B6E-47A8-B358-C12555070F87}" srcOrd="1" destOrd="0" presId="urn:microsoft.com/office/officeart/2005/8/layout/orgChart1"/>
    <dgm:cxn modelId="{8DC50D80-C252-41C2-9B4A-D14FD572C8A3}" type="presParOf" srcId="{69360091-0B6E-47A8-B358-C12555070F87}" destId="{2A797692-C95E-467C-AFAC-0F90F405A73C}" srcOrd="0" destOrd="0" presId="urn:microsoft.com/office/officeart/2005/8/layout/orgChart1"/>
    <dgm:cxn modelId="{7B41AF2C-34B2-49DD-B3EE-24F5D87A58E7}" type="presParOf" srcId="{69360091-0B6E-47A8-B358-C12555070F87}" destId="{C22670FF-6055-4679-B67E-FDDC9AD7905B}" srcOrd="1" destOrd="0" presId="urn:microsoft.com/office/officeart/2005/8/layout/orgChart1"/>
    <dgm:cxn modelId="{55E90F38-470C-4EEF-822B-6A6C22F4D0B0}" type="presParOf" srcId="{C22670FF-6055-4679-B67E-FDDC9AD7905B}" destId="{38549E33-BF8F-4992-B058-42619849724F}" srcOrd="0" destOrd="0" presId="urn:microsoft.com/office/officeart/2005/8/layout/orgChart1"/>
    <dgm:cxn modelId="{2DB22F0A-427C-4D7D-B133-B3BF333466C4}" type="presParOf" srcId="{38549E33-BF8F-4992-B058-42619849724F}" destId="{7A261F90-9D17-4DDC-BCAC-9F6B1B3D8A25}" srcOrd="0" destOrd="0" presId="urn:microsoft.com/office/officeart/2005/8/layout/orgChart1"/>
    <dgm:cxn modelId="{EEDD217A-D322-4F67-A512-D9151BFFA917}" type="presParOf" srcId="{38549E33-BF8F-4992-B058-42619849724F}" destId="{2C6B0EF7-23D6-41CA-A169-7E6411EBDCA3}" srcOrd="1" destOrd="0" presId="urn:microsoft.com/office/officeart/2005/8/layout/orgChart1"/>
    <dgm:cxn modelId="{046C4154-C67D-424E-86E4-A982B62A6D01}" type="presParOf" srcId="{C22670FF-6055-4679-B67E-FDDC9AD7905B}" destId="{28C6CB34-BE54-4349-8DF1-BDB6F7BA0670}" srcOrd="1" destOrd="0" presId="urn:microsoft.com/office/officeart/2005/8/layout/orgChart1"/>
    <dgm:cxn modelId="{1B3C0F92-B2F3-4311-B519-0F0CD3007F6A}" type="presParOf" srcId="{C22670FF-6055-4679-B67E-FDDC9AD7905B}" destId="{15D95063-4A83-4835-BED9-9E268E804A80}" srcOrd="2" destOrd="0" presId="urn:microsoft.com/office/officeart/2005/8/layout/orgChart1"/>
    <dgm:cxn modelId="{5055D657-0A6C-49D3-A585-364100BD8FED}" type="presParOf" srcId="{FC19564D-C2F4-4D60-B13E-3B981856B2B9}" destId="{A350053B-1ED8-440E-B90E-DD2448D32320}" srcOrd="2" destOrd="0" presId="urn:microsoft.com/office/officeart/2005/8/layout/orgChart1"/>
    <dgm:cxn modelId="{0715D312-15A5-4F81-A4AC-2DB8F83544C6}" type="presParOf" srcId="{9FA3A12C-ABBA-431F-A5B8-C913E7EDE1EC}" destId="{0C1D8340-8C66-4954-BD40-6DCA291A05A7}" srcOrd="2" destOrd="0" presId="urn:microsoft.com/office/officeart/2005/8/layout/orgChart1"/>
    <dgm:cxn modelId="{1469F54C-A6B3-4ADE-A351-8A7E472C7FD4}" type="presParOf" srcId="{4D1767B0-DB49-4176-A741-9D75648783D3}" destId="{A99D8AD2-8D6B-4546-ADBC-9D532B495E39}" srcOrd="4" destOrd="0" presId="urn:microsoft.com/office/officeart/2005/8/layout/orgChart1"/>
    <dgm:cxn modelId="{3A68586F-067A-4498-A2DB-11507A154E6C}" type="presParOf" srcId="{4D1767B0-DB49-4176-A741-9D75648783D3}" destId="{899127BF-15DF-4C2A-BC7F-CF200CCE1D8D}" srcOrd="5" destOrd="0" presId="urn:microsoft.com/office/officeart/2005/8/layout/orgChart1"/>
    <dgm:cxn modelId="{FE970306-EC6D-4D02-BA2E-20E71C317454}" type="presParOf" srcId="{899127BF-15DF-4C2A-BC7F-CF200CCE1D8D}" destId="{A65D6FC1-24EC-48C4-A14C-766414949DA4}" srcOrd="0" destOrd="0" presId="urn:microsoft.com/office/officeart/2005/8/layout/orgChart1"/>
    <dgm:cxn modelId="{AC24CB70-A447-473A-BCF3-834956D5E6A9}" type="presParOf" srcId="{A65D6FC1-24EC-48C4-A14C-766414949DA4}" destId="{E95A17D3-9D9D-4DBE-B985-5A1940454310}" srcOrd="0" destOrd="0" presId="urn:microsoft.com/office/officeart/2005/8/layout/orgChart1"/>
    <dgm:cxn modelId="{AAD8B429-66CC-4477-B8A1-FA0AB5AC8152}" type="presParOf" srcId="{A65D6FC1-24EC-48C4-A14C-766414949DA4}" destId="{CC78E2AF-9BB8-4803-B747-39A234E6FF0C}" srcOrd="1" destOrd="0" presId="urn:microsoft.com/office/officeart/2005/8/layout/orgChart1"/>
    <dgm:cxn modelId="{A24981EB-2790-4EDB-B6B0-BEF3E8FB8A8A}" type="presParOf" srcId="{899127BF-15DF-4C2A-BC7F-CF200CCE1D8D}" destId="{10B504E3-A546-48D3-B386-E60CE28C54B8}" srcOrd="1" destOrd="0" presId="urn:microsoft.com/office/officeart/2005/8/layout/orgChart1"/>
    <dgm:cxn modelId="{869FCE60-987A-4939-A47D-C33CEB603FAC}" type="presParOf" srcId="{10B504E3-A546-48D3-B386-E60CE28C54B8}" destId="{3CCF3EA3-7D90-4E67-844E-A1FE2F84B561}" srcOrd="0" destOrd="0" presId="urn:microsoft.com/office/officeart/2005/8/layout/orgChart1"/>
    <dgm:cxn modelId="{9BF31F48-4313-468D-87BD-186B7DDEE937}" type="presParOf" srcId="{10B504E3-A546-48D3-B386-E60CE28C54B8}" destId="{0F5EB9FD-20EC-4384-A636-2F50C1A26443}" srcOrd="1" destOrd="0" presId="urn:microsoft.com/office/officeart/2005/8/layout/orgChart1"/>
    <dgm:cxn modelId="{EDA2D93F-5D8A-418F-AF09-9A58C8399BBE}" type="presParOf" srcId="{0F5EB9FD-20EC-4384-A636-2F50C1A26443}" destId="{E30834C3-2AD6-41A8-B58B-04276FCCFE1E}" srcOrd="0" destOrd="0" presId="urn:microsoft.com/office/officeart/2005/8/layout/orgChart1"/>
    <dgm:cxn modelId="{16B0A501-1416-4F4F-9671-15865C49D70C}" type="presParOf" srcId="{E30834C3-2AD6-41A8-B58B-04276FCCFE1E}" destId="{F3544DDE-E603-4135-A91E-24FDB8AACF77}" srcOrd="0" destOrd="0" presId="urn:microsoft.com/office/officeart/2005/8/layout/orgChart1"/>
    <dgm:cxn modelId="{B0C54824-8D5F-484D-AA8E-A130F5A5F6D7}" type="presParOf" srcId="{E30834C3-2AD6-41A8-B58B-04276FCCFE1E}" destId="{7E5EFEFF-7DF8-4085-8059-9F281BDD9037}" srcOrd="1" destOrd="0" presId="urn:microsoft.com/office/officeart/2005/8/layout/orgChart1"/>
    <dgm:cxn modelId="{AA5253CF-54EA-41DA-AF43-7F49DA8D3B43}" type="presParOf" srcId="{0F5EB9FD-20EC-4384-A636-2F50C1A26443}" destId="{4289583B-0F83-47DD-85BA-DAD93D5ABB85}" srcOrd="1" destOrd="0" presId="urn:microsoft.com/office/officeart/2005/8/layout/orgChart1"/>
    <dgm:cxn modelId="{761A3D58-8436-4117-93DD-4A4DCCB690DB}" type="presParOf" srcId="{0F5EB9FD-20EC-4384-A636-2F50C1A26443}" destId="{A8C50573-427E-4302-94EE-9C889865FE42}" srcOrd="2" destOrd="0" presId="urn:microsoft.com/office/officeart/2005/8/layout/orgChart1"/>
    <dgm:cxn modelId="{FC7D7401-5A66-4763-9E29-1C2BC999FE85}" type="presParOf" srcId="{899127BF-15DF-4C2A-BC7F-CF200CCE1D8D}" destId="{93B98295-F366-42DF-8523-2F4146343D7B}" srcOrd="2" destOrd="0" presId="urn:microsoft.com/office/officeart/2005/8/layout/orgChart1"/>
    <dgm:cxn modelId="{55BB3995-661E-4393-B30A-4353D7B932E1}" type="presParOf" srcId="{7EA65F70-4DFA-42BF-8918-7F34293E911B}" destId="{ADC709AC-65F9-46AC-8ECF-41880FD8564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CF3EA3-7D90-4E67-844E-A1FE2F84B561}">
      <dsp:nvSpPr>
        <dsp:cNvPr id="0" name=""/>
        <dsp:cNvSpPr/>
      </dsp:nvSpPr>
      <dsp:spPr>
        <a:xfrm>
          <a:off x="7271728" y="3071436"/>
          <a:ext cx="91440" cy="5262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621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9D8AD2-8D6B-4546-ADBC-9D532B495E39}">
      <dsp:nvSpPr>
        <dsp:cNvPr id="0" name=""/>
        <dsp:cNvSpPr/>
      </dsp:nvSpPr>
      <dsp:spPr>
        <a:xfrm>
          <a:off x="4285456" y="1292334"/>
          <a:ext cx="3031991" cy="5262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106"/>
              </a:lnTo>
              <a:lnTo>
                <a:pt x="3031991" y="263106"/>
              </a:lnTo>
              <a:lnTo>
                <a:pt x="3031991" y="5262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97692-C95E-467C-AFAC-0F90F405A73C}">
      <dsp:nvSpPr>
        <dsp:cNvPr id="0" name=""/>
        <dsp:cNvSpPr/>
      </dsp:nvSpPr>
      <dsp:spPr>
        <a:xfrm>
          <a:off x="3283145" y="4850539"/>
          <a:ext cx="375866" cy="1152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2658"/>
              </a:lnTo>
              <a:lnTo>
                <a:pt x="375866" y="11526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90E862-BC95-4F9D-89BE-6E025E854B7F}">
      <dsp:nvSpPr>
        <dsp:cNvPr id="0" name=""/>
        <dsp:cNvSpPr/>
      </dsp:nvSpPr>
      <dsp:spPr>
        <a:xfrm>
          <a:off x="4239736" y="3071436"/>
          <a:ext cx="91440" cy="5262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621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12ABAD-72BA-4922-915E-D546AADFC2E1}">
      <dsp:nvSpPr>
        <dsp:cNvPr id="0" name=""/>
        <dsp:cNvSpPr/>
      </dsp:nvSpPr>
      <dsp:spPr>
        <a:xfrm>
          <a:off x="4239736" y="1292334"/>
          <a:ext cx="91440" cy="5262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62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1EC2E5-4BF9-4F52-A95B-80564418C9D7}">
      <dsp:nvSpPr>
        <dsp:cNvPr id="0" name=""/>
        <dsp:cNvSpPr/>
      </dsp:nvSpPr>
      <dsp:spPr>
        <a:xfrm>
          <a:off x="251153" y="4850539"/>
          <a:ext cx="375866" cy="1152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2658"/>
              </a:lnTo>
              <a:lnTo>
                <a:pt x="375866" y="11526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AFC2B3-AF8F-4AEF-BAAE-A739E28D7B76}">
      <dsp:nvSpPr>
        <dsp:cNvPr id="0" name=""/>
        <dsp:cNvSpPr/>
      </dsp:nvSpPr>
      <dsp:spPr>
        <a:xfrm>
          <a:off x="1207744" y="3071436"/>
          <a:ext cx="91440" cy="5262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621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62B90B-8C60-47CE-80FC-DEF026519394}">
      <dsp:nvSpPr>
        <dsp:cNvPr id="0" name=""/>
        <dsp:cNvSpPr/>
      </dsp:nvSpPr>
      <dsp:spPr>
        <a:xfrm>
          <a:off x="1253464" y="1292334"/>
          <a:ext cx="3031991" cy="526213"/>
        </a:xfrm>
        <a:custGeom>
          <a:avLst/>
          <a:gdLst/>
          <a:ahLst/>
          <a:cxnLst/>
          <a:rect l="0" t="0" r="0" b="0"/>
          <a:pathLst>
            <a:path>
              <a:moveTo>
                <a:pt x="3031991" y="0"/>
              </a:moveTo>
              <a:lnTo>
                <a:pt x="3031991" y="263106"/>
              </a:lnTo>
              <a:lnTo>
                <a:pt x="0" y="263106"/>
              </a:lnTo>
              <a:lnTo>
                <a:pt x="0" y="5262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87A325-198D-4EF8-8E5F-286E3619D4D7}">
      <dsp:nvSpPr>
        <dsp:cNvPr id="0" name=""/>
        <dsp:cNvSpPr/>
      </dsp:nvSpPr>
      <dsp:spPr>
        <a:xfrm>
          <a:off x="3032567" y="39444"/>
          <a:ext cx="2505778" cy="12528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STÁT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Státní správa, Zastupitelská sféra</a:t>
          </a:r>
        </a:p>
      </dsp:txBody>
      <dsp:txXfrm>
        <a:off x="3032567" y="39444"/>
        <a:ext cx="2505778" cy="1252889"/>
      </dsp:txXfrm>
    </dsp:sp>
    <dsp:sp modelId="{A3432CAA-64F9-4E48-997E-8A8E35EACB44}">
      <dsp:nvSpPr>
        <dsp:cNvPr id="0" name=""/>
        <dsp:cNvSpPr/>
      </dsp:nvSpPr>
      <dsp:spPr>
        <a:xfrm>
          <a:off x="575" y="1818547"/>
          <a:ext cx="2505778" cy="12528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Zastupitelská sféra</a:t>
          </a:r>
        </a:p>
      </dsp:txBody>
      <dsp:txXfrm>
        <a:off x="575" y="1818547"/>
        <a:ext cx="2505778" cy="1252889"/>
      </dsp:txXfrm>
    </dsp:sp>
    <dsp:sp modelId="{BCA17807-EE9A-42CD-BAEB-F79A6DCAA6AA}">
      <dsp:nvSpPr>
        <dsp:cNvPr id="0" name=""/>
        <dsp:cNvSpPr/>
      </dsp:nvSpPr>
      <dsp:spPr>
        <a:xfrm>
          <a:off x="575" y="3597650"/>
          <a:ext cx="2505778" cy="12528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sng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Parlament ČR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výbor pro vědu, vzdělání, kulturu, mládež a tělovýchovu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podvýbor pro mládež a sport</a:t>
          </a:r>
        </a:p>
      </dsp:txBody>
      <dsp:txXfrm>
        <a:off x="575" y="3597650"/>
        <a:ext cx="2505778" cy="1252889"/>
      </dsp:txXfrm>
    </dsp:sp>
    <dsp:sp modelId="{26D40E9F-7CF9-4905-96FA-69A6FBD2292F}">
      <dsp:nvSpPr>
        <dsp:cNvPr id="0" name=""/>
        <dsp:cNvSpPr/>
      </dsp:nvSpPr>
      <dsp:spPr>
        <a:xfrm>
          <a:off x="627020" y="5376752"/>
          <a:ext cx="2505778" cy="12528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sng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Komunální sféra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Krajské a obecní samosprávy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(Zákon č. 128 a 129/2000 Sb. o obcích a krajích</a:t>
          </a:r>
        </a:p>
      </dsp:txBody>
      <dsp:txXfrm>
        <a:off x="627020" y="5376752"/>
        <a:ext cx="2505778" cy="1252889"/>
      </dsp:txXfrm>
    </dsp:sp>
    <dsp:sp modelId="{0FC69CE4-9833-4299-8B58-90A75B73868E}">
      <dsp:nvSpPr>
        <dsp:cNvPr id="0" name=""/>
        <dsp:cNvSpPr/>
      </dsp:nvSpPr>
      <dsp:spPr>
        <a:xfrm>
          <a:off x="3032567" y="1818547"/>
          <a:ext cx="2505778" cy="12528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Exekutivní sféra</a:t>
          </a:r>
        </a:p>
      </dsp:txBody>
      <dsp:txXfrm>
        <a:off x="3032567" y="1818547"/>
        <a:ext cx="2505778" cy="1252889"/>
      </dsp:txXfrm>
    </dsp:sp>
    <dsp:sp modelId="{4FF4298E-797B-4C00-89FD-195C66FBE1CB}">
      <dsp:nvSpPr>
        <dsp:cNvPr id="0" name=""/>
        <dsp:cNvSpPr/>
      </dsp:nvSpPr>
      <dsp:spPr>
        <a:xfrm>
          <a:off x="3032567" y="3597650"/>
          <a:ext cx="2505778" cy="12528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sng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Vláda ČR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Ministerstvo školství, mládeže a tělovýchovy (MŠMT)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Ministerstvo obrany (MO)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Ministerstvo vnitra (MV)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(Rezortní sportovní centra)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Ministerstvo zdravotnictví (Laboratoř dopingové kontroly)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(Zákon č. 115/2001 Sb. o podpoře sportu</a:t>
          </a:r>
        </a:p>
      </dsp:txBody>
      <dsp:txXfrm>
        <a:off x="3032567" y="3597650"/>
        <a:ext cx="2505778" cy="1252889"/>
      </dsp:txXfrm>
    </dsp:sp>
    <dsp:sp modelId="{7A261F90-9D17-4DDC-BCAC-9F6B1B3D8A25}">
      <dsp:nvSpPr>
        <dsp:cNvPr id="0" name=""/>
        <dsp:cNvSpPr/>
      </dsp:nvSpPr>
      <dsp:spPr>
        <a:xfrm>
          <a:off x="3659011" y="5376752"/>
          <a:ext cx="2505778" cy="12528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Krajské a obecní úřady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(Zákon č. 128 a 129/2000 Sb. o obcích a krajích)</a:t>
          </a:r>
        </a:p>
      </dsp:txBody>
      <dsp:txXfrm>
        <a:off x="3659011" y="5376752"/>
        <a:ext cx="2505778" cy="1252889"/>
      </dsp:txXfrm>
    </dsp:sp>
    <dsp:sp modelId="{E95A17D3-9D9D-4DBE-B985-5A1940454310}">
      <dsp:nvSpPr>
        <dsp:cNvPr id="0" name=""/>
        <dsp:cNvSpPr/>
      </dsp:nvSpPr>
      <dsp:spPr>
        <a:xfrm>
          <a:off x="6064559" y="1818547"/>
          <a:ext cx="2505778" cy="12528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Státní správa pro TV a sport</a:t>
          </a:r>
        </a:p>
      </dsp:txBody>
      <dsp:txXfrm>
        <a:off x="6064559" y="1818547"/>
        <a:ext cx="2505778" cy="1252889"/>
      </dsp:txXfrm>
    </dsp:sp>
    <dsp:sp modelId="{F3544DDE-E603-4135-A91E-24FDB8AACF77}">
      <dsp:nvSpPr>
        <dsp:cNvPr id="0" name=""/>
        <dsp:cNvSpPr/>
      </dsp:nvSpPr>
      <dsp:spPr>
        <a:xfrm>
          <a:off x="6064559" y="3597650"/>
          <a:ext cx="2505778" cy="12528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sng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MŠMT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sng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Skupina 5</a:t>
          </a: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– náměstek pro sport, mládež a informatiku (Rada pro tělovýchovu a sport)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sng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Odbor 50</a:t>
          </a: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– sportu a tělovýchovy (Komise)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Vysokoškolské sportovní centrum 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Antidopingový výbor ČR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(Zákon č. 115/2001 Sb. o podpoře sportu)</a:t>
          </a:r>
        </a:p>
      </dsp:txBody>
      <dsp:txXfrm>
        <a:off x="6064559" y="3597650"/>
        <a:ext cx="2505778" cy="12528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DC49F-CE14-42C0-9D19-BCDBBEEA3381}" type="datetimeFigureOut">
              <a:rPr lang="cs-CZ" smtClean="0"/>
              <a:t>21.03.2019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35142-7572-40DA-A5C2-3F8651D2A5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549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35142-7572-40DA-A5C2-3F8651D2A5E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544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F1861E3-20CF-42D8-9C69-9E49B4138C67}" type="slidenum">
              <a:rPr lang="cs-CZ" altLang="cs-CZ"/>
              <a:pPr eaLnBrk="1" hangingPunct="1"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5706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B52E8-2B62-4A8A-8186-5946F2B7DEA4}" type="datetime1">
              <a:rPr lang="cs-CZ" smtClean="0"/>
              <a:t>21.03.2019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654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3BCC-CAB7-4009-8A77-34F692936BB2}" type="datetime1">
              <a:rPr lang="cs-CZ" smtClean="0"/>
              <a:t>21.03.2019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416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1FB6-27B4-4C05-86C0-43FCBC0519A3}" type="datetime1">
              <a:rPr lang="cs-CZ" smtClean="0"/>
              <a:t>21.03.2019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37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63FAE-3B59-435D-B685-ACA9580E6DEC}" type="datetime1">
              <a:rPr lang="cs-CZ" smtClean="0"/>
              <a:t>21.03.2019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76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DBC9-FDD2-4F92-9147-9373F4A98B45}" type="datetime1">
              <a:rPr lang="cs-CZ" smtClean="0"/>
              <a:t>21.03.2019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79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739D1-86D7-4D88-8110-76A2BA75604C}" type="datetime1">
              <a:rPr lang="cs-CZ" smtClean="0"/>
              <a:t>21.03.2019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23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4D507-F098-40B0-864B-201CFF19B65D}" type="datetime1">
              <a:rPr lang="cs-CZ" smtClean="0"/>
              <a:t>21.03.2019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93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EEEE-BCBF-4277-AD2D-ED7EE9F255DF}" type="datetime1">
              <a:rPr lang="cs-CZ" smtClean="0"/>
              <a:t>21.03.2019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100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1632-0752-4A07-9461-F8BD9CDEE098}" type="datetime1">
              <a:rPr lang="cs-CZ" smtClean="0"/>
              <a:t>21.03.2019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36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0619-8E55-4122-A9D8-92A9046A1DD4}" type="datetime1">
              <a:rPr lang="cs-CZ" smtClean="0"/>
              <a:t>21.03.2019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823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0FF1-A264-478F-BC31-851BD7E527A8}" type="datetime1">
              <a:rPr lang="cs-CZ" smtClean="0"/>
              <a:t>21.03.2019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532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D908C-17A1-45B9-A630-21E7DA47E3F8}" type="datetime1">
              <a:rPr lang="cs-CZ" smtClean="0"/>
              <a:t>21.03.2019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76D81-940A-4D50-96B5-12B55A603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623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Management ve sportu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Doc. Ing. Jiří Novotný, CSc.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59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Vývoj organizační struktury – 4. etapa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transformace tělesné výchovy a sportu po změně politického režimu v pluralitní demokratické společnosti (1989 – 1993/2001)</a:t>
            </a:r>
          </a:p>
          <a:p>
            <a:pPr eaLnBrk="1" hangingPunct="1"/>
            <a:r>
              <a:rPr lang="cs-CZ" altLang="cs-CZ" smtClean="0"/>
              <a:t>1990 – rozdělení ČSTV na ČSTV a SSTV, vznik Československé konfederace sportovních a tělovýchovných svazů</a:t>
            </a:r>
          </a:p>
        </p:txBody>
      </p:sp>
      <p:sp>
        <p:nvSpPr>
          <p:cNvPr id="12292" name="Zástupný symbol pro datum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90E872D-963F-447F-9314-B36B362B0262}" type="datetime1">
              <a:rPr lang="cs-CZ" altLang="cs-CZ" smtClean="0"/>
              <a:t>21.03.2019</a:t>
            </a:fld>
            <a:endParaRPr lang="cs-CZ" altLang="cs-CZ" smtClean="0"/>
          </a:p>
        </p:txBody>
      </p:sp>
      <p:sp>
        <p:nvSpPr>
          <p:cNvPr id="12293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954D80F-DFDF-4CF8-B03E-91F06C9EA1F0}" type="slidenum">
              <a:rPr lang="cs-CZ" altLang="cs-CZ"/>
              <a:pPr eaLnBrk="1" hangingPunct="1"/>
              <a:t>10</a:t>
            </a:fld>
            <a:endParaRPr lang="cs-CZ" altLang="cs-CZ"/>
          </a:p>
        </p:txBody>
      </p:sp>
      <p:sp>
        <p:nvSpPr>
          <p:cNvPr id="12294" name="Zástupný symbol pro zápatí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mtClean="0"/>
              <a:t>© FSpS, MUNI</a:t>
            </a:r>
          </a:p>
        </p:txBody>
      </p:sp>
    </p:spTree>
    <p:extLst>
      <p:ext uri="{BB962C8B-B14F-4D97-AF65-F5344CB8AC3E}">
        <p14:creationId xmlns:p14="http://schemas.microsoft.com/office/powerpoint/2010/main" val="1868569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smtClean="0"/>
              <a:t>Vývoj organizační struktury – 4. etapa</a:t>
            </a:r>
            <a:endParaRPr lang="cs-CZ" altLang="cs-CZ" smtClean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zánik SVAZARMU – vznik Autoklub ČR, Český střelecký svaz a další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 </a:t>
            </a:r>
          </a:p>
          <a:p>
            <a:pPr eaLnBrk="1" hangingPunct="1"/>
            <a:r>
              <a:rPr lang="cs-CZ" altLang="cs-CZ" smtClean="0"/>
              <a:t>osamostatnění Československého olympijského výboru</a:t>
            </a:r>
          </a:p>
          <a:p>
            <a:endParaRPr lang="cs-CZ" altLang="cs-CZ" smtClean="0"/>
          </a:p>
        </p:txBody>
      </p:sp>
      <p:sp>
        <p:nvSpPr>
          <p:cNvPr id="1331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5884E07-AA33-4497-8D35-E522B10243BE}" type="datetime1">
              <a:rPr lang="cs-CZ" altLang="cs-CZ" smtClean="0"/>
              <a:t>21.03.2019</a:t>
            </a:fld>
            <a:endParaRPr lang="cs-CZ" altLang="cs-CZ" smtClean="0"/>
          </a:p>
        </p:txBody>
      </p:sp>
      <p:sp>
        <p:nvSpPr>
          <p:cNvPr id="1331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mtClean="0"/>
              <a:t>© FSpS, MUNI</a:t>
            </a:r>
          </a:p>
        </p:txBody>
      </p:sp>
      <p:sp>
        <p:nvSpPr>
          <p:cNvPr id="1331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5575E73-0E38-4151-A33E-7E14DCB6596B}" type="slidenum">
              <a:rPr lang="cs-CZ" altLang="cs-CZ"/>
              <a:pPr eaLnBrk="1" hangingPunct="1"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9983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Vývoj organizační struktury – 5. etapa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Zákon o podpoře sportu 115/2001Sb.</a:t>
            </a:r>
          </a:p>
          <a:p>
            <a:pPr eaLnBrk="1" hangingPunct="1"/>
            <a:r>
              <a:rPr lang="cs-CZ" altLang="cs-CZ" dirty="0" smtClean="0"/>
              <a:t>systematická práce a činnost plně konstituovaných spolků a sdružení v jasně zformované organizační struktuře sportovního prostředí v ČR (2001 – 2012)</a:t>
            </a:r>
          </a:p>
          <a:p>
            <a:pPr eaLnBrk="1" hangingPunct="1"/>
            <a:endParaRPr lang="cs-CZ" altLang="cs-CZ" dirty="0"/>
          </a:p>
          <a:p>
            <a:r>
              <a:rPr lang="cs-CZ" altLang="cs-CZ" dirty="0" smtClean="0"/>
              <a:t>Nový občanský zákoník: </a:t>
            </a:r>
            <a:r>
              <a:rPr lang="cs-CZ" b="1" dirty="0" smtClean="0"/>
              <a:t>Zákon č. 89/2012 Sb. </a:t>
            </a:r>
          </a:p>
          <a:p>
            <a:pPr marL="0" indent="0">
              <a:buNone/>
            </a:pPr>
            <a:r>
              <a:rPr lang="cs-CZ" dirty="0" smtClean="0"/>
              <a:t>Návrat ke starému pojmu spolek z r. 1867 ř. z. 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14340" name="Zástupný symbol pro datum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E08861-D3AA-407A-BE65-84C7C89C6FEF}" type="datetime1">
              <a:rPr lang="cs-CZ" altLang="cs-CZ" smtClean="0"/>
              <a:t>21.03.2019</a:t>
            </a:fld>
            <a:endParaRPr lang="cs-CZ" altLang="cs-CZ" smtClean="0"/>
          </a:p>
        </p:txBody>
      </p:sp>
      <p:sp>
        <p:nvSpPr>
          <p:cNvPr id="14341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C9F74C1-28C9-41BE-984B-EE1CC1E9D850}" type="slidenum">
              <a:rPr lang="cs-CZ" altLang="cs-CZ"/>
              <a:pPr eaLnBrk="1" hangingPunct="1"/>
              <a:t>12</a:t>
            </a:fld>
            <a:endParaRPr lang="cs-CZ" altLang="cs-CZ"/>
          </a:p>
        </p:txBody>
      </p:sp>
      <p:sp>
        <p:nvSpPr>
          <p:cNvPr id="14342" name="Zástupný symbol pro zápatí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mtClean="0"/>
              <a:t>© FSpS, MUNI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838200" y="3818414"/>
          <a:ext cx="10515600" cy="36576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91277752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9894336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/>
                        <a:t>Účinnost od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01.01.2014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110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0533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2806700" y="785813"/>
            <a:ext cx="5646738" cy="5827712"/>
            <a:chOff x="2025" y="2506"/>
            <a:chExt cx="7869" cy="7547"/>
          </a:xfrm>
        </p:grpSpPr>
        <p:sp>
          <p:nvSpPr>
            <p:cNvPr id="19459" name="Text Box 3"/>
            <p:cNvSpPr txBox="1">
              <a:spLocks noChangeArrowheads="1"/>
            </p:cNvSpPr>
            <p:nvPr/>
          </p:nvSpPr>
          <p:spPr bwMode="auto">
            <a:xfrm>
              <a:off x="4160" y="6855"/>
              <a:ext cx="2731" cy="5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tIns="82800" rIns="18000" bIns="10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cs-CZ" altLang="cs-CZ" sz="1100" b="1">
                  <a:latin typeface="Calibri" panose="020F0502020204030204" pitchFamily="34" charset="0"/>
                </a:rPr>
                <a:t>Rada TV a sportu</a:t>
              </a:r>
              <a:endParaRPr lang="cs-CZ" altLang="cs-CZ"/>
            </a:p>
          </p:txBody>
        </p:sp>
        <p:grpSp>
          <p:nvGrpSpPr>
            <p:cNvPr id="19460" name="Group 4"/>
            <p:cNvGrpSpPr>
              <a:grpSpLocks/>
            </p:cNvGrpSpPr>
            <p:nvPr/>
          </p:nvGrpSpPr>
          <p:grpSpPr bwMode="auto">
            <a:xfrm>
              <a:off x="2025" y="2506"/>
              <a:ext cx="7869" cy="7547"/>
              <a:chOff x="2025" y="2506"/>
              <a:chExt cx="7869" cy="7547"/>
            </a:xfrm>
          </p:grpSpPr>
          <p:sp>
            <p:nvSpPr>
              <p:cNvPr id="19461" name="Text Box 5"/>
              <p:cNvSpPr txBox="1">
                <a:spLocks noChangeArrowheads="1"/>
              </p:cNvSpPr>
              <p:nvPr/>
            </p:nvSpPr>
            <p:spPr bwMode="auto">
              <a:xfrm>
                <a:off x="4545" y="8086"/>
                <a:ext cx="2261" cy="89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8000" rIns="18000" bIns="108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cs-CZ" altLang="cs-CZ" sz="1100" b="1">
                    <a:latin typeface="Calibri" panose="020F0502020204030204" pitchFamily="34" charset="0"/>
                  </a:rPr>
                  <a:t>Státní sportovní reprezentace </a:t>
                </a:r>
              </a:p>
              <a:p>
                <a:pPr algn="ctr" eaLnBrk="1" hangingPunct="1">
                  <a:spcAft>
                    <a:spcPts val="1000"/>
                  </a:spcAft>
                </a:pPr>
                <a:endParaRPr lang="cs-CZ" altLang="cs-CZ" sz="1100" b="1">
                  <a:latin typeface="Calibri" panose="020F0502020204030204" pitchFamily="34" charset="0"/>
                </a:endParaRPr>
              </a:p>
              <a:p>
                <a:pPr eaLnBrk="1" hangingPunct="1"/>
                <a:endParaRPr lang="cs-CZ" altLang="cs-CZ"/>
              </a:p>
            </p:txBody>
          </p:sp>
          <p:sp>
            <p:nvSpPr>
              <p:cNvPr id="19462" name="Text Box 6"/>
              <p:cNvSpPr txBox="1">
                <a:spLocks noChangeArrowheads="1"/>
              </p:cNvSpPr>
              <p:nvPr/>
            </p:nvSpPr>
            <p:spPr bwMode="auto">
              <a:xfrm>
                <a:off x="3786" y="2506"/>
                <a:ext cx="3390" cy="51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8000" tIns="82800" rIns="18000" bIns="108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cs-CZ" altLang="cs-CZ" sz="1100" b="1">
                    <a:latin typeface="Calibri" panose="020F0502020204030204" pitchFamily="34" charset="0"/>
                  </a:rPr>
                  <a:t>STÁTNÍ ROZPOČET</a:t>
                </a:r>
                <a:endParaRPr lang="cs-CZ" altLang="cs-CZ"/>
              </a:p>
            </p:txBody>
          </p:sp>
          <p:sp>
            <p:nvSpPr>
              <p:cNvPr id="19463" name="Text Box 7"/>
              <p:cNvSpPr txBox="1">
                <a:spLocks noChangeArrowheads="1"/>
              </p:cNvSpPr>
              <p:nvPr/>
            </p:nvSpPr>
            <p:spPr bwMode="auto">
              <a:xfrm>
                <a:off x="4066" y="3496"/>
                <a:ext cx="2511" cy="79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8000" tIns="82800" rIns="18000" bIns="108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cs-CZ" altLang="cs-CZ" sz="1100" b="1">
                    <a:latin typeface="Calibri" panose="020F0502020204030204" pitchFamily="34" charset="0"/>
                  </a:rPr>
                  <a:t>Ministerstvo financí</a:t>
                </a:r>
              </a:p>
              <a:p>
                <a:pPr algn="ctr" eaLnBrk="1" hangingPunct="1">
                  <a:spcAft>
                    <a:spcPts val="1000"/>
                  </a:spcAft>
                </a:pPr>
                <a:r>
                  <a:rPr lang="cs-CZ" altLang="cs-CZ" sz="1100">
                    <a:latin typeface="Calibri" panose="020F0502020204030204" pitchFamily="34" charset="0"/>
                  </a:rPr>
                  <a:t>rozpočtová kapitola 34</a:t>
                </a:r>
                <a:endParaRPr lang="cs-CZ" altLang="cs-CZ"/>
              </a:p>
            </p:txBody>
          </p:sp>
          <p:sp>
            <p:nvSpPr>
              <p:cNvPr id="19464" name="Text Box 8"/>
              <p:cNvSpPr txBox="1">
                <a:spLocks noChangeArrowheads="1"/>
              </p:cNvSpPr>
              <p:nvPr/>
            </p:nvSpPr>
            <p:spPr bwMode="auto">
              <a:xfrm>
                <a:off x="4160" y="4775"/>
                <a:ext cx="2511" cy="127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8000" tIns="82800" rIns="18000" bIns="108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endParaRPr lang="cs-CZ" altLang="cs-CZ" sz="1100" b="1">
                  <a:latin typeface="Times New Roman" panose="02020603050405020304" pitchFamily="18" charset="0"/>
                </a:endParaRPr>
              </a:p>
              <a:p>
                <a:pPr algn="ctr" eaLnBrk="1" hangingPunct="1">
                  <a:spcAft>
                    <a:spcPts val="1000"/>
                  </a:spcAft>
                </a:pPr>
                <a:r>
                  <a:rPr lang="cs-CZ" altLang="cs-CZ" sz="1100" b="1">
                    <a:latin typeface="Calibri" panose="020F0502020204030204" pitchFamily="34" charset="0"/>
                  </a:rPr>
                  <a:t>MŠMT</a:t>
                </a:r>
              </a:p>
              <a:p>
                <a:pPr eaLnBrk="1" hangingPunct="1"/>
                <a:endParaRPr lang="cs-CZ" altLang="cs-CZ"/>
              </a:p>
            </p:txBody>
          </p:sp>
          <p:sp>
            <p:nvSpPr>
              <p:cNvPr id="19465" name="Text Box 9"/>
              <p:cNvSpPr txBox="1">
                <a:spLocks noChangeArrowheads="1"/>
              </p:cNvSpPr>
              <p:nvPr/>
            </p:nvSpPr>
            <p:spPr bwMode="auto">
              <a:xfrm>
                <a:off x="2025" y="8086"/>
                <a:ext cx="2009" cy="7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8000" rIns="18000" bIns="108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cs-CZ" altLang="cs-CZ" sz="1100" b="1">
                    <a:latin typeface="Calibri" panose="020F0502020204030204" pitchFamily="34" charset="0"/>
                  </a:rPr>
                  <a:t>Veřejně prospěšné programy</a:t>
                </a:r>
                <a:endParaRPr lang="cs-CZ" altLang="cs-CZ"/>
              </a:p>
            </p:txBody>
          </p:sp>
          <p:sp>
            <p:nvSpPr>
              <p:cNvPr id="19466" name="Text Box 10"/>
              <p:cNvSpPr txBox="1">
                <a:spLocks noChangeArrowheads="1"/>
              </p:cNvSpPr>
              <p:nvPr/>
            </p:nvSpPr>
            <p:spPr bwMode="auto">
              <a:xfrm>
                <a:off x="2025" y="9669"/>
                <a:ext cx="2260" cy="3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8000" rIns="18000" bIns="108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cs-CZ" altLang="cs-CZ" sz="1100" b="1">
                    <a:latin typeface="Calibri" panose="020F0502020204030204" pitchFamily="34" charset="0"/>
                  </a:rPr>
                  <a:t>Občanská sdružení</a:t>
                </a:r>
                <a:endParaRPr lang="cs-CZ" altLang="cs-CZ"/>
              </a:p>
            </p:txBody>
          </p:sp>
          <p:sp>
            <p:nvSpPr>
              <p:cNvPr id="19467" name="Line 11"/>
              <p:cNvSpPr>
                <a:spLocks noChangeShapeType="1"/>
              </p:cNvSpPr>
              <p:nvPr/>
            </p:nvSpPr>
            <p:spPr bwMode="auto">
              <a:xfrm>
                <a:off x="5478" y="3016"/>
                <a:ext cx="0" cy="4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18000" rIns="18000" bIns="10800"/>
              <a:lstStyle/>
              <a:p>
                <a:endParaRPr lang="cs-CZ"/>
              </a:p>
            </p:txBody>
          </p:sp>
          <p:sp>
            <p:nvSpPr>
              <p:cNvPr id="19468" name="Line 12"/>
              <p:cNvSpPr>
                <a:spLocks noChangeShapeType="1"/>
              </p:cNvSpPr>
              <p:nvPr/>
            </p:nvSpPr>
            <p:spPr bwMode="auto">
              <a:xfrm>
                <a:off x="5437" y="4298"/>
                <a:ext cx="0" cy="45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18000" rIns="18000" bIns="10800"/>
              <a:lstStyle/>
              <a:p>
                <a:endParaRPr lang="cs-CZ"/>
              </a:p>
            </p:txBody>
          </p:sp>
          <p:sp>
            <p:nvSpPr>
              <p:cNvPr id="19469" name="Line 13"/>
              <p:cNvSpPr>
                <a:spLocks noChangeShapeType="1"/>
              </p:cNvSpPr>
              <p:nvPr/>
            </p:nvSpPr>
            <p:spPr bwMode="auto">
              <a:xfrm>
                <a:off x="5416" y="6087"/>
                <a:ext cx="0" cy="76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18000" rIns="18000" bIns="10800"/>
              <a:lstStyle/>
              <a:p>
                <a:endParaRPr lang="cs-CZ"/>
              </a:p>
            </p:txBody>
          </p:sp>
          <p:sp>
            <p:nvSpPr>
              <p:cNvPr id="19470" name="Line 14"/>
              <p:cNvSpPr>
                <a:spLocks noChangeShapeType="1"/>
              </p:cNvSpPr>
              <p:nvPr/>
            </p:nvSpPr>
            <p:spPr bwMode="auto">
              <a:xfrm flipH="1">
                <a:off x="3105" y="7367"/>
                <a:ext cx="1555" cy="71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18000" rIns="18000" bIns="10800"/>
              <a:lstStyle/>
              <a:p>
                <a:endParaRPr lang="cs-CZ"/>
              </a:p>
            </p:txBody>
          </p:sp>
          <p:sp>
            <p:nvSpPr>
              <p:cNvPr id="19471" name="Line 15"/>
              <p:cNvSpPr>
                <a:spLocks noChangeShapeType="1"/>
              </p:cNvSpPr>
              <p:nvPr/>
            </p:nvSpPr>
            <p:spPr bwMode="auto">
              <a:xfrm>
                <a:off x="3030" y="8901"/>
                <a:ext cx="0" cy="76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18000" rIns="18000" bIns="10800"/>
              <a:lstStyle/>
              <a:p>
                <a:endParaRPr lang="cs-CZ"/>
              </a:p>
            </p:txBody>
          </p:sp>
          <p:sp>
            <p:nvSpPr>
              <p:cNvPr id="19472" name="Text Box 16"/>
              <p:cNvSpPr txBox="1">
                <a:spLocks noChangeArrowheads="1"/>
              </p:cNvSpPr>
              <p:nvPr/>
            </p:nvSpPr>
            <p:spPr bwMode="auto">
              <a:xfrm>
                <a:off x="7245" y="8086"/>
                <a:ext cx="2637" cy="89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8000" rIns="18000" bIns="108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cs-CZ" altLang="cs-CZ" sz="1100" b="1">
                    <a:latin typeface="Calibri" panose="020F0502020204030204" pitchFamily="34" charset="0"/>
                  </a:rPr>
                  <a:t>Reprezentační centra (Nymburk, Račice)</a:t>
                </a:r>
                <a:endParaRPr lang="cs-CZ" altLang="cs-CZ"/>
              </a:p>
            </p:txBody>
          </p:sp>
          <p:sp>
            <p:nvSpPr>
              <p:cNvPr id="19473" name="Text Box 17"/>
              <p:cNvSpPr txBox="1">
                <a:spLocks noChangeArrowheads="1"/>
              </p:cNvSpPr>
              <p:nvPr/>
            </p:nvSpPr>
            <p:spPr bwMode="auto">
              <a:xfrm>
                <a:off x="7205" y="3655"/>
                <a:ext cx="2355" cy="11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8000" tIns="82800" rIns="18000" bIns="108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cs-CZ" altLang="cs-CZ" sz="1100" b="1" u="sng">
                    <a:latin typeface="Calibri" panose="020F0502020204030204" pitchFamily="34" charset="0"/>
                  </a:rPr>
                  <a:t>Mimořádné dotace</a:t>
                </a:r>
              </a:p>
              <a:p>
                <a:pPr algn="ctr" eaLnBrk="1" hangingPunct="1">
                  <a:spcAft>
                    <a:spcPts val="1000"/>
                  </a:spcAft>
                </a:pPr>
                <a:endParaRPr lang="cs-CZ" altLang="cs-CZ" sz="800" b="1">
                  <a:latin typeface="Times New Roman" panose="02020603050405020304" pitchFamily="18" charset="0"/>
                </a:endParaRPr>
              </a:p>
              <a:p>
                <a:pPr algn="ctr" eaLnBrk="1" hangingPunct="1">
                  <a:spcAft>
                    <a:spcPts val="1000"/>
                  </a:spcAft>
                </a:pPr>
                <a:r>
                  <a:rPr lang="cs-CZ" altLang="cs-CZ" sz="1100" b="1">
                    <a:latin typeface="Calibri" panose="020F0502020204030204" pitchFamily="34" charset="0"/>
                  </a:rPr>
                  <a:t>VPS</a:t>
                </a:r>
                <a:endParaRPr lang="cs-CZ" altLang="cs-CZ"/>
              </a:p>
            </p:txBody>
          </p:sp>
          <p:sp>
            <p:nvSpPr>
              <p:cNvPr id="19474" name="Text Box 18"/>
              <p:cNvSpPr txBox="1">
                <a:spLocks noChangeArrowheads="1"/>
              </p:cNvSpPr>
              <p:nvPr/>
            </p:nvSpPr>
            <p:spPr bwMode="auto">
              <a:xfrm>
                <a:off x="7205" y="5254"/>
                <a:ext cx="2198" cy="111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8000" tIns="82800" rIns="18000" bIns="108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endParaRPr lang="cs-CZ" altLang="cs-CZ" sz="1100" b="1">
                  <a:latin typeface="Times New Roman" panose="02020603050405020304" pitchFamily="18" charset="0"/>
                </a:endParaRPr>
              </a:p>
              <a:p>
                <a:pPr algn="ctr" eaLnBrk="1" hangingPunct="1">
                  <a:spcAft>
                    <a:spcPts val="1000"/>
                  </a:spcAft>
                </a:pPr>
                <a:r>
                  <a:rPr lang="cs-CZ" altLang="cs-CZ" sz="1100" b="1">
                    <a:latin typeface="Calibri" panose="020F0502020204030204" pitchFamily="34" charset="0"/>
                  </a:rPr>
                  <a:t>Regiony </a:t>
                </a:r>
              </a:p>
              <a:p>
                <a:pPr algn="ctr" eaLnBrk="1" hangingPunct="1">
                  <a:spcAft>
                    <a:spcPts val="1000"/>
                  </a:spcAft>
                </a:pPr>
                <a:r>
                  <a:rPr lang="cs-CZ" altLang="cs-CZ" sz="1100" b="1">
                    <a:latin typeface="Calibri" panose="020F0502020204030204" pitchFamily="34" charset="0"/>
                  </a:rPr>
                  <a:t>(kraje a obce)</a:t>
                </a:r>
                <a:endParaRPr lang="cs-CZ" altLang="cs-CZ"/>
              </a:p>
            </p:txBody>
          </p:sp>
          <p:sp>
            <p:nvSpPr>
              <p:cNvPr id="19475" name="Line 19"/>
              <p:cNvSpPr>
                <a:spLocks noChangeShapeType="1"/>
              </p:cNvSpPr>
              <p:nvPr/>
            </p:nvSpPr>
            <p:spPr bwMode="auto">
              <a:xfrm>
                <a:off x="8304" y="4775"/>
                <a:ext cx="0" cy="47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18000" rIns="18000" bIns="10800"/>
              <a:lstStyle/>
              <a:p>
                <a:endParaRPr lang="cs-CZ"/>
              </a:p>
            </p:txBody>
          </p:sp>
          <p:sp>
            <p:nvSpPr>
              <p:cNvPr id="19476" name="Line 20"/>
              <p:cNvSpPr>
                <a:spLocks noChangeShapeType="1"/>
              </p:cNvSpPr>
              <p:nvPr/>
            </p:nvSpPr>
            <p:spPr bwMode="auto">
              <a:xfrm>
                <a:off x="6577" y="3945"/>
                <a:ext cx="62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18000" rIns="18000" bIns="10800"/>
              <a:lstStyle/>
              <a:p>
                <a:endParaRPr lang="cs-CZ"/>
              </a:p>
            </p:txBody>
          </p:sp>
          <p:sp>
            <p:nvSpPr>
              <p:cNvPr id="19477" name="Line 21"/>
              <p:cNvSpPr>
                <a:spLocks noChangeShapeType="1"/>
              </p:cNvSpPr>
              <p:nvPr/>
            </p:nvSpPr>
            <p:spPr bwMode="auto">
              <a:xfrm>
                <a:off x="5445" y="7366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478" name="Line 22"/>
              <p:cNvSpPr>
                <a:spLocks noChangeShapeType="1"/>
              </p:cNvSpPr>
              <p:nvPr/>
            </p:nvSpPr>
            <p:spPr bwMode="auto">
              <a:xfrm>
                <a:off x="6345" y="7366"/>
                <a:ext cx="18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479" name="Text Box 23"/>
              <p:cNvSpPr txBox="1">
                <a:spLocks noChangeArrowheads="1"/>
              </p:cNvSpPr>
              <p:nvPr/>
            </p:nvSpPr>
            <p:spPr bwMode="auto">
              <a:xfrm>
                <a:off x="7257" y="6817"/>
                <a:ext cx="2637" cy="71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8000" tIns="118800" rIns="18000" bIns="108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cs-CZ" altLang="cs-CZ" sz="1100" b="1">
                    <a:latin typeface="Calibri" panose="020F0502020204030204" pitchFamily="34" charset="0"/>
                  </a:rPr>
                  <a:t>Investice</a:t>
                </a:r>
                <a:endParaRPr lang="cs-CZ" altLang="cs-CZ"/>
              </a:p>
            </p:txBody>
          </p:sp>
          <p:sp>
            <p:nvSpPr>
              <p:cNvPr id="19480" name="Line 24"/>
              <p:cNvSpPr>
                <a:spLocks noChangeShapeType="1"/>
              </p:cNvSpPr>
              <p:nvPr/>
            </p:nvSpPr>
            <p:spPr bwMode="auto">
              <a:xfrm>
                <a:off x="6917" y="717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8D6A-2133-4DD0-B1F1-7AFF0F658E12}" type="datetime1">
              <a:rPr lang="cs-CZ" smtClean="0"/>
              <a:t>21.03.2019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237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"/>
            <a:ext cx="10515600" cy="1001485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Amatérské sportovní prostředí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816429"/>
            <a:ext cx="8424862" cy="6041571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/>
              <a:t>tvoří jej spolky </a:t>
            </a:r>
            <a:r>
              <a:rPr lang="cs-CZ" altLang="cs-CZ" dirty="0" smtClean="0"/>
              <a:t>zapsané ve</a:t>
            </a:r>
            <a:r>
              <a:rPr lang="cs-CZ" sz="2200" dirty="0" smtClean="0"/>
              <a:t> </a:t>
            </a:r>
            <a:r>
              <a:rPr lang="cs-CZ" sz="2600" dirty="0" smtClean="0"/>
              <a:t>veřejném rejstříku spolků </a:t>
            </a:r>
            <a:r>
              <a:rPr lang="cs-CZ" altLang="cs-CZ" dirty="0" smtClean="0"/>
              <a:t>registrované </a:t>
            </a:r>
            <a:r>
              <a:rPr lang="cs-CZ" altLang="cs-CZ" dirty="0"/>
              <a:t>u rejstříkových </a:t>
            </a:r>
            <a:r>
              <a:rPr lang="cs-CZ" altLang="cs-CZ" dirty="0" smtClean="0"/>
              <a:t>soudů – zapsaný spolek </a:t>
            </a:r>
            <a:r>
              <a:rPr lang="cs-CZ" altLang="cs-CZ" dirty="0" smtClean="0">
                <a:solidFill>
                  <a:srgbClr val="FF0000"/>
                </a:solidFill>
              </a:rPr>
              <a:t>z. s.</a:t>
            </a:r>
            <a:endParaRPr lang="cs-CZ" altLang="cs-CZ" dirty="0">
              <a:solidFill>
                <a:srgbClr val="FF0000"/>
              </a:solidFill>
            </a:endParaRPr>
          </a:p>
          <a:p>
            <a:pPr lvl="1" eaLnBrk="1" hangingPunct="1"/>
            <a:r>
              <a:rPr lang="cs-CZ" altLang="cs-CZ" dirty="0" smtClean="0"/>
              <a:t>hlavní </a:t>
            </a:r>
            <a:r>
              <a:rPr lang="cs-CZ" altLang="cs-CZ" dirty="0"/>
              <a:t>nebo tzv. zastřešující občanská sdružení,</a:t>
            </a:r>
          </a:p>
          <a:p>
            <a:pPr lvl="1" eaLnBrk="1" hangingPunct="1"/>
            <a:endParaRPr lang="cs-CZ" altLang="cs-CZ" dirty="0"/>
          </a:p>
          <a:p>
            <a:pPr lvl="1" eaLnBrk="1" hangingPunct="1"/>
            <a:r>
              <a:rPr lang="cs-CZ" altLang="cs-CZ" dirty="0"/>
              <a:t>střešní </a:t>
            </a:r>
            <a:r>
              <a:rPr lang="cs-CZ" altLang="cs-CZ" dirty="0" smtClean="0"/>
              <a:t>hlavní spolek - </a:t>
            </a:r>
            <a:r>
              <a:rPr lang="cs-CZ" altLang="cs-CZ" dirty="0"/>
              <a:t>sportovní svazy,</a:t>
            </a:r>
          </a:p>
          <a:p>
            <a:pPr lvl="1" eaLnBrk="1" hangingPunct="1"/>
            <a:endParaRPr lang="cs-CZ" altLang="cs-CZ" dirty="0"/>
          </a:p>
          <a:p>
            <a:pPr lvl="1" eaLnBrk="1" hangingPunct="1"/>
            <a:r>
              <a:rPr lang="cs-CZ" altLang="cs-CZ" dirty="0" smtClean="0"/>
              <a:t>Základní spolek pobočný – </a:t>
            </a:r>
            <a:r>
              <a:rPr lang="cs-CZ" altLang="cs-CZ" dirty="0"/>
              <a:t>TJ, SK – sportovní kluby</a:t>
            </a:r>
          </a:p>
          <a:p>
            <a:pPr eaLnBrk="1" hangingPunct="1"/>
            <a:r>
              <a:rPr lang="cs-CZ" altLang="cs-CZ" dirty="0"/>
              <a:t>Například</a:t>
            </a:r>
            <a:r>
              <a:rPr lang="cs-CZ" altLang="cs-CZ" dirty="0" smtClean="0"/>
              <a:t>:</a:t>
            </a:r>
          </a:p>
          <a:p>
            <a:pPr lvl="1"/>
            <a:r>
              <a:rPr lang="cs-CZ" altLang="cs-CZ" dirty="0" smtClean="0"/>
              <a:t>Český olympijský výbor (ČOV)</a:t>
            </a:r>
            <a:endParaRPr lang="cs-CZ" altLang="cs-CZ" dirty="0"/>
          </a:p>
          <a:p>
            <a:pPr lvl="1" eaLnBrk="1" hangingPunct="1"/>
            <a:r>
              <a:rPr lang="cs-CZ" altLang="cs-CZ" dirty="0" smtClean="0"/>
              <a:t>Český unie sportu (ČUS)</a:t>
            </a:r>
            <a:endParaRPr lang="cs-CZ" altLang="cs-CZ" dirty="0"/>
          </a:p>
          <a:p>
            <a:pPr lvl="1" eaLnBrk="1" hangingPunct="1"/>
            <a:r>
              <a:rPr lang="cs-CZ" altLang="cs-CZ" dirty="0"/>
              <a:t>Sdružení sportovních svazů ČR </a:t>
            </a:r>
          </a:p>
          <a:p>
            <a:pPr lvl="1" eaLnBrk="1" hangingPunct="1"/>
            <a:r>
              <a:rPr lang="cs-CZ" altLang="cs-CZ" dirty="0"/>
              <a:t>Česká obec sokolská (ČOS)</a:t>
            </a:r>
          </a:p>
          <a:p>
            <a:pPr lvl="1" eaLnBrk="1" hangingPunct="1"/>
            <a:r>
              <a:rPr lang="cs-CZ" altLang="cs-CZ" dirty="0"/>
              <a:t>OREL – křesťanská tělovýchovná organizace</a:t>
            </a:r>
          </a:p>
          <a:p>
            <a:pPr lvl="1" eaLnBrk="1" hangingPunct="1"/>
            <a:r>
              <a:rPr lang="cs-CZ" altLang="cs-CZ" dirty="0"/>
              <a:t>Klub českých turistů (KČT)</a:t>
            </a:r>
          </a:p>
          <a:p>
            <a:pPr lvl="1" eaLnBrk="1" hangingPunct="1"/>
            <a:r>
              <a:rPr lang="cs-CZ" altLang="cs-CZ" dirty="0"/>
              <a:t>Česká asociace sport pro všechny (ČASPV)</a:t>
            </a:r>
          </a:p>
          <a:p>
            <a:pPr lvl="1" eaLnBrk="1" hangingPunct="1"/>
            <a:r>
              <a:rPr lang="cs-CZ" altLang="cs-CZ" dirty="0"/>
              <a:t>Asociace tělovýchovných jednot a sportovních klubů ČR</a:t>
            </a:r>
          </a:p>
          <a:p>
            <a:pPr lvl="1" eaLnBrk="1" hangingPunct="1"/>
            <a:r>
              <a:rPr lang="cs-CZ" altLang="cs-CZ" dirty="0"/>
              <a:t>Asociace školních sportovních klubů (AŠSK ČR</a:t>
            </a:r>
            <a:r>
              <a:rPr lang="cs-CZ" altLang="cs-CZ" dirty="0" smtClean="0"/>
              <a:t>)</a:t>
            </a:r>
          </a:p>
          <a:p>
            <a:pPr lvl="1"/>
            <a:r>
              <a:rPr lang="cs-CZ" altLang="cs-CZ" dirty="0" smtClean="0"/>
              <a:t>Všesportovní kolegium ČR (VSK ČR)</a:t>
            </a:r>
          </a:p>
          <a:p>
            <a:pPr lvl="1" eaLnBrk="1" hangingPunct="1"/>
            <a:endParaRPr lang="cs-CZ" altLang="cs-CZ" dirty="0"/>
          </a:p>
        </p:txBody>
      </p:sp>
      <p:sp>
        <p:nvSpPr>
          <p:cNvPr id="15364" name="Zástupný symbol pro datum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58CCC6-7FB3-42C0-9B61-A5626591A36E}" type="datetime1">
              <a:rPr lang="cs-CZ" altLang="cs-CZ" smtClean="0"/>
              <a:t>21.03.2019</a:t>
            </a:fld>
            <a:endParaRPr lang="cs-CZ" altLang="cs-CZ" smtClean="0"/>
          </a:p>
        </p:txBody>
      </p:sp>
      <p:sp>
        <p:nvSpPr>
          <p:cNvPr id="15365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F4149E2-0AE4-4DDD-94A0-A59A0B620D64}" type="slidenum">
              <a:rPr lang="cs-CZ" altLang="cs-CZ"/>
              <a:pPr eaLnBrk="1" hangingPunct="1"/>
              <a:t>14</a:t>
            </a:fld>
            <a:endParaRPr lang="cs-CZ" altLang="cs-CZ"/>
          </a:p>
        </p:txBody>
      </p:sp>
      <p:sp>
        <p:nvSpPr>
          <p:cNvPr id="15366" name="Zástupný symbol pro zápatí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mtClean="0"/>
              <a:t>© FSpS, MUNI</a:t>
            </a:r>
          </a:p>
        </p:txBody>
      </p:sp>
    </p:spTree>
    <p:extLst>
      <p:ext uri="{BB962C8B-B14F-4D97-AF65-F5344CB8AC3E}">
        <p14:creationId xmlns:p14="http://schemas.microsoft.com/office/powerpoint/2010/main" val="3040109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Line 25"/>
          <p:cNvSpPr>
            <a:spLocks noChangeShapeType="1"/>
          </p:cNvSpPr>
          <p:nvPr/>
        </p:nvSpPr>
        <p:spPr bwMode="auto">
          <a:xfrm>
            <a:off x="4295776" y="6381750"/>
            <a:ext cx="9366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graphicFrame>
        <p:nvGraphicFramePr>
          <p:cNvPr id="2" name="Diagram 1"/>
          <p:cNvGraphicFramePr/>
          <p:nvPr/>
        </p:nvGraphicFramePr>
        <p:xfrm>
          <a:off x="1774826" y="188914"/>
          <a:ext cx="8570913" cy="6669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4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EC98F3C-DD6B-4657-97FE-0AB2C0C80203}" type="datetime1">
              <a:rPr lang="cs-CZ" altLang="cs-CZ" smtClean="0"/>
              <a:t>21.03.2019</a:t>
            </a:fld>
            <a:endParaRPr lang="cs-CZ" altLang="cs-CZ" smtClean="0"/>
          </a:p>
        </p:txBody>
      </p:sp>
      <p:sp>
        <p:nvSpPr>
          <p:cNvPr id="1047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22609A-7AF3-4F6F-9F84-E94C47BC728F}" type="slidenum">
              <a:rPr lang="cs-CZ" altLang="cs-CZ"/>
              <a:pPr eaLnBrk="1" hangingPunct="1"/>
              <a:t>15</a:t>
            </a:fld>
            <a:endParaRPr lang="cs-CZ" altLang="cs-CZ"/>
          </a:p>
        </p:txBody>
      </p:sp>
      <p:sp>
        <p:nvSpPr>
          <p:cNvPr id="1048" name="Zástupný symbol pro zápatí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mtClean="0"/>
              <a:t>© FSpS, MUNI</a:t>
            </a:r>
          </a:p>
        </p:txBody>
      </p:sp>
    </p:spTree>
    <p:extLst>
      <p:ext uri="{BB962C8B-B14F-4D97-AF65-F5344CB8AC3E}">
        <p14:creationId xmlns:p14="http://schemas.microsoft.com/office/powerpoint/2010/main" val="1030237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19"/>
          <p:cNvSpPr>
            <a:spLocks noChangeShapeType="1"/>
          </p:cNvSpPr>
          <p:nvPr/>
        </p:nvSpPr>
        <p:spPr bwMode="auto">
          <a:xfrm flipV="1">
            <a:off x="6024563" y="1989139"/>
            <a:ext cx="0" cy="288925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6387" name="Line 16"/>
          <p:cNvSpPr>
            <a:spLocks noChangeShapeType="1"/>
          </p:cNvSpPr>
          <p:nvPr/>
        </p:nvSpPr>
        <p:spPr bwMode="auto">
          <a:xfrm flipV="1">
            <a:off x="6816725" y="2278064"/>
            <a:ext cx="0" cy="11525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6388" name="Line 15"/>
          <p:cNvSpPr>
            <a:spLocks noChangeShapeType="1"/>
          </p:cNvSpPr>
          <p:nvPr/>
        </p:nvSpPr>
        <p:spPr bwMode="auto">
          <a:xfrm flipV="1">
            <a:off x="5159375" y="2278064"/>
            <a:ext cx="0" cy="11525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6389" name="AutoShape 4"/>
          <p:cNvSpPr>
            <a:spLocks noChangeArrowheads="1"/>
          </p:cNvSpPr>
          <p:nvPr/>
        </p:nvSpPr>
        <p:spPr bwMode="auto">
          <a:xfrm>
            <a:off x="4583114" y="1557338"/>
            <a:ext cx="2808287" cy="576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STÁT</a:t>
            </a:r>
          </a:p>
          <a:p>
            <a:pPr algn="ctr" eaLnBrk="1" hangingPunct="1"/>
            <a:r>
              <a:rPr lang="cs-CZ" altLang="cs-CZ" sz="1400"/>
              <a:t>Státní správa, Zastupitelská sféra</a:t>
            </a:r>
          </a:p>
        </p:txBody>
      </p:sp>
      <p:sp>
        <p:nvSpPr>
          <p:cNvPr id="16390" name="AutoShape 5"/>
          <p:cNvSpPr>
            <a:spLocks noChangeArrowheads="1"/>
          </p:cNvSpPr>
          <p:nvPr/>
        </p:nvSpPr>
        <p:spPr bwMode="auto">
          <a:xfrm>
            <a:off x="1703388" y="1557338"/>
            <a:ext cx="2628900" cy="576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Amatérské sportovní prostředí</a:t>
            </a:r>
          </a:p>
        </p:txBody>
      </p:sp>
      <p:sp>
        <p:nvSpPr>
          <p:cNvPr id="16391" name="AutoShape 6"/>
          <p:cNvSpPr>
            <a:spLocks noChangeArrowheads="1"/>
          </p:cNvSpPr>
          <p:nvPr/>
        </p:nvSpPr>
        <p:spPr bwMode="auto">
          <a:xfrm>
            <a:off x="7680325" y="1557338"/>
            <a:ext cx="2808288" cy="576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Ostatní instituce v oblasti </a:t>
            </a:r>
          </a:p>
          <a:p>
            <a:pPr algn="ctr" eaLnBrk="1" hangingPunct="1"/>
            <a:r>
              <a:rPr lang="cs-CZ" altLang="cs-CZ" sz="1400"/>
              <a:t>TV a sportu</a:t>
            </a:r>
          </a:p>
        </p:txBody>
      </p:sp>
      <p:sp>
        <p:nvSpPr>
          <p:cNvPr id="16392" name="AutoShape 7"/>
          <p:cNvSpPr>
            <a:spLocks noChangeArrowheads="1"/>
          </p:cNvSpPr>
          <p:nvPr/>
        </p:nvSpPr>
        <p:spPr bwMode="auto">
          <a:xfrm>
            <a:off x="1703388" y="2422526"/>
            <a:ext cx="2628900" cy="2232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 dirty="0"/>
              <a:t>Ústřední orgány </a:t>
            </a:r>
          </a:p>
          <a:p>
            <a:pPr algn="ctr" eaLnBrk="1" hangingPunct="1"/>
            <a:r>
              <a:rPr lang="cs-CZ" altLang="cs-CZ" sz="1400" dirty="0" smtClean="0"/>
              <a:t>Zastřešující </a:t>
            </a:r>
            <a:r>
              <a:rPr lang="cs-CZ" altLang="cs-CZ" sz="1600" b="1" dirty="0" smtClean="0"/>
              <a:t>hlavní spolky </a:t>
            </a:r>
            <a:endParaRPr lang="cs-CZ" altLang="cs-CZ" sz="1400" b="1" dirty="0"/>
          </a:p>
          <a:p>
            <a:pPr algn="ctr" eaLnBrk="1" hangingPunct="1"/>
            <a:endParaRPr lang="cs-CZ" altLang="cs-CZ" sz="1400" dirty="0"/>
          </a:p>
          <a:p>
            <a:pPr algn="ctr" eaLnBrk="1" hangingPunct="1"/>
            <a:r>
              <a:rPr lang="cs-CZ" altLang="cs-CZ" sz="1400" dirty="0" smtClean="0"/>
              <a:t>.</a:t>
            </a:r>
            <a:endParaRPr lang="cs-CZ" altLang="cs-CZ" sz="1400" dirty="0"/>
          </a:p>
        </p:txBody>
      </p:sp>
      <p:sp>
        <p:nvSpPr>
          <p:cNvPr id="16393" name="AutoShape 8"/>
          <p:cNvSpPr>
            <a:spLocks noChangeArrowheads="1"/>
          </p:cNvSpPr>
          <p:nvPr/>
        </p:nvSpPr>
        <p:spPr bwMode="auto">
          <a:xfrm>
            <a:off x="1992313" y="5013326"/>
            <a:ext cx="1871662" cy="576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 b="1" dirty="0" smtClean="0"/>
              <a:t>Pobočné spolky</a:t>
            </a:r>
          </a:p>
          <a:p>
            <a:pPr algn="ctr" eaLnBrk="1" hangingPunct="1"/>
            <a:r>
              <a:rPr lang="cs-CZ" altLang="cs-CZ" sz="1400" dirty="0" smtClean="0"/>
              <a:t>Krajská </a:t>
            </a:r>
            <a:r>
              <a:rPr lang="cs-CZ" altLang="cs-CZ" sz="1400" dirty="0"/>
              <a:t>sdružení</a:t>
            </a:r>
          </a:p>
          <a:p>
            <a:pPr algn="ctr" eaLnBrk="1" hangingPunct="1"/>
            <a:r>
              <a:rPr lang="cs-CZ" altLang="cs-CZ" sz="1400" dirty="0"/>
              <a:t>Župy</a:t>
            </a:r>
          </a:p>
        </p:txBody>
      </p:sp>
      <p:sp>
        <p:nvSpPr>
          <p:cNvPr id="16394" name="AutoShape 9"/>
          <p:cNvSpPr>
            <a:spLocks noChangeArrowheads="1"/>
          </p:cNvSpPr>
          <p:nvPr/>
        </p:nvSpPr>
        <p:spPr bwMode="auto">
          <a:xfrm>
            <a:off x="6096001" y="2493963"/>
            <a:ext cx="1368425" cy="576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Exekutivní</a:t>
            </a:r>
          </a:p>
          <a:p>
            <a:pPr algn="ctr" eaLnBrk="1" hangingPunct="1"/>
            <a:r>
              <a:rPr lang="cs-CZ" altLang="cs-CZ" sz="1400"/>
              <a:t>sféra</a:t>
            </a:r>
          </a:p>
        </p:txBody>
      </p:sp>
      <p:sp>
        <p:nvSpPr>
          <p:cNvPr id="16395" name="AutoShape 10"/>
          <p:cNvSpPr>
            <a:spLocks noChangeArrowheads="1"/>
          </p:cNvSpPr>
          <p:nvPr/>
        </p:nvSpPr>
        <p:spPr bwMode="auto">
          <a:xfrm>
            <a:off x="4440239" y="3286125"/>
            <a:ext cx="1512887" cy="28082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 u="sng"/>
              <a:t>Parlament ČR</a:t>
            </a:r>
          </a:p>
          <a:p>
            <a:pPr algn="ctr" eaLnBrk="1" hangingPunct="1"/>
            <a:endParaRPr lang="cs-CZ" altLang="cs-CZ" sz="1400" u="sng"/>
          </a:p>
          <a:p>
            <a:pPr algn="ctr" eaLnBrk="1" hangingPunct="1">
              <a:buFontTx/>
              <a:buChar char="•"/>
            </a:pPr>
            <a:r>
              <a:rPr lang="cs-CZ" altLang="cs-CZ" sz="1400"/>
              <a:t> Výbor pro vědu, </a:t>
            </a:r>
          </a:p>
          <a:p>
            <a:pPr algn="ctr" eaLnBrk="1" hangingPunct="1"/>
            <a:r>
              <a:rPr lang="cs-CZ" altLang="cs-CZ" sz="1400"/>
              <a:t>vzdělání, kulturu,</a:t>
            </a:r>
          </a:p>
          <a:p>
            <a:pPr algn="ctr" eaLnBrk="1" hangingPunct="1"/>
            <a:r>
              <a:rPr lang="cs-CZ" altLang="cs-CZ" sz="1400"/>
              <a:t>mládež a</a:t>
            </a:r>
          </a:p>
          <a:p>
            <a:pPr algn="ctr" eaLnBrk="1" hangingPunct="1"/>
            <a:r>
              <a:rPr lang="cs-CZ" altLang="cs-CZ" sz="1400"/>
              <a:t>tělovýchovu</a:t>
            </a:r>
          </a:p>
          <a:p>
            <a:pPr algn="ctr" eaLnBrk="1" hangingPunct="1"/>
            <a:endParaRPr lang="cs-CZ" altLang="cs-CZ" sz="1400"/>
          </a:p>
          <a:p>
            <a:pPr algn="ctr" eaLnBrk="1" hangingPunct="1">
              <a:buFontTx/>
              <a:buChar char="•"/>
            </a:pPr>
            <a:r>
              <a:rPr lang="cs-CZ" altLang="cs-CZ" sz="1400"/>
              <a:t> Podvýbor pro</a:t>
            </a:r>
          </a:p>
          <a:p>
            <a:pPr algn="ctr" eaLnBrk="1" hangingPunct="1"/>
            <a:r>
              <a:rPr lang="cs-CZ" altLang="cs-CZ" sz="1400"/>
              <a:t>mládež a sport</a:t>
            </a:r>
          </a:p>
        </p:txBody>
      </p:sp>
      <p:sp>
        <p:nvSpPr>
          <p:cNvPr id="16396" name="AutoShape 11"/>
          <p:cNvSpPr>
            <a:spLocks noChangeArrowheads="1"/>
          </p:cNvSpPr>
          <p:nvPr/>
        </p:nvSpPr>
        <p:spPr bwMode="auto">
          <a:xfrm>
            <a:off x="6096001" y="3286125"/>
            <a:ext cx="1368425" cy="28082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 u="sng"/>
              <a:t>Vláda ČR</a:t>
            </a:r>
          </a:p>
          <a:p>
            <a:pPr algn="ctr" eaLnBrk="1" hangingPunct="1"/>
            <a:endParaRPr lang="cs-CZ" altLang="cs-CZ" sz="1400" u="sng"/>
          </a:p>
          <a:p>
            <a:pPr algn="ctr" eaLnBrk="1" hangingPunct="1"/>
            <a:r>
              <a:rPr lang="cs-CZ" altLang="cs-CZ" sz="1400"/>
              <a:t>MŠMT</a:t>
            </a:r>
          </a:p>
          <a:p>
            <a:pPr algn="ctr" eaLnBrk="1" hangingPunct="1"/>
            <a:r>
              <a:rPr lang="cs-CZ" altLang="cs-CZ" sz="1400"/>
              <a:t>MO</a:t>
            </a:r>
          </a:p>
          <a:p>
            <a:pPr algn="ctr" eaLnBrk="1" hangingPunct="1"/>
            <a:r>
              <a:rPr lang="cs-CZ" altLang="cs-CZ" sz="1400"/>
              <a:t>MV</a:t>
            </a:r>
          </a:p>
          <a:p>
            <a:pPr algn="ctr" eaLnBrk="1" hangingPunct="1"/>
            <a:r>
              <a:rPr lang="cs-CZ" altLang="cs-CZ" sz="1400"/>
              <a:t>MZ</a:t>
            </a:r>
          </a:p>
          <a:p>
            <a:pPr algn="ctr" eaLnBrk="1" hangingPunct="1"/>
            <a:r>
              <a:rPr lang="cs-CZ" altLang="cs-CZ" sz="1400"/>
              <a:t>aj.</a:t>
            </a:r>
          </a:p>
        </p:txBody>
      </p:sp>
      <p:sp>
        <p:nvSpPr>
          <p:cNvPr id="16397" name="AutoShape 12"/>
          <p:cNvSpPr>
            <a:spLocks noChangeArrowheads="1"/>
          </p:cNvSpPr>
          <p:nvPr/>
        </p:nvSpPr>
        <p:spPr bwMode="auto">
          <a:xfrm>
            <a:off x="7680325" y="2493963"/>
            <a:ext cx="2808288" cy="36004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Char char="•"/>
            </a:pPr>
            <a:r>
              <a:rPr lang="cs-CZ" altLang="cs-CZ" sz="1400" dirty="0" smtClean="0"/>
              <a:t>Česká </a:t>
            </a:r>
            <a:r>
              <a:rPr lang="cs-CZ" altLang="cs-CZ" sz="1400" dirty="0"/>
              <a:t>nadace sportovní </a:t>
            </a:r>
            <a:br>
              <a:rPr lang="cs-CZ" altLang="cs-CZ" sz="1400" dirty="0"/>
            </a:br>
            <a:r>
              <a:rPr lang="cs-CZ" altLang="cs-CZ" sz="1400" dirty="0"/>
              <a:t>reprezentace</a:t>
            </a:r>
          </a:p>
          <a:p>
            <a:pPr algn="ctr" eaLnBrk="1" hangingPunct="1">
              <a:buFontTx/>
              <a:buChar char="•"/>
            </a:pPr>
            <a:r>
              <a:rPr lang="cs-CZ" altLang="cs-CZ" sz="1400" dirty="0"/>
              <a:t> Centrum zdravotního zabezpečení</a:t>
            </a:r>
            <a:br>
              <a:rPr lang="cs-CZ" altLang="cs-CZ" sz="1400" dirty="0"/>
            </a:br>
            <a:r>
              <a:rPr lang="cs-CZ" altLang="cs-CZ" sz="1400" dirty="0"/>
              <a:t>sportovní reprezentace</a:t>
            </a:r>
          </a:p>
          <a:p>
            <a:pPr algn="ctr" eaLnBrk="1" hangingPunct="1">
              <a:buFontTx/>
              <a:buChar char="•"/>
            </a:pPr>
            <a:r>
              <a:rPr lang="cs-CZ" altLang="cs-CZ" sz="1400" dirty="0"/>
              <a:t> Nadace sportující mládeže</a:t>
            </a:r>
          </a:p>
          <a:p>
            <a:pPr algn="ctr" eaLnBrk="1" hangingPunct="1">
              <a:buFontTx/>
              <a:buChar char="•"/>
            </a:pPr>
            <a:r>
              <a:rPr lang="cs-CZ" altLang="cs-CZ" sz="1400" dirty="0"/>
              <a:t> Ústřední tělovýchovná knihovna</a:t>
            </a:r>
          </a:p>
          <a:p>
            <a:pPr algn="ctr" eaLnBrk="1" hangingPunct="1">
              <a:buFontTx/>
              <a:buChar char="•"/>
            </a:pPr>
            <a:r>
              <a:rPr lang="cs-CZ" altLang="cs-CZ" sz="1400" dirty="0"/>
              <a:t> Tyršovo muzeum TV a sportu</a:t>
            </a:r>
          </a:p>
          <a:p>
            <a:pPr algn="ctr" eaLnBrk="1" hangingPunct="1">
              <a:buFontTx/>
              <a:buChar char="•"/>
            </a:pPr>
            <a:r>
              <a:rPr lang="cs-CZ" altLang="cs-CZ" sz="1400" dirty="0"/>
              <a:t> OLYMPIA a.s.</a:t>
            </a:r>
          </a:p>
          <a:p>
            <a:pPr algn="ctr" eaLnBrk="1" hangingPunct="1">
              <a:buFontTx/>
              <a:buChar char="•"/>
            </a:pPr>
            <a:r>
              <a:rPr lang="cs-CZ" altLang="cs-CZ" sz="1400" dirty="0"/>
              <a:t> atd.</a:t>
            </a:r>
          </a:p>
        </p:txBody>
      </p:sp>
      <p:sp>
        <p:nvSpPr>
          <p:cNvPr id="16398" name="AutoShape 13"/>
          <p:cNvSpPr>
            <a:spLocks noChangeArrowheads="1"/>
          </p:cNvSpPr>
          <p:nvPr/>
        </p:nvSpPr>
        <p:spPr bwMode="auto">
          <a:xfrm>
            <a:off x="1992313" y="5878513"/>
            <a:ext cx="1871662" cy="576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 b="1" dirty="0" smtClean="0"/>
              <a:t>Pobočné spolky</a:t>
            </a:r>
          </a:p>
          <a:p>
            <a:pPr algn="ctr" eaLnBrk="1" hangingPunct="1"/>
            <a:r>
              <a:rPr lang="cs-CZ" altLang="cs-CZ" sz="1400" dirty="0" smtClean="0"/>
              <a:t>Servisní centra,</a:t>
            </a:r>
            <a:endParaRPr lang="cs-CZ" altLang="cs-CZ" sz="1400" dirty="0"/>
          </a:p>
          <a:p>
            <a:pPr algn="ctr" eaLnBrk="1" hangingPunct="1"/>
            <a:r>
              <a:rPr lang="cs-CZ" altLang="cs-CZ" sz="1400" dirty="0"/>
              <a:t>jednoty, kluby</a:t>
            </a:r>
          </a:p>
        </p:txBody>
      </p:sp>
      <p:sp>
        <p:nvSpPr>
          <p:cNvPr id="16399" name="AutoShape 14"/>
          <p:cNvSpPr>
            <a:spLocks noChangeArrowheads="1"/>
          </p:cNvSpPr>
          <p:nvPr/>
        </p:nvSpPr>
        <p:spPr bwMode="auto">
          <a:xfrm>
            <a:off x="4583114" y="2493963"/>
            <a:ext cx="1368425" cy="576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Zastupitelská</a:t>
            </a:r>
          </a:p>
          <a:p>
            <a:pPr algn="ctr" eaLnBrk="1" hangingPunct="1"/>
            <a:r>
              <a:rPr lang="cs-CZ" altLang="cs-CZ" sz="1400"/>
              <a:t>sféra</a:t>
            </a:r>
          </a:p>
        </p:txBody>
      </p:sp>
      <p:sp>
        <p:nvSpPr>
          <p:cNvPr id="16400" name="Line 17"/>
          <p:cNvSpPr>
            <a:spLocks noChangeShapeType="1"/>
          </p:cNvSpPr>
          <p:nvPr/>
        </p:nvSpPr>
        <p:spPr bwMode="auto">
          <a:xfrm>
            <a:off x="5159375" y="2278063"/>
            <a:ext cx="1657350" cy="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6401" name="Zástupný symbol pro datum 1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2D2D43-9BCD-4ED2-A120-B8B1FE924A6E}" type="datetime1">
              <a:rPr lang="cs-CZ" altLang="cs-CZ" smtClean="0"/>
              <a:t>21.03.2019</a:t>
            </a:fld>
            <a:endParaRPr lang="cs-CZ" altLang="cs-CZ" smtClean="0"/>
          </a:p>
        </p:txBody>
      </p:sp>
      <p:sp>
        <p:nvSpPr>
          <p:cNvPr id="16402" name="Zástupný symbol pro zápatí 19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mtClean="0"/>
              <a:t>© FSpS, MUNI</a:t>
            </a:r>
          </a:p>
        </p:txBody>
      </p:sp>
      <p:sp>
        <p:nvSpPr>
          <p:cNvPr id="16403" name="Zástupný symbol pro číslo snímku 1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BD3FC8F-F56E-4E89-BDAD-239273F13CA6}" type="slidenum">
              <a:rPr lang="cs-CZ" altLang="cs-CZ"/>
              <a:pPr eaLnBrk="1" hangingPunct="1"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36015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75"/>
          <p:cNvSpPr>
            <a:spLocks noChangeShapeType="1"/>
          </p:cNvSpPr>
          <p:nvPr/>
        </p:nvSpPr>
        <p:spPr bwMode="auto">
          <a:xfrm>
            <a:off x="8975725" y="1773239"/>
            <a:ext cx="0" cy="93503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411" name="Line 73"/>
          <p:cNvSpPr>
            <a:spLocks noChangeShapeType="1"/>
          </p:cNvSpPr>
          <p:nvPr/>
        </p:nvSpPr>
        <p:spPr bwMode="auto">
          <a:xfrm>
            <a:off x="6456363" y="1773239"/>
            <a:ext cx="0" cy="93503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412" name="Line 74"/>
          <p:cNvSpPr>
            <a:spLocks noChangeShapeType="1"/>
          </p:cNvSpPr>
          <p:nvPr/>
        </p:nvSpPr>
        <p:spPr bwMode="auto">
          <a:xfrm>
            <a:off x="7104063" y="1773239"/>
            <a:ext cx="0" cy="93503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413" name="Line 67"/>
          <p:cNvSpPr>
            <a:spLocks noChangeShapeType="1"/>
          </p:cNvSpPr>
          <p:nvPr/>
        </p:nvSpPr>
        <p:spPr bwMode="auto">
          <a:xfrm flipH="1" flipV="1">
            <a:off x="7751764" y="3141663"/>
            <a:ext cx="1944687" cy="863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414" name="Line 66"/>
          <p:cNvSpPr>
            <a:spLocks noChangeShapeType="1"/>
          </p:cNvSpPr>
          <p:nvPr/>
        </p:nvSpPr>
        <p:spPr bwMode="auto">
          <a:xfrm flipV="1">
            <a:off x="6383339" y="3213101"/>
            <a:ext cx="1800225" cy="7921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415" name="Line 64"/>
          <p:cNvSpPr>
            <a:spLocks noChangeShapeType="1"/>
          </p:cNvSpPr>
          <p:nvPr/>
        </p:nvSpPr>
        <p:spPr bwMode="auto">
          <a:xfrm>
            <a:off x="2279651" y="1773238"/>
            <a:ext cx="24479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416" name="Line 65"/>
          <p:cNvSpPr>
            <a:spLocks noChangeShapeType="1"/>
          </p:cNvSpPr>
          <p:nvPr/>
        </p:nvSpPr>
        <p:spPr bwMode="auto">
          <a:xfrm>
            <a:off x="2279650" y="1773238"/>
            <a:ext cx="0" cy="12239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417" name="Line 63"/>
          <p:cNvSpPr>
            <a:spLocks noChangeShapeType="1"/>
          </p:cNvSpPr>
          <p:nvPr/>
        </p:nvSpPr>
        <p:spPr bwMode="auto">
          <a:xfrm>
            <a:off x="2855914" y="4076700"/>
            <a:ext cx="3455987" cy="6477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418" name="Line 62"/>
          <p:cNvSpPr>
            <a:spLocks noChangeShapeType="1"/>
          </p:cNvSpPr>
          <p:nvPr/>
        </p:nvSpPr>
        <p:spPr bwMode="auto">
          <a:xfrm>
            <a:off x="2855914" y="4076700"/>
            <a:ext cx="30956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419" name="Line 60"/>
          <p:cNvSpPr>
            <a:spLocks noChangeShapeType="1"/>
          </p:cNvSpPr>
          <p:nvPr/>
        </p:nvSpPr>
        <p:spPr bwMode="auto">
          <a:xfrm>
            <a:off x="8040688" y="2708275"/>
            <a:ext cx="0" cy="3817938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420" name="Line 61"/>
          <p:cNvSpPr>
            <a:spLocks noChangeShapeType="1"/>
          </p:cNvSpPr>
          <p:nvPr/>
        </p:nvSpPr>
        <p:spPr bwMode="auto">
          <a:xfrm>
            <a:off x="9696450" y="4149725"/>
            <a:ext cx="0" cy="2376488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421" name="Line 55"/>
          <p:cNvSpPr>
            <a:spLocks noChangeShapeType="1"/>
          </p:cNvSpPr>
          <p:nvPr/>
        </p:nvSpPr>
        <p:spPr bwMode="auto">
          <a:xfrm>
            <a:off x="6383338" y="4076700"/>
            <a:ext cx="0" cy="2376488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4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 - Dánsko</a:t>
            </a:r>
          </a:p>
        </p:txBody>
      </p:sp>
      <p:sp>
        <p:nvSpPr>
          <p:cNvPr id="17423" name="Rectangle 5"/>
          <p:cNvSpPr>
            <a:spLocks noChangeArrowheads="1"/>
          </p:cNvSpPr>
          <p:nvPr/>
        </p:nvSpPr>
        <p:spPr bwMode="auto">
          <a:xfrm>
            <a:off x="3216275" y="1557338"/>
            <a:ext cx="14414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Ministry </a:t>
            </a:r>
          </a:p>
          <a:p>
            <a:pPr algn="ctr" eaLnBrk="1" hangingPunct="1"/>
            <a:r>
              <a:rPr lang="cs-CZ" altLang="cs-CZ" sz="1400"/>
              <a:t>of Culture</a:t>
            </a:r>
          </a:p>
        </p:txBody>
      </p:sp>
      <p:sp>
        <p:nvSpPr>
          <p:cNvPr id="17424" name="Rectangle 6"/>
          <p:cNvSpPr>
            <a:spLocks noChangeArrowheads="1"/>
          </p:cNvSpPr>
          <p:nvPr/>
        </p:nvSpPr>
        <p:spPr bwMode="auto">
          <a:xfrm>
            <a:off x="5087938" y="1557338"/>
            <a:ext cx="14414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Ministry </a:t>
            </a:r>
          </a:p>
          <a:p>
            <a:pPr algn="ctr" eaLnBrk="1" hangingPunct="1"/>
            <a:r>
              <a:rPr lang="cs-CZ" altLang="cs-CZ" sz="1400"/>
              <a:t>of Taxation</a:t>
            </a:r>
          </a:p>
        </p:txBody>
      </p:sp>
      <p:sp>
        <p:nvSpPr>
          <p:cNvPr id="17425" name="Rectangle 7"/>
          <p:cNvSpPr>
            <a:spLocks noChangeArrowheads="1"/>
          </p:cNvSpPr>
          <p:nvPr/>
        </p:nvSpPr>
        <p:spPr bwMode="auto">
          <a:xfrm>
            <a:off x="7032625" y="1557338"/>
            <a:ext cx="14414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Ministry </a:t>
            </a:r>
          </a:p>
          <a:p>
            <a:pPr algn="ctr" eaLnBrk="1" hangingPunct="1"/>
            <a:r>
              <a:rPr lang="cs-CZ" altLang="cs-CZ" sz="1400"/>
              <a:t>of Education</a:t>
            </a:r>
          </a:p>
        </p:txBody>
      </p:sp>
      <p:sp>
        <p:nvSpPr>
          <p:cNvPr id="17426" name="Rectangle 8"/>
          <p:cNvSpPr>
            <a:spLocks noChangeArrowheads="1"/>
          </p:cNvSpPr>
          <p:nvPr/>
        </p:nvSpPr>
        <p:spPr bwMode="auto">
          <a:xfrm>
            <a:off x="8920163" y="1557338"/>
            <a:ext cx="14414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Ministry </a:t>
            </a:r>
          </a:p>
          <a:p>
            <a:pPr algn="ctr" eaLnBrk="1" hangingPunct="1"/>
            <a:r>
              <a:rPr lang="cs-CZ" altLang="cs-CZ" sz="1400"/>
              <a:t>of Health</a:t>
            </a:r>
          </a:p>
        </p:txBody>
      </p:sp>
      <p:sp>
        <p:nvSpPr>
          <p:cNvPr id="17427" name="Rectangle 9"/>
          <p:cNvSpPr>
            <a:spLocks noChangeArrowheads="1"/>
          </p:cNvSpPr>
          <p:nvPr/>
        </p:nvSpPr>
        <p:spPr bwMode="auto">
          <a:xfrm>
            <a:off x="3216275" y="2852738"/>
            <a:ext cx="14414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Anti Doping</a:t>
            </a:r>
          </a:p>
          <a:p>
            <a:pPr algn="ctr" eaLnBrk="1" hangingPunct="1"/>
            <a:r>
              <a:rPr lang="cs-CZ" altLang="cs-CZ" sz="1400"/>
              <a:t>Danmark</a:t>
            </a:r>
          </a:p>
        </p:txBody>
      </p:sp>
      <p:sp>
        <p:nvSpPr>
          <p:cNvPr id="17428" name="Rectangle 10"/>
          <p:cNvSpPr>
            <a:spLocks noChangeArrowheads="1"/>
          </p:cNvSpPr>
          <p:nvPr/>
        </p:nvSpPr>
        <p:spPr bwMode="auto">
          <a:xfrm>
            <a:off x="5016501" y="2852738"/>
            <a:ext cx="1584325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Program for Sports</a:t>
            </a:r>
          </a:p>
          <a:p>
            <a:pPr algn="ctr" eaLnBrk="1" hangingPunct="1"/>
            <a:r>
              <a:rPr lang="cs-CZ" altLang="cs-CZ" sz="1400"/>
              <a:t>Developement</a:t>
            </a:r>
          </a:p>
        </p:txBody>
      </p:sp>
      <p:sp>
        <p:nvSpPr>
          <p:cNvPr id="17429" name="Rectangle 11"/>
          <p:cNvSpPr>
            <a:spLocks noChangeArrowheads="1"/>
          </p:cNvSpPr>
          <p:nvPr/>
        </p:nvSpPr>
        <p:spPr bwMode="auto">
          <a:xfrm>
            <a:off x="7319963" y="2852738"/>
            <a:ext cx="14414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The joint council</a:t>
            </a:r>
          </a:p>
          <a:p>
            <a:pPr algn="ctr" eaLnBrk="1" hangingPunct="1"/>
            <a:r>
              <a:rPr lang="cs-CZ" altLang="cs-CZ" sz="1400"/>
              <a:t>for sport</a:t>
            </a:r>
          </a:p>
        </p:txBody>
      </p:sp>
      <p:sp>
        <p:nvSpPr>
          <p:cNvPr id="17430" name="Rectangle 12"/>
          <p:cNvSpPr>
            <a:spLocks noChangeArrowheads="1"/>
          </p:cNvSpPr>
          <p:nvPr/>
        </p:nvSpPr>
        <p:spPr bwMode="auto">
          <a:xfrm>
            <a:off x="1524000" y="2852738"/>
            <a:ext cx="1441450" cy="792162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Foundation for</a:t>
            </a:r>
          </a:p>
          <a:p>
            <a:pPr algn="ctr" eaLnBrk="1" hangingPunct="1"/>
            <a:r>
              <a:rPr lang="cs-CZ" altLang="cs-CZ" sz="1400"/>
              <a:t>Culture and</a:t>
            </a:r>
          </a:p>
          <a:p>
            <a:pPr algn="ctr" eaLnBrk="1" hangingPunct="1"/>
            <a:r>
              <a:rPr lang="cs-CZ" altLang="cs-CZ" sz="1400"/>
              <a:t>Sport Facilities</a:t>
            </a:r>
          </a:p>
        </p:txBody>
      </p:sp>
      <p:sp>
        <p:nvSpPr>
          <p:cNvPr id="17431" name="Rectangle 13"/>
          <p:cNvSpPr>
            <a:spLocks noChangeArrowheads="1"/>
          </p:cNvSpPr>
          <p:nvPr/>
        </p:nvSpPr>
        <p:spPr bwMode="auto">
          <a:xfrm>
            <a:off x="1524000" y="3860800"/>
            <a:ext cx="14414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Team Danmark</a:t>
            </a:r>
          </a:p>
        </p:txBody>
      </p:sp>
      <p:sp>
        <p:nvSpPr>
          <p:cNvPr id="17432" name="Rectangle 42"/>
          <p:cNvSpPr>
            <a:spLocks noChangeArrowheads="1"/>
          </p:cNvSpPr>
          <p:nvPr/>
        </p:nvSpPr>
        <p:spPr bwMode="auto">
          <a:xfrm>
            <a:off x="5664200" y="4400550"/>
            <a:ext cx="14414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56 national</a:t>
            </a:r>
          </a:p>
          <a:p>
            <a:pPr algn="ctr" eaLnBrk="1" hangingPunct="1"/>
            <a:r>
              <a:rPr lang="cs-CZ" altLang="cs-CZ" sz="1400"/>
              <a:t>federations</a:t>
            </a:r>
          </a:p>
        </p:txBody>
      </p:sp>
      <p:sp>
        <p:nvSpPr>
          <p:cNvPr id="17433" name="Rectangle 43"/>
          <p:cNvSpPr>
            <a:spLocks noChangeArrowheads="1"/>
          </p:cNvSpPr>
          <p:nvPr/>
        </p:nvSpPr>
        <p:spPr bwMode="auto">
          <a:xfrm>
            <a:off x="7319963" y="5013325"/>
            <a:ext cx="14414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24 county</a:t>
            </a:r>
          </a:p>
          <a:p>
            <a:pPr algn="ctr" eaLnBrk="1" hangingPunct="1"/>
            <a:r>
              <a:rPr lang="cs-CZ" altLang="cs-CZ" sz="1400"/>
              <a:t>associations</a:t>
            </a:r>
          </a:p>
        </p:txBody>
      </p:sp>
      <p:sp>
        <p:nvSpPr>
          <p:cNvPr id="17434" name="Rectangle 44"/>
          <p:cNvSpPr>
            <a:spLocks noChangeArrowheads="1"/>
          </p:cNvSpPr>
          <p:nvPr/>
        </p:nvSpPr>
        <p:spPr bwMode="auto">
          <a:xfrm>
            <a:off x="8975725" y="5013325"/>
            <a:ext cx="14414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80 town</a:t>
            </a:r>
          </a:p>
          <a:p>
            <a:pPr algn="ctr" eaLnBrk="1" hangingPunct="1"/>
            <a:r>
              <a:rPr lang="cs-CZ" altLang="cs-CZ" sz="1400"/>
              <a:t>associations</a:t>
            </a:r>
          </a:p>
        </p:txBody>
      </p:sp>
      <p:sp>
        <p:nvSpPr>
          <p:cNvPr id="17435" name="Rectangle 45"/>
          <p:cNvSpPr>
            <a:spLocks noChangeArrowheads="1"/>
          </p:cNvSpPr>
          <p:nvPr/>
        </p:nvSpPr>
        <p:spPr bwMode="auto">
          <a:xfrm>
            <a:off x="5664200" y="5013325"/>
            <a:ext cx="14414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200 local </a:t>
            </a:r>
          </a:p>
          <a:p>
            <a:pPr algn="ctr" eaLnBrk="1" hangingPunct="1"/>
            <a:r>
              <a:rPr lang="cs-CZ" altLang="cs-CZ" sz="1400"/>
              <a:t>unions</a:t>
            </a:r>
          </a:p>
        </p:txBody>
      </p:sp>
      <p:sp>
        <p:nvSpPr>
          <p:cNvPr id="17436" name="Rectangle 46"/>
          <p:cNvSpPr>
            <a:spLocks noChangeArrowheads="1"/>
          </p:cNvSpPr>
          <p:nvPr/>
        </p:nvSpPr>
        <p:spPr bwMode="auto">
          <a:xfrm>
            <a:off x="7319963" y="5624513"/>
            <a:ext cx="14414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5300 clubs</a:t>
            </a:r>
          </a:p>
        </p:txBody>
      </p:sp>
      <p:sp>
        <p:nvSpPr>
          <p:cNvPr id="17437" name="Rectangle 47"/>
          <p:cNvSpPr>
            <a:spLocks noChangeArrowheads="1"/>
          </p:cNvSpPr>
          <p:nvPr/>
        </p:nvSpPr>
        <p:spPr bwMode="auto">
          <a:xfrm>
            <a:off x="8975725" y="5624513"/>
            <a:ext cx="14414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8000 company</a:t>
            </a:r>
          </a:p>
          <a:p>
            <a:pPr algn="ctr" eaLnBrk="1" hangingPunct="1"/>
            <a:r>
              <a:rPr lang="cs-CZ" altLang="cs-CZ" sz="1400"/>
              <a:t>clubs</a:t>
            </a:r>
          </a:p>
        </p:txBody>
      </p:sp>
      <p:sp>
        <p:nvSpPr>
          <p:cNvPr id="17438" name="Rectangle 48"/>
          <p:cNvSpPr>
            <a:spLocks noChangeArrowheads="1"/>
          </p:cNvSpPr>
          <p:nvPr/>
        </p:nvSpPr>
        <p:spPr bwMode="auto">
          <a:xfrm>
            <a:off x="5662613" y="5624513"/>
            <a:ext cx="14414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11000 clubs</a:t>
            </a:r>
          </a:p>
        </p:txBody>
      </p:sp>
      <p:sp>
        <p:nvSpPr>
          <p:cNvPr id="17439" name="Rectangle 49"/>
          <p:cNvSpPr>
            <a:spLocks noChangeArrowheads="1"/>
          </p:cNvSpPr>
          <p:nvPr/>
        </p:nvSpPr>
        <p:spPr bwMode="auto">
          <a:xfrm>
            <a:off x="7319963" y="3789363"/>
            <a:ext cx="14414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DGI</a:t>
            </a:r>
          </a:p>
        </p:txBody>
      </p:sp>
      <p:sp>
        <p:nvSpPr>
          <p:cNvPr id="17440" name="Rectangle 50"/>
          <p:cNvSpPr>
            <a:spLocks noChangeArrowheads="1"/>
          </p:cNvSpPr>
          <p:nvPr/>
        </p:nvSpPr>
        <p:spPr bwMode="auto">
          <a:xfrm>
            <a:off x="8975725" y="3789363"/>
            <a:ext cx="14414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DFIF</a:t>
            </a:r>
          </a:p>
        </p:txBody>
      </p:sp>
      <p:sp>
        <p:nvSpPr>
          <p:cNvPr id="17441" name="Rectangle 51"/>
          <p:cNvSpPr>
            <a:spLocks noChangeArrowheads="1"/>
          </p:cNvSpPr>
          <p:nvPr/>
        </p:nvSpPr>
        <p:spPr bwMode="auto">
          <a:xfrm>
            <a:off x="5664200" y="3789363"/>
            <a:ext cx="14414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DIF</a:t>
            </a:r>
          </a:p>
        </p:txBody>
      </p:sp>
      <p:sp>
        <p:nvSpPr>
          <p:cNvPr id="17442" name="Rectangle 52"/>
          <p:cNvSpPr>
            <a:spLocks noChangeArrowheads="1"/>
          </p:cNvSpPr>
          <p:nvPr/>
        </p:nvSpPr>
        <p:spPr bwMode="auto">
          <a:xfrm>
            <a:off x="7321550" y="6237288"/>
            <a:ext cx="14414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1,3 million</a:t>
            </a:r>
          </a:p>
          <a:p>
            <a:pPr algn="ctr" eaLnBrk="1" hangingPunct="1"/>
            <a:r>
              <a:rPr lang="cs-CZ" altLang="cs-CZ" sz="1400"/>
              <a:t>members</a:t>
            </a:r>
          </a:p>
        </p:txBody>
      </p:sp>
      <p:sp>
        <p:nvSpPr>
          <p:cNvPr id="17443" name="Rectangle 53"/>
          <p:cNvSpPr>
            <a:spLocks noChangeArrowheads="1"/>
          </p:cNvSpPr>
          <p:nvPr/>
        </p:nvSpPr>
        <p:spPr bwMode="auto">
          <a:xfrm>
            <a:off x="8977313" y="6237288"/>
            <a:ext cx="14414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340000</a:t>
            </a:r>
          </a:p>
          <a:p>
            <a:pPr algn="ctr" eaLnBrk="1" hangingPunct="1"/>
            <a:r>
              <a:rPr lang="cs-CZ" altLang="cs-CZ" sz="1400"/>
              <a:t>members</a:t>
            </a:r>
          </a:p>
        </p:txBody>
      </p:sp>
      <p:sp>
        <p:nvSpPr>
          <p:cNvPr id="17444" name="Rectangle 54"/>
          <p:cNvSpPr>
            <a:spLocks noChangeArrowheads="1"/>
          </p:cNvSpPr>
          <p:nvPr/>
        </p:nvSpPr>
        <p:spPr bwMode="auto">
          <a:xfrm>
            <a:off x="5664200" y="6237288"/>
            <a:ext cx="14414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1,6 million</a:t>
            </a:r>
          </a:p>
          <a:p>
            <a:pPr algn="ctr" eaLnBrk="1" hangingPunct="1"/>
            <a:r>
              <a:rPr lang="cs-CZ" altLang="cs-CZ" sz="1400"/>
              <a:t>members</a:t>
            </a:r>
          </a:p>
        </p:txBody>
      </p:sp>
      <p:sp>
        <p:nvSpPr>
          <p:cNvPr id="17445" name="Rectangle 68"/>
          <p:cNvSpPr>
            <a:spLocks noChangeArrowheads="1"/>
          </p:cNvSpPr>
          <p:nvPr/>
        </p:nvSpPr>
        <p:spPr bwMode="auto">
          <a:xfrm>
            <a:off x="3216275" y="2133600"/>
            <a:ext cx="1441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Act on promotion</a:t>
            </a:r>
          </a:p>
          <a:p>
            <a:pPr algn="ctr" eaLnBrk="1" hangingPunct="1"/>
            <a:r>
              <a:rPr lang="cs-CZ" altLang="cs-CZ" sz="1400"/>
              <a:t>of Elite Sports</a:t>
            </a:r>
          </a:p>
          <a:p>
            <a:pPr algn="ctr" eaLnBrk="1" hangingPunct="1"/>
            <a:r>
              <a:rPr lang="cs-CZ" altLang="cs-CZ" sz="1400"/>
              <a:t>Legalization on TV</a:t>
            </a:r>
          </a:p>
        </p:txBody>
      </p:sp>
      <p:sp>
        <p:nvSpPr>
          <p:cNvPr id="17446" name="Rectangle 69"/>
          <p:cNvSpPr>
            <a:spLocks noChangeArrowheads="1"/>
          </p:cNvSpPr>
          <p:nvPr/>
        </p:nvSpPr>
        <p:spPr bwMode="auto">
          <a:xfrm>
            <a:off x="5087938" y="2133600"/>
            <a:ext cx="1441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Act on</a:t>
            </a:r>
          </a:p>
          <a:p>
            <a:pPr algn="ctr" eaLnBrk="1" hangingPunct="1"/>
            <a:r>
              <a:rPr lang="cs-CZ" altLang="cs-CZ" sz="1400"/>
              <a:t>Football Pools</a:t>
            </a:r>
          </a:p>
        </p:txBody>
      </p:sp>
      <p:sp>
        <p:nvSpPr>
          <p:cNvPr id="17447" name="Rectangle 70"/>
          <p:cNvSpPr>
            <a:spLocks noChangeArrowheads="1"/>
          </p:cNvSpPr>
          <p:nvPr/>
        </p:nvSpPr>
        <p:spPr bwMode="auto">
          <a:xfrm>
            <a:off x="7104063" y="2133600"/>
            <a:ext cx="1441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Act on Youth and</a:t>
            </a:r>
          </a:p>
          <a:p>
            <a:pPr algn="ctr" eaLnBrk="1" hangingPunct="1"/>
            <a:r>
              <a:rPr lang="cs-CZ" altLang="cs-CZ" sz="1400"/>
              <a:t>Adult Education</a:t>
            </a:r>
          </a:p>
        </p:txBody>
      </p:sp>
      <p:sp>
        <p:nvSpPr>
          <p:cNvPr id="17448" name="Rectangle 71"/>
          <p:cNvSpPr>
            <a:spLocks noChangeArrowheads="1"/>
          </p:cNvSpPr>
          <p:nvPr/>
        </p:nvSpPr>
        <p:spPr bwMode="auto">
          <a:xfrm>
            <a:off x="8904288" y="2133600"/>
            <a:ext cx="1441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Legaslation</a:t>
            </a:r>
          </a:p>
          <a:p>
            <a:pPr algn="ctr" eaLnBrk="1" hangingPunct="1"/>
            <a:r>
              <a:rPr lang="cs-CZ" altLang="cs-CZ" sz="1400"/>
              <a:t>of Doping</a:t>
            </a:r>
          </a:p>
        </p:txBody>
      </p:sp>
      <p:sp>
        <p:nvSpPr>
          <p:cNvPr id="17449" name="Line 72"/>
          <p:cNvSpPr>
            <a:spLocks noChangeShapeType="1"/>
          </p:cNvSpPr>
          <p:nvPr/>
        </p:nvSpPr>
        <p:spPr bwMode="auto">
          <a:xfrm>
            <a:off x="4727575" y="1773239"/>
            <a:ext cx="0" cy="93503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450" name="Line 76"/>
          <p:cNvSpPr>
            <a:spLocks noChangeShapeType="1"/>
          </p:cNvSpPr>
          <p:nvPr/>
        </p:nvSpPr>
        <p:spPr bwMode="auto">
          <a:xfrm>
            <a:off x="4727575" y="2708275"/>
            <a:ext cx="42481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451" name="Zástupný symbol pro datum 4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384A41-CC52-48E7-A021-1DFA2C91F9A6}" type="datetime1">
              <a:rPr lang="cs-CZ" altLang="cs-CZ" smtClean="0"/>
              <a:t>21.03.2019</a:t>
            </a:fld>
            <a:endParaRPr lang="cs-CZ" altLang="cs-CZ" smtClean="0"/>
          </a:p>
        </p:txBody>
      </p:sp>
      <p:sp>
        <p:nvSpPr>
          <p:cNvPr id="17452" name="Zástupný symbol pro číslo snímku 4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B2B0F8E-73AD-42C3-A225-CBEA17B74D13}" type="slidenum">
              <a:rPr lang="cs-CZ" altLang="cs-CZ"/>
              <a:pPr eaLnBrk="1" hangingPunct="1"/>
              <a:t>17</a:t>
            </a:fld>
            <a:endParaRPr lang="cs-CZ" altLang="cs-CZ"/>
          </a:p>
        </p:txBody>
      </p:sp>
      <p:sp>
        <p:nvSpPr>
          <p:cNvPr id="17453" name="Zástupný symbol pro zápatí 4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mtClean="0"/>
              <a:t>© FSpS, MUNI</a:t>
            </a:r>
          </a:p>
        </p:txBody>
      </p:sp>
    </p:spTree>
    <p:extLst>
      <p:ext uri="{BB962C8B-B14F-4D97-AF65-F5344CB8AC3E}">
        <p14:creationId xmlns:p14="http://schemas.microsoft.com/office/powerpoint/2010/main" val="203997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14"/>
          <p:cNvSpPr>
            <a:spLocks noChangeShapeType="1"/>
          </p:cNvSpPr>
          <p:nvPr/>
        </p:nvSpPr>
        <p:spPr bwMode="auto">
          <a:xfrm>
            <a:off x="9120188" y="4005264"/>
            <a:ext cx="0" cy="151288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8435" name="Line 13"/>
          <p:cNvSpPr>
            <a:spLocks noChangeShapeType="1"/>
          </p:cNvSpPr>
          <p:nvPr/>
        </p:nvSpPr>
        <p:spPr bwMode="auto">
          <a:xfrm>
            <a:off x="3071813" y="4005264"/>
            <a:ext cx="0" cy="151288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8436" name="Line 10"/>
          <p:cNvSpPr>
            <a:spLocks noChangeShapeType="1"/>
          </p:cNvSpPr>
          <p:nvPr/>
        </p:nvSpPr>
        <p:spPr bwMode="auto">
          <a:xfrm>
            <a:off x="6240463" y="2492375"/>
            <a:ext cx="0" cy="1512888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8437" name="AutoShape 9"/>
          <p:cNvSpPr>
            <a:spLocks noChangeArrowheads="1"/>
          </p:cNvSpPr>
          <p:nvPr/>
        </p:nvSpPr>
        <p:spPr bwMode="auto">
          <a:xfrm>
            <a:off x="1992313" y="4508501"/>
            <a:ext cx="2303462" cy="18002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400"/>
              <a:t>SPORTOVNÍ</a:t>
            </a:r>
          </a:p>
          <a:p>
            <a:pPr algn="ctr" eaLnBrk="1" hangingPunct="1"/>
            <a:r>
              <a:rPr lang="cs-CZ" altLang="cs-CZ" sz="2400"/>
              <a:t>SVAZY</a:t>
            </a:r>
          </a:p>
        </p:txBody>
      </p:sp>
      <p:sp>
        <p:nvSpPr>
          <p:cNvPr id="18438" name="AutoShape 8"/>
          <p:cNvSpPr>
            <a:spLocks noChangeArrowheads="1"/>
          </p:cNvSpPr>
          <p:nvPr/>
        </p:nvSpPr>
        <p:spPr bwMode="auto">
          <a:xfrm>
            <a:off x="8040688" y="4508501"/>
            <a:ext cx="2303462" cy="18002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400"/>
              <a:t>TJ, SK</a:t>
            </a:r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Struktura ČUS za existence SAZKA a.s</a:t>
            </a:r>
            <a:r>
              <a:rPr lang="cs-CZ" altLang="cs-CZ" dirty="0"/>
              <a:t>.</a:t>
            </a:r>
            <a:r>
              <a:rPr lang="cs-CZ" altLang="cs-CZ" dirty="0" smtClean="0"/>
              <a:t>?</a:t>
            </a:r>
          </a:p>
        </p:txBody>
      </p:sp>
      <p:sp>
        <p:nvSpPr>
          <p:cNvPr id="18440" name="AutoShape 4"/>
          <p:cNvSpPr>
            <a:spLocks noChangeArrowheads="1"/>
          </p:cNvSpPr>
          <p:nvPr/>
        </p:nvSpPr>
        <p:spPr bwMode="auto">
          <a:xfrm>
            <a:off x="4908551" y="1844675"/>
            <a:ext cx="2663825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400"/>
              <a:t>valná hromada</a:t>
            </a:r>
          </a:p>
        </p:txBody>
      </p:sp>
      <p:sp>
        <p:nvSpPr>
          <p:cNvPr id="18441" name="AutoShape 5"/>
          <p:cNvSpPr>
            <a:spLocks noChangeArrowheads="1"/>
          </p:cNvSpPr>
          <p:nvPr/>
        </p:nvSpPr>
        <p:spPr bwMode="auto">
          <a:xfrm>
            <a:off x="5087938" y="2852739"/>
            <a:ext cx="2303462" cy="5603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400"/>
              <a:t>výkonný výbor</a:t>
            </a:r>
          </a:p>
        </p:txBody>
      </p:sp>
      <p:sp>
        <p:nvSpPr>
          <p:cNvPr id="18442" name="AutoShape 6"/>
          <p:cNvSpPr>
            <a:spLocks noChangeArrowheads="1"/>
          </p:cNvSpPr>
          <p:nvPr/>
        </p:nvSpPr>
        <p:spPr bwMode="auto">
          <a:xfrm>
            <a:off x="4079875" y="4724400"/>
            <a:ext cx="4178300" cy="560388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400"/>
              <a:t>Krajské sdružení</a:t>
            </a:r>
          </a:p>
        </p:txBody>
      </p:sp>
      <p:sp>
        <p:nvSpPr>
          <p:cNvPr id="18443" name="AutoShape 7"/>
          <p:cNvSpPr>
            <a:spLocks noChangeArrowheads="1"/>
          </p:cNvSpPr>
          <p:nvPr/>
        </p:nvSpPr>
        <p:spPr bwMode="auto">
          <a:xfrm>
            <a:off x="4079875" y="5516564"/>
            <a:ext cx="4178300" cy="560387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400"/>
              <a:t>Regionální sdružení</a:t>
            </a:r>
          </a:p>
        </p:txBody>
      </p:sp>
      <p:sp>
        <p:nvSpPr>
          <p:cNvPr id="18444" name="Line 11"/>
          <p:cNvSpPr>
            <a:spLocks noChangeShapeType="1"/>
          </p:cNvSpPr>
          <p:nvPr/>
        </p:nvSpPr>
        <p:spPr bwMode="auto">
          <a:xfrm>
            <a:off x="3071814" y="4005263"/>
            <a:ext cx="604837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8445" name="Zástupný symbol pro datum 1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B2A5825-3186-4073-BFD8-7207B64F119D}" type="datetime1">
              <a:rPr lang="cs-CZ" altLang="cs-CZ" smtClean="0"/>
              <a:t>21.03.2019</a:t>
            </a:fld>
            <a:endParaRPr lang="cs-CZ" altLang="cs-CZ" smtClean="0"/>
          </a:p>
        </p:txBody>
      </p:sp>
      <p:sp>
        <p:nvSpPr>
          <p:cNvPr id="18446" name="Zástupný symbol pro číslo snímku 1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30B514A-0B3A-447B-B473-7C96CB0345C0}" type="slidenum">
              <a:rPr lang="cs-CZ" altLang="cs-CZ"/>
              <a:pPr eaLnBrk="1" hangingPunct="1"/>
              <a:t>18</a:t>
            </a:fld>
            <a:endParaRPr lang="cs-CZ" altLang="cs-CZ"/>
          </a:p>
        </p:txBody>
      </p:sp>
      <p:sp>
        <p:nvSpPr>
          <p:cNvPr id="18447" name="Zástupný symbol pro zápatí 1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mtClean="0"/>
              <a:t>© FSpS, MUNI</a:t>
            </a:r>
          </a:p>
        </p:txBody>
      </p:sp>
    </p:spTree>
    <p:extLst>
      <p:ext uri="{BB962C8B-B14F-4D97-AF65-F5344CB8AC3E}">
        <p14:creationId xmlns:p14="http://schemas.microsoft.com/office/powerpoint/2010/main" val="3809989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Vývoj členské základy v linii TJ a SK</a:t>
            </a: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524000" y="2492376"/>
          <a:ext cx="9144000" cy="385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Graf" r:id="rId3" imgW="6276885" imgH="2647984" progId="Excel.Chart.8">
                  <p:embed/>
                </p:oleObj>
              </mc:Choice>
              <mc:Fallback>
                <p:oleObj name="Graf" r:id="rId3" imgW="6276885" imgH="2647984" progId="Excel.Chart.8">
                  <p:embed/>
                  <p:pic>
                    <p:nvPicPr>
                      <p:cNvPr id="205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492376"/>
                        <a:ext cx="9144000" cy="385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2279651" y="5734050"/>
            <a:ext cx="720725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400"/>
              <a:t>1990</a:t>
            </a:r>
          </a:p>
        </p:txBody>
      </p:sp>
      <p:sp>
        <p:nvSpPr>
          <p:cNvPr id="2053" name="Zástupný symbol pro datum 6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0C9D9EA-E397-498B-995B-E603E1DF2B54}" type="datetime1">
              <a:rPr lang="cs-CZ" altLang="cs-CZ" smtClean="0"/>
              <a:t>21.03.2019</a:t>
            </a:fld>
            <a:endParaRPr lang="cs-CZ" altLang="cs-CZ" smtClean="0"/>
          </a:p>
        </p:txBody>
      </p:sp>
      <p:sp>
        <p:nvSpPr>
          <p:cNvPr id="2054" name="Zástupný symbol pro číslo snímku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9AE491F-4457-4E73-AC77-FFB2C06DC75A}" type="slidenum">
              <a:rPr lang="cs-CZ" altLang="cs-CZ"/>
              <a:pPr eaLnBrk="1" hangingPunct="1"/>
              <a:t>19</a:t>
            </a:fld>
            <a:endParaRPr lang="cs-CZ" altLang="cs-CZ"/>
          </a:p>
        </p:txBody>
      </p:sp>
      <p:sp>
        <p:nvSpPr>
          <p:cNvPr id="2055" name="Zástupný symbol pro zápatí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mtClean="0"/>
              <a:t>© FSpS, MUNI</a:t>
            </a:r>
          </a:p>
        </p:txBody>
      </p:sp>
    </p:spTree>
    <p:extLst>
      <p:ext uri="{BB962C8B-B14F-4D97-AF65-F5344CB8AC3E}">
        <p14:creationId xmlns:p14="http://schemas.microsoft.com/office/powerpoint/2010/main" val="982249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Sport jako statek?</a:t>
            </a:r>
          </a:p>
        </p:txBody>
      </p:sp>
      <p:sp>
        <p:nvSpPr>
          <p:cNvPr id="9219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Sport jako statek sám o sobě neexistuje!</a:t>
            </a:r>
          </a:p>
          <a:p>
            <a:endParaRPr lang="cs-CZ" altLang="cs-CZ" dirty="0"/>
          </a:p>
          <a:p>
            <a:r>
              <a:rPr lang="cs-CZ" altLang="cs-CZ" dirty="0"/>
              <a:t>Sport je prostředí v němž se mohou a odehrávají sportovní aktivity, většinou realizované prostřednictvím </a:t>
            </a:r>
            <a:r>
              <a:rPr lang="cs-CZ" altLang="cs-CZ" dirty="0" smtClean="0"/>
              <a:t>tělesných pohybových </a:t>
            </a:r>
            <a:r>
              <a:rPr lang="cs-CZ" altLang="cs-CZ" dirty="0"/>
              <a:t>a duševních aktivit.</a:t>
            </a:r>
          </a:p>
          <a:p>
            <a:endParaRPr lang="cs-CZ" altLang="cs-CZ" dirty="0"/>
          </a:p>
          <a:p>
            <a:r>
              <a:rPr lang="cs-CZ" altLang="cs-CZ" dirty="0"/>
              <a:t>Sport je dnes odvětvím národního</a:t>
            </a:r>
            <a:r>
              <a:rPr lang="cs-CZ" altLang="cs-CZ" dirty="0" smtClean="0"/>
              <a:t> hospodářství</a:t>
            </a:r>
          </a:p>
        </p:txBody>
      </p:sp>
      <p:sp>
        <p:nvSpPr>
          <p:cNvPr id="922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C78CC5-59FC-49A6-B747-1BFFD85A4AB8}" type="datetime1">
              <a:rPr lang="cs-CZ" altLang="cs-CZ" smtClean="0"/>
              <a:t>21.03.2019</a:t>
            </a:fld>
            <a:endParaRPr lang="cs-CZ" altLang="cs-CZ" smtClean="0"/>
          </a:p>
        </p:txBody>
      </p:sp>
      <p:sp>
        <p:nvSpPr>
          <p:cNvPr id="922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mtClean="0"/>
              <a:t>© FSpS, MUNI</a:t>
            </a:r>
          </a:p>
        </p:txBody>
      </p:sp>
      <p:sp>
        <p:nvSpPr>
          <p:cNvPr id="922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B60237E-04E8-49ED-B5E5-7C4E2EA4155C}" type="slidenum">
              <a:rPr lang="cs-CZ" altLang="cs-CZ"/>
              <a:pPr eaLnBrk="1" hangingPunct="1"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91349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6" y="1"/>
            <a:ext cx="8435975" cy="836613"/>
          </a:xfrm>
        </p:spPr>
        <p:txBody>
          <a:bodyPr/>
          <a:lstStyle/>
          <a:p>
            <a:pPr eaLnBrk="1" hangingPunct="1"/>
            <a:r>
              <a:rPr lang="cs-CZ" altLang="cs-CZ" sz="2000" b="1"/>
              <a:t>Která témata by měla být v budoucnu privilegována v ekonomii sportu?</a:t>
            </a:r>
            <a:r>
              <a:rPr lang="cs-CZ" altLang="cs-CZ" sz="2800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836614"/>
            <a:ext cx="8229600" cy="583247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600"/>
              <a:t>A. Organizace sportu v evropských zemích	       .	1,56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B. Právnické aktuality ve sportu	.                       	1,54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C. Otázky zaměstnání a vzdělání	.                       	1,47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D. Sportovní politika na místní úrovni	 	1,46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E. Ekonomika sportovních zařízení			1,46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F. Diskuse o sportu				1,46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G.Popisné publikace				1,39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H. Otázky spjaté s EPS				1,37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I. Politické strany a sport				1,32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J. Sportovní politika státu				1,31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K. Ekonomika a organizace sportovních klání		1,31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L. Politika sportovních federací			1,30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M. Mezinárodní novinky				1,30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N. Sport a technologie				1,28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O. Informace o rozpočtu státu a FNDS		1,25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P. Číselné údaje, ankety a analýzy sportovních činností	1,24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Q. Významné schůze a konference			1,24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R. Žurnalistika a sport				1,23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S. Marketing a sponzorování			1,20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T. Televize a sport				1,08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U. Vrcholový sport				1,05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V. Kluby a profesionální sport			0,99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W. Průmysl sportovního zboží			0,88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X. Obchod se sportovním zbožím			0,84</a:t>
            </a:r>
          </a:p>
        </p:txBody>
      </p:sp>
      <p:sp>
        <p:nvSpPr>
          <p:cNvPr id="19460" name="Zástupný symbol pro datum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A9B942-5A59-4A17-9DD1-0022787AB0C0}" type="datetime1">
              <a:rPr lang="cs-CZ" altLang="cs-CZ" smtClean="0"/>
              <a:t>21.03.2019</a:t>
            </a:fld>
            <a:endParaRPr lang="cs-CZ" altLang="cs-CZ"/>
          </a:p>
        </p:txBody>
      </p:sp>
      <p:sp>
        <p:nvSpPr>
          <p:cNvPr id="19461" name="Zástupný symbol pro zápatí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mtClean="0"/>
              <a:t>© FSpS, MUNI</a:t>
            </a:r>
            <a:endParaRPr lang="cs-CZ" altLang="cs-CZ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9967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manažerských prací ve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Management veškerých sportovních aktivit</a:t>
            </a:r>
          </a:p>
          <a:p>
            <a:r>
              <a:rPr lang="cs-CZ" dirty="0" smtClean="0"/>
              <a:t>Management profesionálního klubu a dalších institucí</a:t>
            </a:r>
          </a:p>
          <a:p>
            <a:r>
              <a:rPr lang="cs-CZ" dirty="0" smtClean="0"/>
              <a:t>Management amatérské sportovní kluby </a:t>
            </a:r>
          </a:p>
          <a:p>
            <a:r>
              <a:rPr lang="cs-CZ" dirty="0" smtClean="0"/>
              <a:t>Management velkých sportovních akcí</a:t>
            </a:r>
          </a:p>
          <a:p>
            <a:r>
              <a:rPr lang="cs-CZ" dirty="0" smtClean="0"/>
              <a:t>Management sportovní zařízení ve správě obcí</a:t>
            </a:r>
          </a:p>
          <a:p>
            <a:r>
              <a:rPr lang="cs-CZ" dirty="0" smtClean="0"/>
              <a:t>Management sportovních svazů</a:t>
            </a:r>
          </a:p>
          <a:p>
            <a:r>
              <a:rPr lang="cs-CZ" dirty="0" smtClean="0"/>
              <a:t>Management výroby sportovních potřeb</a:t>
            </a:r>
          </a:p>
          <a:p>
            <a:r>
              <a:rPr lang="cs-CZ" dirty="0" smtClean="0"/>
              <a:t>Management výstavby sportovních zařízení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9D03-D96B-4414-BA90-99B60E89D4B1}" type="datetime1">
              <a:rPr lang="cs-CZ" smtClean="0"/>
              <a:t>21.03.2019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6632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manažerských prací ve sportu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Management středních a vysokých škol vychovávající kádry pro sport</a:t>
            </a:r>
          </a:p>
          <a:p>
            <a:pPr lvl="1"/>
            <a:r>
              <a:rPr lang="cs-CZ" dirty="0" smtClean="0"/>
              <a:t>Trenérské a tělovýchovné školy sportovních svazů</a:t>
            </a:r>
          </a:p>
          <a:p>
            <a:r>
              <a:rPr lang="cs-CZ" dirty="0" smtClean="0"/>
              <a:t>Management organizací věnujících se sportovnímu marketingu a management hráčů (agenti)?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F2FB-B1E2-47CE-A36B-141C4A68BB38}" type="datetime1">
              <a:rPr lang="cs-CZ" smtClean="0"/>
              <a:t>21.03.2019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6208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0136"/>
          </a:xfrm>
        </p:spPr>
        <p:txBody>
          <a:bodyPr/>
          <a:lstStyle/>
          <a:p>
            <a:r>
              <a:rPr lang="cs-CZ" dirty="0" smtClean="0"/>
              <a:t>Manažerská práce z hlediska produktu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42663"/>
            <a:ext cx="10515600" cy="4834300"/>
          </a:xfrm>
        </p:spPr>
        <p:txBody>
          <a:bodyPr/>
          <a:lstStyle/>
          <a:p>
            <a:r>
              <a:rPr lang="cs-CZ" dirty="0" smtClean="0"/>
              <a:t>Participace ve sportu</a:t>
            </a:r>
          </a:p>
          <a:p>
            <a:r>
              <a:rPr lang="cs-CZ" dirty="0" smtClean="0"/>
              <a:t>Elitní sport, profesionální soutěže</a:t>
            </a:r>
          </a:p>
          <a:p>
            <a:r>
              <a:rPr lang="cs-CZ" dirty="0" smtClean="0"/>
              <a:t>Vybavení a výstroj pro sport  (MTZ)</a:t>
            </a:r>
          </a:p>
          <a:p>
            <a:r>
              <a:rPr lang="cs-CZ" dirty="0" smtClean="0"/>
              <a:t>Reklamní předměty a mediální výstupy pro podporu sportu</a:t>
            </a:r>
          </a:p>
          <a:p>
            <a:r>
              <a:rPr lang="cs-CZ" dirty="0" smtClean="0"/>
              <a:t>Služby sportovních zařízení</a:t>
            </a:r>
          </a:p>
          <a:p>
            <a:r>
              <a:rPr lang="cs-CZ" dirty="0" smtClean="0"/>
              <a:t>Marketingový výzkum ve sportu</a:t>
            </a:r>
          </a:p>
          <a:p>
            <a:r>
              <a:rPr lang="cs-CZ" dirty="0" smtClean="0"/>
              <a:t>Manažerské služby pro sport a sportovce (agenti, skauti, právníci apod.)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AA01-144B-4F25-B960-8FE5B0E6403A}" type="datetime1">
              <a:rPr lang="cs-CZ" smtClean="0"/>
              <a:t>21.03.2019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9466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4389"/>
          </a:xfrm>
        </p:spPr>
        <p:txBody>
          <a:bodyPr/>
          <a:lstStyle/>
          <a:p>
            <a:r>
              <a:rPr lang="cs-CZ" dirty="0" smtClean="0"/>
              <a:t>Práce, profese sportovního manažera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19514"/>
            <a:ext cx="10515600" cy="485744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Sp</a:t>
            </a:r>
            <a:r>
              <a:rPr lang="cs-CZ" dirty="0" smtClean="0"/>
              <a:t>. manažer koordinuje poskytnuté lidské a materiální zdroje a relevantní technologie tak, aby došlo k úspěšnému provedení a předání určité služby v oblasti sportu.“</a:t>
            </a:r>
          </a:p>
          <a:p>
            <a:pPr marL="0" indent="0">
              <a:buNone/>
            </a:pPr>
            <a:r>
              <a:rPr lang="cs-CZ" dirty="0" smtClean="0"/>
              <a:t>						(</a:t>
            </a:r>
            <a:r>
              <a:rPr lang="cs-CZ" dirty="0" err="1" smtClean="0"/>
              <a:t>Challaduraie</a:t>
            </a:r>
            <a:r>
              <a:rPr lang="cs-CZ" dirty="0" smtClean="0"/>
              <a:t>, 1994)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Sp</a:t>
            </a:r>
            <a:r>
              <a:rPr lang="cs-CZ" dirty="0" smtClean="0"/>
              <a:t>. man. Je tradičně definován jako osoba, která plánuje, organizuje, obsazuje personálem, řídí, kontroluje (monitoruje a hodnotí) postupné kroky směřující k předem vytčenému cíli v různých sportovních programech pro lidi všech věkových kategorií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	(Ziegler, 2007)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BFBCF-2202-4C70-930B-FC497E94E003}" type="datetime1">
              <a:rPr lang="cs-CZ" smtClean="0"/>
              <a:t>21.03.2019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4148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Tradiční pracovní pozice (</a:t>
            </a:r>
            <a:r>
              <a:rPr lang="cs-CZ" dirty="0" err="1" smtClean="0"/>
              <a:t>záp</a:t>
            </a:r>
            <a:r>
              <a:rPr lang="cs-CZ" dirty="0" smtClean="0"/>
              <a:t>. Evropa)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Sportovní manažer nebo ředitel na lokální úrovni (organizace na úrovni obcí)</a:t>
            </a:r>
          </a:p>
          <a:p>
            <a:r>
              <a:rPr lang="cs-CZ" dirty="0" smtClean="0"/>
              <a:t>Manažer nebo ředitel sportovního klubu</a:t>
            </a:r>
          </a:p>
          <a:p>
            <a:r>
              <a:rPr lang="cs-CZ" dirty="0" smtClean="0"/>
              <a:t>Manažer nebo ředitel národní sportovní federace</a:t>
            </a:r>
          </a:p>
          <a:p>
            <a:r>
              <a:rPr lang="cs-CZ" dirty="0" smtClean="0"/>
              <a:t>Manažer fitness centra</a:t>
            </a:r>
          </a:p>
          <a:p>
            <a:pPr marL="1828800" lvl="4" indent="0">
              <a:buNone/>
            </a:pPr>
            <a:r>
              <a:rPr lang="cs-CZ" dirty="0"/>
              <a:t>	</a:t>
            </a:r>
            <a:r>
              <a:rPr lang="cs-CZ" dirty="0" smtClean="0"/>
              <a:t>		</a:t>
            </a:r>
            <a:r>
              <a:rPr lang="cs-CZ" smtClean="0"/>
              <a:t>(projekt </a:t>
            </a:r>
            <a:r>
              <a:rPr lang="cs-CZ" sz="2400" smtClean="0"/>
              <a:t>AHESIS, 2006)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521CD-35F5-429E-9566-81C4922EEA8E}" type="datetime1">
              <a:rPr lang="cs-CZ" smtClean="0"/>
              <a:t>21.03.2019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5619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5846"/>
          </a:xfrm>
        </p:spPr>
        <p:txBody>
          <a:bodyPr/>
          <a:lstStyle/>
          <a:p>
            <a:r>
              <a:rPr lang="cs-CZ" dirty="0" smtClean="0"/>
              <a:t>Úloha státu v rozvoji sportu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40972"/>
            <a:ext cx="10515600" cy="511537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Byrokratická konfigurace</a:t>
            </a:r>
          </a:p>
          <a:p>
            <a:pPr marL="457200" lvl="1" indent="0">
              <a:buNone/>
            </a:pPr>
            <a:r>
              <a:rPr lang="cs-CZ" dirty="0" smtClean="0"/>
              <a:t>Vykazuje vysokou míru zapojení státu do prostředí sportu (16 států včetně ČR?)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Misionářská konfigurace</a:t>
            </a:r>
          </a:p>
          <a:p>
            <a:pPr marL="457200" lvl="1" indent="0">
              <a:buNone/>
            </a:pPr>
            <a:r>
              <a:rPr lang="cs-CZ" dirty="0" smtClean="0"/>
              <a:t>Dobrovolný ? sektor je silně zapojen - působí v přenesené působnosti (6 států Dánsko, Švédsko, Itálie, Lucembursko, Německo, Rakousko)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Podnikatelská konfigurace</a:t>
            </a:r>
          </a:p>
          <a:p>
            <a:pPr marL="457200" lvl="1" indent="0">
              <a:buNone/>
            </a:pPr>
            <a:r>
              <a:rPr lang="cs-CZ" dirty="0" smtClean="0"/>
              <a:t>Typické s vysokou mírou zapojení tržních sil (Irsko, Velká Británie)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Sociální konfigurace</a:t>
            </a:r>
          </a:p>
          <a:p>
            <a:pPr marL="457200" lvl="1" indent="0">
              <a:buNone/>
            </a:pPr>
            <a:r>
              <a:rPr lang="cs-CZ" dirty="0" smtClean="0"/>
              <a:t>Silná přítomnost sociálních partnerů v rámci mnohostranného systému </a:t>
            </a:r>
            <a:r>
              <a:rPr lang="cs-CZ" smtClean="0"/>
              <a:t>(Nizozemí)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63FAE-3B59-435D-B685-ACA9580E6DEC}" type="datetime1">
              <a:rPr lang="cs-CZ" smtClean="0"/>
              <a:t>21.03.2019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6712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63FAE-3B59-435D-B685-ACA9580E6DEC}" type="datetime1">
              <a:rPr lang="cs-CZ" smtClean="0"/>
              <a:t>21.03.2019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27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250950" y="837843"/>
            <a:ext cx="96901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>
            <a:off x="6096000" y="1054100"/>
            <a:ext cx="0" cy="415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V="1">
            <a:off x="6096000" y="3238500"/>
            <a:ext cx="4394200" cy="38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1600200" y="3238500"/>
            <a:ext cx="4495800" cy="38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/>
        </p:nvSpPr>
        <p:spPr>
          <a:xfrm>
            <a:off x="2171700" y="1168400"/>
            <a:ext cx="2260600" cy="55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SOCIÁLNÍ KONFIGURACE</a:t>
            </a:r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2171700" y="2108200"/>
            <a:ext cx="2527300" cy="889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SOCIÁLNÍ AKTÉŘI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6972300" y="1168400"/>
            <a:ext cx="3009900" cy="469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MISIONÁŘSKÁ KONFIGURACE</a:t>
            </a:r>
            <a:endParaRPr lang="cs-CZ" dirty="0"/>
          </a:p>
        </p:txBody>
      </p:sp>
      <p:sp>
        <p:nvSpPr>
          <p:cNvPr id="17" name="Ovál 16"/>
          <p:cNvSpPr/>
          <p:nvPr/>
        </p:nvSpPr>
        <p:spPr>
          <a:xfrm>
            <a:off x="7150101" y="2108200"/>
            <a:ext cx="2590800" cy="889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DOBROVOLNICKÝ SEKTOR</a:t>
            </a:r>
            <a:endParaRPr lang="cs-CZ" dirty="0"/>
          </a:p>
        </p:txBody>
      </p:sp>
      <p:sp>
        <p:nvSpPr>
          <p:cNvPr id="18" name="Ovál 17"/>
          <p:cNvSpPr/>
          <p:nvPr/>
        </p:nvSpPr>
        <p:spPr>
          <a:xfrm>
            <a:off x="2197100" y="3517900"/>
            <a:ext cx="2501900" cy="800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STÁTNÍ SEKTOR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7150102" y="3632200"/>
            <a:ext cx="2590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SOUKROMÝ SEKTOR</a:t>
            </a:r>
            <a:endParaRPr lang="cs-CZ" dirty="0"/>
          </a:p>
        </p:txBody>
      </p:sp>
      <p:cxnSp>
        <p:nvCxnSpPr>
          <p:cNvPr id="21" name="Přímá spojnice se šipkou 20"/>
          <p:cNvCxnSpPr/>
          <p:nvPr/>
        </p:nvCxnSpPr>
        <p:spPr>
          <a:xfrm>
            <a:off x="6096000" y="5207000"/>
            <a:ext cx="0" cy="127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6096000" y="1054100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endCxn id="7" idx="0"/>
          </p:cNvCxnSpPr>
          <p:nvPr/>
        </p:nvCxnSpPr>
        <p:spPr>
          <a:xfrm flipV="1">
            <a:off x="6096000" y="837843"/>
            <a:ext cx="0" cy="3305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bdélník 25"/>
          <p:cNvSpPr/>
          <p:nvPr/>
        </p:nvSpPr>
        <p:spPr>
          <a:xfrm>
            <a:off x="2057400" y="4559300"/>
            <a:ext cx="2743200" cy="5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BYROKRATICKÁ KONFIGURACE</a:t>
            </a:r>
            <a:endParaRPr lang="cs-CZ" dirty="0"/>
          </a:p>
        </p:txBody>
      </p:sp>
      <p:sp>
        <p:nvSpPr>
          <p:cNvPr id="27" name="Obdélník 26"/>
          <p:cNvSpPr/>
          <p:nvPr/>
        </p:nvSpPr>
        <p:spPr>
          <a:xfrm>
            <a:off x="7150101" y="4597400"/>
            <a:ext cx="2590800" cy="469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PODNIKATELSKÁ KONFIGURACE</a:t>
            </a:r>
            <a:endParaRPr lang="cs-CZ" dirty="0"/>
          </a:p>
        </p:txBody>
      </p:sp>
      <p:sp>
        <p:nvSpPr>
          <p:cNvPr id="28" name="Obdélník 27"/>
          <p:cNvSpPr/>
          <p:nvPr/>
        </p:nvSpPr>
        <p:spPr>
          <a:xfrm>
            <a:off x="4292600" y="177800"/>
            <a:ext cx="3454400" cy="6600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DECENTRALIZACE, V.S. JAKO PARTNER PŘI DOSAŽENÍ ZMĚNY</a:t>
            </a:r>
            <a:endParaRPr lang="cs-CZ" dirty="0"/>
          </a:p>
        </p:txBody>
      </p:sp>
      <p:sp>
        <p:nvSpPr>
          <p:cNvPr id="29" name="Obdélník 28"/>
          <p:cNvSpPr/>
          <p:nvPr/>
        </p:nvSpPr>
        <p:spPr>
          <a:xfrm>
            <a:off x="4292600" y="5334000"/>
            <a:ext cx="3454400" cy="775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CENTRALIZACE V. S. JAKO PŘEVODNÍK PRO IMPLEMENTACI SPECIFICKÝCH POŽADAVKŮ VLÁDY</a:t>
            </a:r>
            <a:endParaRPr lang="cs-CZ" dirty="0"/>
          </a:p>
        </p:txBody>
      </p:sp>
      <p:sp>
        <p:nvSpPr>
          <p:cNvPr id="30" name="Zaoblený obdélník 29"/>
          <p:cNvSpPr/>
          <p:nvPr/>
        </p:nvSpPr>
        <p:spPr>
          <a:xfrm>
            <a:off x="10490200" y="2768243"/>
            <a:ext cx="1143000" cy="12322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INOVACE </a:t>
            </a:r>
            <a:r>
              <a:rPr lang="cs-CZ" sz="1400" dirty="0" smtClean="0"/>
              <a:t>KONKURENCE SCHOPNOSTI</a:t>
            </a:r>
            <a:endParaRPr lang="cs-CZ" sz="1400" dirty="0"/>
          </a:p>
        </p:txBody>
      </p:sp>
      <p:sp>
        <p:nvSpPr>
          <p:cNvPr id="31" name="Zaoblený obdélník 30"/>
          <p:cNvSpPr/>
          <p:nvPr/>
        </p:nvSpPr>
        <p:spPr>
          <a:xfrm>
            <a:off x="190500" y="2768243"/>
            <a:ext cx="1409700" cy="11306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KONTINUITA UDRŽITELNOST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663422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1975"/>
          </a:xfrm>
        </p:spPr>
        <p:txBody>
          <a:bodyPr>
            <a:normAutofit fontScale="90000"/>
          </a:bodyPr>
          <a:lstStyle/>
          <a:p>
            <a:r>
              <a:rPr lang="cs-CZ" sz="3200" dirty="0" smtClean="0"/>
              <a:t>ODLIŠNOSTI POLITICKÝCH SYSTÉMŮ VE SPORTU; ZAMĚŘENÍ, HLAVNÍ CÍLE</a:t>
            </a:r>
            <a:endParaRPr lang="cs-CZ" sz="3200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4048298"/>
              </p:ext>
            </p:extLst>
          </p:nvPr>
        </p:nvGraphicFramePr>
        <p:xfrm>
          <a:off x="838200" y="1041400"/>
          <a:ext cx="105156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11372497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13845273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5192894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65287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0951513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Kritérium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Byrokratická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Misionářská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Podnikatelská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Sociální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482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Zaměření poskytování služeb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Propustnost a procesy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Krátkodobé a střednědobé výsledky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Krátkodobé poskytování,  výsledky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Dlouhodobé výsledky a budování kapacit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64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Hlavní cíle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UcPeriod"/>
                      </a:pPr>
                      <a:r>
                        <a:rPr lang="cs-CZ" b="1" dirty="0" smtClean="0"/>
                        <a:t>Regulace procesů prostřednictvím státních orgánů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cs-CZ" dirty="0" smtClean="0"/>
                        <a:t>Monitoring standardů</a:t>
                      </a:r>
                      <a:r>
                        <a:rPr lang="cs-CZ" baseline="0" dirty="0" smtClean="0"/>
                        <a:t> a systémů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UcPeriod"/>
                      </a:pPr>
                      <a:r>
                        <a:rPr lang="cs-CZ" b="1" dirty="0" smtClean="0"/>
                        <a:t>Expanze,</a:t>
                      </a:r>
                      <a:r>
                        <a:rPr lang="cs-CZ" b="1" baseline="0" dirty="0" smtClean="0"/>
                        <a:t> adaptace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cs-CZ" baseline="0" dirty="0" smtClean="0"/>
                        <a:t>Inovace, flexibilita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cs-CZ" baseline="0" dirty="0" smtClean="0"/>
                        <a:t>Monitoring výsledků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UcPeriod"/>
                      </a:pPr>
                      <a:r>
                        <a:rPr lang="cs-CZ" b="1" dirty="0" smtClean="0"/>
                        <a:t>Monitoring/auditing/</a:t>
                      </a:r>
                      <a:r>
                        <a:rPr lang="cs-CZ" b="1" baseline="0" dirty="0" smtClean="0"/>
                        <a:t> maximalizace okamžitých výstupů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cs-CZ" baseline="0" dirty="0" smtClean="0"/>
                        <a:t>Dosahování výstupu na základě smluvních vztahů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UcPeriod"/>
                      </a:pPr>
                      <a:r>
                        <a:rPr lang="cs-CZ" b="1" dirty="0" smtClean="0"/>
                        <a:t>Angažovanost,</a:t>
                      </a:r>
                      <a:r>
                        <a:rPr lang="cs-CZ" b="1" baseline="0" dirty="0" smtClean="0"/>
                        <a:t> přesvědčení, vliv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cs-CZ" b="0" baseline="0" dirty="0" smtClean="0"/>
                        <a:t>Dlouhodobé investování/ výsledky, změny v kultuře budování kapacit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cs-CZ" b="0" baseline="0" dirty="0" smtClean="0"/>
                        <a:t>Společná tvorba </a:t>
                      </a:r>
                      <a:r>
                        <a:rPr lang="cs-CZ" b="0" baseline="0" smtClean="0"/>
                        <a:t>politiky sportu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379028"/>
                  </a:ext>
                </a:extLst>
              </a:tr>
            </a:tbl>
          </a:graphicData>
        </a:graphic>
      </p:graphicFrame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1632-0752-4A07-9461-F8BD9CDEE098}" type="datetime1">
              <a:rPr lang="cs-CZ" smtClean="0"/>
              <a:t>21.03.2019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4561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3054"/>
          </a:xfrm>
        </p:spPr>
        <p:txBody>
          <a:bodyPr/>
          <a:lstStyle/>
          <a:p>
            <a:r>
              <a:rPr lang="cs-CZ" dirty="0" smtClean="0"/>
              <a:t>ČR a byrokratická konfigurace???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8180"/>
            <a:ext cx="10515600" cy="497878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Orgány </a:t>
            </a:r>
            <a:r>
              <a:rPr lang="cs-CZ" dirty="0" smtClean="0">
                <a:solidFill>
                  <a:srgbClr val="FF0000"/>
                </a:solidFill>
              </a:rPr>
              <a:t>veřejné správy hrají velmi aktivní roli při regulaci systému </a:t>
            </a:r>
            <a:r>
              <a:rPr lang="cs-CZ" dirty="0" smtClean="0"/>
              <a:t>sportu (vláda schvaluje koncepce sportu)</a:t>
            </a:r>
          </a:p>
          <a:p>
            <a:r>
              <a:rPr lang="cs-CZ" dirty="0" smtClean="0"/>
              <a:t>Existuje legislativní rámec pro specifické oblasti (z. 115/2001 Sb.)</a:t>
            </a:r>
          </a:p>
          <a:p>
            <a:r>
              <a:rPr lang="cs-CZ" dirty="0" smtClean="0"/>
              <a:t>Uplatňovaná pravidla pocházejí z činnosti orgánů veřejné moci, jež mají politickou/demokratickou legitimitu – při tvorbě </a:t>
            </a:r>
            <a:r>
              <a:rPr lang="cs-CZ" dirty="0" smtClean="0">
                <a:solidFill>
                  <a:srgbClr val="FF0000"/>
                </a:solidFill>
              </a:rPr>
              <a:t>pravidel nemusí příliš vyjednávat s ostatními aktéry ve sportu</a:t>
            </a:r>
            <a:r>
              <a:rPr lang="cs-CZ" dirty="0" smtClean="0"/>
              <a:t> tak, aby se dosáhlo souladu zájmů???</a:t>
            </a:r>
          </a:p>
          <a:p>
            <a:r>
              <a:rPr lang="cs-CZ" dirty="0" smtClean="0"/>
              <a:t>Dobrovolné sportovní hnutí působí </a:t>
            </a:r>
            <a:r>
              <a:rPr lang="cs-CZ" dirty="0" smtClean="0">
                <a:solidFill>
                  <a:srgbClr val="FF0000"/>
                </a:solidFill>
              </a:rPr>
              <a:t>na základě zplnomocnění </a:t>
            </a:r>
            <a:r>
              <a:rPr lang="cs-CZ" dirty="0" smtClean="0"/>
              <a:t>(zákon o dobrovolnictví????)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Sociální partneři pro vyjednávání mohou absentovat </a:t>
            </a:r>
            <a:r>
              <a:rPr lang="cs-CZ" dirty="0" smtClean="0"/>
              <a:t>nebo jsou přehlíženi??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Uživatelé</a:t>
            </a:r>
            <a:r>
              <a:rPr lang="cs-CZ" dirty="0" smtClean="0"/>
              <a:t> (členové spolků, soukromí podnikatelé) mají </a:t>
            </a:r>
            <a:r>
              <a:rPr lang="cs-CZ" dirty="0" smtClean="0">
                <a:solidFill>
                  <a:srgbClr val="FF0000"/>
                </a:solidFill>
              </a:rPr>
              <a:t>nízký vliv na politiku státu ve sportu 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63FAE-3B59-435D-B685-ACA9580E6DEC}" type="datetime1">
              <a:rPr lang="cs-CZ" smtClean="0"/>
              <a:t>21.03.2019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FSpS, MUNI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D81-940A-4D50-96B5-12B55A6031D5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975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3"/>
          <p:cNvGrpSpPr>
            <a:grpSpLocks/>
          </p:cNvGrpSpPr>
          <p:nvPr/>
        </p:nvGrpSpPr>
        <p:grpSpPr bwMode="auto">
          <a:xfrm>
            <a:off x="2640013" y="1341439"/>
            <a:ext cx="6553200" cy="3889375"/>
            <a:chOff x="793" y="799"/>
            <a:chExt cx="4128" cy="2450"/>
          </a:xfrm>
        </p:grpSpPr>
        <p:sp>
          <p:nvSpPr>
            <p:cNvPr id="5126" name="Oval 18"/>
            <p:cNvSpPr>
              <a:spLocks noChangeArrowheads="1"/>
            </p:cNvSpPr>
            <p:nvPr/>
          </p:nvSpPr>
          <p:spPr bwMode="auto">
            <a:xfrm>
              <a:off x="793" y="799"/>
              <a:ext cx="2586" cy="2450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cs-CZ" altLang="cs-CZ"/>
            </a:p>
          </p:txBody>
        </p:sp>
        <p:sp>
          <p:nvSpPr>
            <p:cNvPr id="5127" name="Oval 19"/>
            <p:cNvSpPr>
              <a:spLocks noChangeArrowheads="1"/>
            </p:cNvSpPr>
            <p:nvPr/>
          </p:nvSpPr>
          <p:spPr bwMode="auto">
            <a:xfrm>
              <a:off x="2199" y="799"/>
              <a:ext cx="2586" cy="24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5128" name="Oval 20"/>
            <p:cNvSpPr>
              <a:spLocks noChangeArrowheads="1"/>
            </p:cNvSpPr>
            <p:nvPr/>
          </p:nvSpPr>
          <p:spPr bwMode="auto">
            <a:xfrm>
              <a:off x="2200" y="981"/>
              <a:ext cx="1134" cy="2087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 sz="2800" b="1" dirty="0" smtClean="0"/>
                <a:t>SPORT</a:t>
              </a:r>
            </a:p>
            <a:p>
              <a:pPr algn="ctr" eaLnBrk="1" hangingPunct="1"/>
              <a:r>
                <a:rPr lang="cs-CZ" altLang="cs-CZ" sz="2000" b="1" dirty="0" smtClean="0"/>
                <a:t>v užším</a:t>
              </a:r>
            </a:p>
            <a:p>
              <a:pPr algn="ctr" eaLnBrk="1" hangingPunct="1"/>
              <a:r>
                <a:rPr lang="cs-CZ" altLang="cs-CZ" sz="2000" b="1" dirty="0" smtClean="0"/>
                <a:t> pojetí</a:t>
              </a:r>
              <a:endParaRPr lang="cs-CZ" altLang="cs-CZ" sz="2000" b="1" dirty="0"/>
            </a:p>
          </p:txBody>
        </p:sp>
        <p:sp>
          <p:nvSpPr>
            <p:cNvPr id="5129" name="Text Box 21"/>
            <p:cNvSpPr txBox="1">
              <a:spLocks noChangeArrowheads="1"/>
            </p:cNvSpPr>
            <p:nvPr/>
          </p:nvSpPr>
          <p:spPr bwMode="auto">
            <a:xfrm>
              <a:off x="1066" y="1752"/>
              <a:ext cx="1315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 sz="2400" b="1"/>
                <a:t>Sportovní</a:t>
              </a:r>
            </a:p>
            <a:p>
              <a:pPr eaLnBrk="1" hangingPunct="1"/>
              <a:r>
                <a:rPr lang="cs-CZ" altLang="cs-CZ" sz="2400" b="1"/>
                <a:t>prostředí</a:t>
              </a:r>
            </a:p>
          </p:txBody>
        </p:sp>
        <p:sp>
          <p:nvSpPr>
            <p:cNvPr id="5130" name="Text Box 22"/>
            <p:cNvSpPr txBox="1">
              <a:spLocks noChangeArrowheads="1"/>
            </p:cNvSpPr>
            <p:nvPr/>
          </p:nvSpPr>
          <p:spPr bwMode="auto">
            <a:xfrm>
              <a:off x="3606" y="1842"/>
              <a:ext cx="131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 sz="2400" b="1"/>
                <a:t>Stát</a:t>
              </a:r>
            </a:p>
          </p:txBody>
        </p:sp>
      </p:grpSp>
      <p:sp>
        <p:nvSpPr>
          <p:cNvPr id="5123" name="Zástupný symbol pro datum 9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069C4D9-EAAB-4C70-A09C-68BE43F6E782}" type="datetime1">
              <a:rPr lang="cs-CZ" altLang="cs-CZ" smtClean="0"/>
              <a:t>21.03.2019</a:t>
            </a:fld>
            <a:endParaRPr lang="cs-CZ" altLang="cs-CZ" smtClean="0"/>
          </a:p>
        </p:txBody>
      </p:sp>
      <p:sp>
        <p:nvSpPr>
          <p:cNvPr id="5124" name="Zástupný symbol pro číslo snímku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813C59C-B2AB-4CAB-84E2-CEB20115ECDC}" type="slidenum">
              <a:rPr lang="cs-CZ" altLang="cs-CZ"/>
              <a:pPr eaLnBrk="1" hangingPunct="1"/>
              <a:t>3</a:t>
            </a:fld>
            <a:endParaRPr lang="cs-CZ" altLang="cs-CZ"/>
          </a:p>
        </p:txBody>
      </p:sp>
      <p:sp>
        <p:nvSpPr>
          <p:cNvPr id="5125" name="Zástupný symbol pro zápatí 1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mtClean="0"/>
              <a:t>© FSpS, MUNI</a:t>
            </a:r>
          </a:p>
        </p:txBody>
      </p:sp>
    </p:spTree>
    <p:extLst>
      <p:ext uri="{BB962C8B-B14F-4D97-AF65-F5344CB8AC3E}">
        <p14:creationId xmlns:p14="http://schemas.microsoft.com/office/powerpoint/2010/main" val="330281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2"/>
          <p:cNvGrpSpPr>
            <a:grpSpLocks/>
          </p:cNvGrpSpPr>
          <p:nvPr/>
        </p:nvGrpSpPr>
        <p:grpSpPr bwMode="auto">
          <a:xfrm>
            <a:off x="2351088" y="549276"/>
            <a:ext cx="7200900" cy="6111875"/>
            <a:chOff x="385" y="120"/>
            <a:chExt cx="4809" cy="4082"/>
          </a:xfrm>
        </p:grpSpPr>
        <p:sp>
          <p:nvSpPr>
            <p:cNvPr id="6150" name="Oval 5"/>
            <p:cNvSpPr>
              <a:spLocks noChangeArrowheads="1"/>
            </p:cNvSpPr>
            <p:nvPr/>
          </p:nvSpPr>
          <p:spPr bwMode="auto">
            <a:xfrm rot="10800000">
              <a:off x="2608" y="166"/>
              <a:ext cx="2586" cy="2450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 sz="2800" b="1" dirty="0" smtClean="0"/>
                <a:t>Sport</a:t>
              </a:r>
            </a:p>
            <a:p>
              <a:pPr algn="ctr" eaLnBrk="1" hangingPunct="1"/>
              <a:r>
                <a:rPr lang="cs-CZ" altLang="cs-CZ" sz="1600" b="1" dirty="0" smtClean="0"/>
                <a:t>Výkonnostně orientovaný</a:t>
              </a:r>
              <a:endParaRPr lang="cs-CZ" altLang="cs-CZ" sz="1600" b="1" dirty="0"/>
            </a:p>
          </p:txBody>
        </p:sp>
        <p:sp>
          <p:nvSpPr>
            <p:cNvPr id="6151" name="Oval 6"/>
            <p:cNvSpPr>
              <a:spLocks noChangeArrowheads="1"/>
            </p:cNvSpPr>
            <p:nvPr/>
          </p:nvSpPr>
          <p:spPr bwMode="auto">
            <a:xfrm rot="10800000">
              <a:off x="385" y="120"/>
              <a:ext cx="2586" cy="24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 sz="2800" b="1"/>
                <a:t>Tělesná</a:t>
              </a:r>
            </a:p>
            <a:p>
              <a:pPr algn="ctr" eaLnBrk="1" hangingPunct="1"/>
              <a:r>
                <a:rPr lang="cs-CZ" altLang="cs-CZ" sz="2800" b="1"/>
                <a:t>výchova</a:t>
              </a:r>
            </a:p>
          </p:txBody>
        </p:sp>
        <p:sp>
          <p:nvSpPr>
            <p:cNvPr id="6152" name="Oval 10"/>
            <p:cNvSpPr>
              <a:spLocks noChangeArrowheads="1"/>
            </p:cNvSpPr>
            <p:nvPr/>
          </p:nvSpPr>
          <p:spPr bwMode="auto">
            <a:xfrm rot="10800000">
              <a:off x="1655" y="1752"/>
              <a:ext cx="2586" cy="2450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 sz="2800" b="1" dirty="0"/>
                <a:t>Pohybová</a:t>
              </a:r>
            </a:p>
            <a:p>
              <a:pPr algn="ctr" eaLnBrk="1" hangingPunct="1"/>
              <a:r>
                <a:rPr lang="cs-CZ" altLang="cs-CZ" sz="2800" b="1" dirty="0" smtClean="0"/>
                <a:t>Rekreace</a:t>
              </a:r>
            </a:p>
            <a:p>
              <a:pPr algn="ctr" eaLnBrk="1" hangingPunct="1"/>
              <a:r>
                <a:rPr lang="cs-CZ" altLang="cs-CZ" sz="2400" b="1" dirty="0" smtClean="0"/>
                <a:t>(</a:t>
              </a:r>
              <a:r>
                <a:rPr lang="en-US" altLang="cs-CZ" sz="2400" b="1" dirty="0" smtClean="0">
                  <a:solidFill>
                    <a:srgbClr val="FF0000"/>
                  </a:solidFill>
                </a:rPr>
                <a:t>Sport for all</a:t>
              </a:r>
            </a:p>
            <a:p>
              <a:pPr algn="ctr" eaLnBrk="1" hangingPunct="1"/>
              <a:r>
                <a:rPr lang="en-US" altLang="cs-CZ" sz="2400" b="1" dirty="0" smtClean="0">
                  <a:solidFill>
                    <a:srgbClr val="00B050"/>
                  </a:solidFill>
                </a:rPr>
                <a:t>Grassroots sport</a:t>
              </a:r>
              <a:r>
                <a:rPr lang="cs-CZ" altLang="cs-CZ" sz="2400" b="1" dirty="0" smtClean="0"/>
                <a:t>)</a:t>
              </a:r>
              <a:endParaRPr lang="cs-CZ" altLang="cs-CZ" sz="2400" b="1" dirty="0"/>
            </a:p>
          </p:txBody>
        </p:sp>
      </p:grpSp>
      <p:sp>
        <p:nvSpPr>
          <p:cNvPr id="6147" name="Zástupný symbol pro datum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E9C101-9E92-4B65-B3E8-A9E9F1D45084}" type="datetime1">
              <a:rPr lang="cs-CZ" altLang="cs-CZ" smtClean="0"/>
              <a:t>21.03.2019</a:t>
            </a:fld>
            <a:endParaRPr lang="cs-CZ" altLang="cs-CZ" smtClean="0"/>
          </a:p>
        </p:txBody>
      </p:sp>
      <p:sp>
        <p:nvSpPr>
          <p:cNvPr id="6148" name="Zástupný symbol pro číslo snímku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1022C63-27D5-4E45-B24E-AA98B12311AF}" type="slidenum">
              <a:rPr lang="cs-CZ" altLang="cs-CZ"/>
              <a:pPr eaLnBrk="1" hangingPunct="1"/>
              <a:t>4</a:t>
            </a:fld>
            <a:endParaRPr lang="cs-CZ" altLang="cs-CZ"/>
          </a:p>
        </p:txBody>
      </p:sp>
      <p:sp>
        <p:nvSpPr>
          <p:cNvPr id="6149" name="Zástupný symbol pro zápatí 9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mtClean="0"/>
              <a:t>© FSpS, MUNI</a:t>
            </a:r>
          </a:p>
        </p:txBody>
      </p:sp>
    </p:spTree>
    <p:extLst>
      <p:ext uri="{BB962C8B-B14F-4D97-AF65-F5344CB8AC3E}">
        <p14:creationId xmlns:p14="http://schemas.microsoft.com/office/powerpoint/2010/main" val="128684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2"/>
          <p:cNvGrpSpPr>
            <a:grpSpLocks/>
          </p:cNvGrpSpPr>
          <p:nvPr/>
        </p:nvGrpSpPr>
        <p:grpSpPr bwMode="auto">
          <a:xfrm>
            <a:off x="2351088" y="609600"/>
            <a:ext cx="7200900" cy="6111875"/>
            <a:chOff x="385" y="120"/>
            <a:chExt cx="4809" cy="4082"/>
          </a:xfrm>
        </p:grpSpPr>
        <p:sp>
          <p:nvSpPr>
            <p:cNvPr id="6150" name="Oval 5"/>
            <p:cNvSpPr>
              <a:spLocks noChangeArrowheads="1"/>
            </p:cNvSpPr>
            <p:nvPr/>
          </p:nvSpPr>
          <p:spPr bwMode="auto">
            <a:xfrm rot="10800000">
              <a:off x="2608" y="166"/>
              <a:ext cx="2586" cy="2450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 sz="2800" b="1" dirty="0" smtClean="0"/>
                <a:t>Profesionální </a:t>
              </a:r>
            </a:p>
            <a:p>
              <a:pPr algn="ctr" eaLnBrk="1" hangingPunct="1"/>
              <a:r>
                <a:rPr lang="cs-CZ" altLang="cs-CZ" sz="2800" b="1" dirty="0" smtClean="0"/>
                <a:t>sport</a:t>
              </a:r>
              <a:endParaRPr lang="cs-CZ" altLang="cs-CZ" sz="1600" b="1" dirty="0"/>
            </a:p>
          </p:txBody>
        </p:sp>
        <p:sp>
          <p:nvSpPr>
            <p:cNvPr id="6151" name="Oval 6"/>
            <p:cNvSpPr>
              <a:spLocks noChangeArrowheads="1"/>
            </p:cNvSpPr>
            <p:nvPr/>
          </p:nvSpPr>
          <p:spPr bwMode="auto">
            <a:xfrm rot="10800000">
              <a:off x="385" y="120"/>
              <a:ext cx="2586" cy="24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 sz="2800" b="1" dirty="0" smtClean="0"/>
                <a:t>Neziskový </a:t>
              </a:r>
            </a:p>
            <a:p>
              <a:pPr algn="ctr" eaLnBrk="1" hangingPunct="1"/>
              <a:r>
                <a:rPr lang="cs-CZ" altLang="cs-CZ" sz="2800" b="1" dirty="0" smtClean="0"/>
                <a:t>sektor</a:t>
              </a:r>
              <a:endParaRPr lang="cs-CZ" altLang="cs-CZ" sz="2800" b="1" dirty="0"/>
            </a:p>
          </p:txBody>
        </p:sp>
        <p:sp>
          <p:nvSpPr>
            <p:cNvPr id="6152" name="Oval 10"/>
            <p:cNvSpPr>
              <a:spLocks noChangeArrowheads="1"/>
            </p:cNvSpPr>
            <p:nvPr/>
          </p:nvSpPr>
          <p:spPr bwMode="auto">
            <a:xfrm rot="10800000">
              <a:off x="1655" y="1752"/>
              <a:ext cx="2586" cy="2450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 sz="2800" b="1" dirty="0" smtClean="0"/>
                <a:t>Veřejný </a:t>
              </a:r>
            </a:p>
            <a:p>
              <a:pPr algn="ctr" eaLnBrk="1" hangingPunct="1"/>
              <a:r>
                <a:rPr lang="cs-CZ" altLang="cs-CZ" sz="2800" b="1" dirty="0" smtClean="0"/>
                <a:t>sektor</a:t>
              </a:r>
              <a:endParaRPr lang="cs-CZ" altLang="cs-CZ" sz="2400" b="1" dirty="0"/>
            </a:p>
          </p:txBody>
        </p:sp>
      </p:grpSp>
      <p:sp>
        <p:nvSpPr>
          <p:cNvPr id="6147" name="Zástupný symbol pro datum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845C339-AD8D-40BD-B563-79FF2BC22354}" type="datetime1">
              <a:rPr lang="cs-CZ" altLang="cs-CZ" smtClean="0"/>
              <a:t>21.03.2019</a:t>
            </a:fld>
            <a:endParaRPr lang="cs-CZ" altLang="cs-CZ" smtClean="0"/>
          </a:p>
        </p:txBody>
      </p:sp>
      <p:sp>
        <p:nvSpPr>
          <p:cNvPr id="6148" name="Zástupný symbol pro číslo snímku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1022C63-27D5-4E45-B24E-AA98B12311AF}" type="slidenum">
              <a:rPr lang="cs-CZ" altLang="cs-CZ"/>
              <a:pPr eaLnBrk="1" hangingPunct="1"/>
              <a:t>5</a:t>
            </a:fld>
            <a:endParaRPr lang="cs-CZ" altLang="cs-CZ"/>
          </a:p>
        </p:txBody>
      </p:sp>
      <p:sp>
        <p:nvSpPr>
          <p:cNvPr id="6149" name="Zástupný symbol pro zápatí 9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mtClean="0"/>
              <a:t>© FSpS, MUNI</a:t>
            </a:r>
          </a:p>
        </p:txBody>
      </p:sp>
    </p:spTree>
    <p:extLst>
      <p:ext uri="{BB962C8B-B14F-4D97-AF65-F5344CB8AC3E}">
        <p14:creationId xmlns:p14="http://schemas.microsoft.com/office/powerpoint/2010/main" val="2023821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datum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E8C62EC-26E0-401C-9228-54C2EEDDFE4A}" type="datetime1">
              <a:rPr lang="cs-CZ" altLang="cs-CZ" sz="1400" smtClean="0"/>
              <a:t>21.03.2019</a:t>
            </a:fld>
            <a:endParaRPr lang="cs-CZ" altLang="cs-CZ" sz="1400"/>
          </a:p>
        </p:txBody>
      </p:sp>
      <p:sp>
        <p:nvSpPr>
          <p:cNvPr id="19459" name="Zástupný symbol pro zápatí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400" smtClean="0"/>
              <a:t>© FSpS, MUNI</a:t>
            </a:r>
            <a:endParaRPr lang="cs-CZ" altLang="cs-CZ" sz="140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460E6F5-A126-4429-BA86-6E1A907C4C40}" type="slidenum">
              <a:rPr lang="cs-CZ" altLang="cs-CZ" sz="1400"/>
              <a:pPr eaLnBrk="1" hangingPunct="1"/>
              <a:t>6</a:t>
            </a:fld>
            <a:endParaRPr lang="cs-CZ" altLang="cs-CZ" sz="140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2424114" y="1"/>
            <a:ext cx="7559675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8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Ad 2) Klasifikační schéma sportu</a:t>
            </a:r>
          </a:p>
          <a:p>
            <a:pPr algn="ctr" eaLnBrk="1" hangingPunct="1">
              <a:spcBef>
                <a:spcPct val="50000"/>
              </a:spcBef>
            </a:pPr>
            <a:endParaRPr lang="cs-CZ" altLang="cs-CZ" sz="1800" b="1">
              <a:solidFill>
                <a:srgbClr val="000000"/>
              </a:solidFill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pic>
        <p:nvPicPr>
          <p:cNvPr id="19462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765176"/>
            <a:ext cx="9144000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4536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511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200"/>
              <a:t>Institucionální rámce sportu na příkladu ČR </a:t>
            </a:r>
            <a:endParaRPr lang="en-US" altLang="cs-CZ" sz="3200"/>
          </a:p>
        </p:txBody>
      </p:sp>
      <p:sp>
        <p:nvSpPr>
          <p:cNvPr id="23555" name="Zástupný symbol pro datum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3EF45B7-C51B-440F-92AA-1A6096F465E9}" type="datetime1">
              <a:rPr lang="cs-CZ" altLang="cs-CZ" sz="1400" smtClean="0"/>
              <a:t>21.03.2019</a:t>
            </a:fld>
            <a:endParaRPr lang="cs-CZ" altLang="cs-CZ" sz="1400"/>
          </a:p>
        </p:txBody>
      </p:sp>
      <p:sp>
        <p:nvSpPr>
          <p:cNvPr id="23556" name="Zástupný symbol pro zápatí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400" smtClean="0"/>
              <a:t>© FSpS, MUNI</a:t>
            </a:r>
            <a:endParaRPr lang="cs-CZ" altLang="cs-CZ" sz="1400"/>
          </a:p>
        </p:txBody>
      </p:sp>
      <p:sp>
        <p:nvSpPr>
          <p:cNvPr id="23557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137A640-F17F-419E-A8FB-BD760124BC4E}" type="slidenum">
              <a:rPr lang="cs-CZ" altLang="cs-CZ" sz="1400"/>
              <a:pPr eaLnBrk="1" hangingPunct="1"/>
              <a:t>7</a:t>
            </a:fld>
            <a:endParaRPr lang="cs-CZ" altLang="cs-CZ" sz="1400"/>
          </a:p>
        </p:txBody>
      </p:sp>
      <p:sp>
        <p:nvSpPr>
          <p:cNvPr id="23558" name="Rectangle 40"/>
          <p:cNvSpPr>
            <a:spLocks noChangeArrowheads="1"/>
          </p:cNvSpPr>
          <p:nvPr/>
        </p:nvSpPr>
        <p:spPr bwMode="auto">
          <a:xfrm>
            <a:off x="1524001" y="-138499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grpSp>
        <p:nvGrpSpPr>
          <p:cNvPr id="23559" name="Group 1"/>
          <p:cNvGrpSpPr>
            <a:grpSpLocks noChangeAspect="1"/>
          </p:cNvGrpSpPr>
          <p:nvPr/>
        </p:nvGrpSpPr>
        <p:grpSpPr bwMode="auto">
          <a:xfrm>
            <a:off x="3524251" y="857251"/>
            <a:ext cx="6143625" cy="5472113"/>
            <a:chOff x="2205" y="3257"/>
            <a:chExt cx="7200" cy="6624"/>
          </a:xfrm>
        </p:grpSpPr>
        <p:sp>
          <p:nvSpPr>
            <p:cNvPr id="23560" name="AutoShape 39"/>
            <p:cNvSpPr>
              <a:spLocks noChangeAspect="1" noChangeArrowheads="1" noTextEdit="1"/>
            </p:cNvSpPr>
            <p:nvPr/>
          </p:nvSpPr>
          <p:spPr bwMode="auto">
            <a:xfrm>
              <a:off x="2205" y="3257"/>
              <a:ext cx="7200" cy="6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61" name="Rectangle 38"/>
            <p:cNvSpPr>
              <a:spLocks noChangeArrowheads="1"/>
            </p:cNvSpPr>
            <p:nvPr/>
          </p:nvSpPr>
          <p:spPr bwMode="auto">
            <a:xfrm>
              <a:off x="2205" y="3257"/>
              <a:ext cx="1152" cy="6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 sz="1800"/>
            </a:p>
          </p:txBody>
        </p:sp>
        <p:sp>
          <p:nvSpPr>
            <p:cNvPr id="23562" name="Rectangle 37"/>
            <p:cNvSpPr>
              <a:spLocks noChangeArrowheads="1"/>
            </p:cNvSpPr>
            <p:nvPr/>
          </p:nvSpPr>
          <p:spPr bwMode="auto">
            <a:xfrm>
              <a:off x="2205" y="3891"/>
              <a:ext cx="1152" cy="13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 b="1" dirty="0" smtClean="0">
                  <a:cs typeface="Times New Roman" panose="02020603050405020304" pitchFamily="18" charset="0"/>
                </a:rPr>
                <a:t>EU Bruse</a:t>
              </a:r>
              <a:r>
                <a:rPr lang="cs-CZ" altLang="cs-CZ" dirty="0" smtClean="0">
                  <a:cs typeface="Times New Roman" panose="02020603050405020304" pitchFamily="18" charset="0"/>
                </a:rPr>
                <a:t>l</a:t>
              </a:r>
            </a:p>
            <a:p>
              <a:pPr algn="ctr" eaLnBrk="1" hangingPunct="1"/>
              <a:endParaRPr lang="cs-CZ" altLang="cs-CZ" sz="1100" dirty="0" smtClean="0">
                <a:cs typeface="Times New Roman" panose="02020603050405020304" pitchFamily="18" charset="0"/>
              </a:endParaRPr>
            </a:p>
            <a:p>
              <a:pPr algn="ctr" eaLnBrk="1" hangingPunct="1"/>
              <a:r>
                <a:rPr lang="cs-CZ" altLang="cs-CZ" sz="1100" dirty="0" smtClean="0">
                  <a:cs typeface="Times New Roman" panose="02020603050405020304" pitchFamily="18" charset="0"/>
                </a:rPr>
                <a:t>Rada </a:t>
              </a:r>
              <a:r>
                <a:rPr lang="cs-CZ" altLang="cs-CZ" sz="1100" dirty="0">
                  <a:cs typeface="Times New Roman" panose="02020603050405020304" pitchFamily="18" charset="0"/>
                </a:rPr>
                <a:t>Evropy </a:t>
              </a:r>
              <a:r>
                <a:rPr lang="cs-CZ" altLang="cs-CZ" sz="1100" dirty="0" err="1">
                  <a:cs typeface="Times New Roman" panose="02020603050405020304" pitchFamily="18" charset="0"/>
                </a:rPr>
                <a:t>Štrasburg</a:t>
              </a:r>
              <a:endParaRPr lang="cs-CZ" altLang="cs-CZ" sz="1600" dirty="0"/>
            </a:p>
          </p:txBody>
        </p:sp>
        <p:sp>
          <p:nvSpPr>
            <p:cNvPr id="23563" name="Rectangle 36"/>
            <p:cNvSpPr>
              <a:spLocks noChangeArrowheads="1"/>
            </p:cNvSpPr>
            <p:nvPr/>
          </p:nvSpPr>
          <p:spPr bwMode="auto">
            <a:xfrm>
              <a:off x="2205" y="5156"/>
              <a:ext cx="1152" cy="12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cs typeface="Times New Roman" panose="02020603050405020304" pitchFamily="18" charset="0"/>
                </a:rPr>
                <a:t>Vláda </a:t>
              </a:r>
              <a:r>
                <a:rPr lang="cs-CZ" altLang="cs-CZ" dirty="0" smtClean="0">
                  <a:cs typeface="Times New Roman" panose="02020603050405020304" pitchFamily="18" charset="0"/>
                </a:rPr>
                <a:t>ČR</a:t>
              </a:r>
              <a:endParaRPr lang="cs-CZ" altLang="cs-CZ" sz="1800" dirty="0" smtClean="0"/>
            </a:p>
            <a:p>
              <a:pPr algn="ctr" eaLnBrk="1" hangingPunct="1"/>
              <a:r>
                <a:rPr lang="cs-CZ" altLang="cs-CZ" b="1" dirty="0" smtClean="0">
                  <a:cs typeface="Times New Roman" panose="02020603050405020304" pitchFamily="18" charset="0"/>
                </a:rPr>
                <a:t>Realizace </a:t>
              </a:r>
            </a:p>
            <a:p>
              <a:pPr algn="ctr" eaLnBrk="1" hangingPunct="1"/>
              <a:r>
                <a:rPr lang="cs-CZ" altLang="cs-CZ" b="1" dirty="0" smtClean="0">
                  <a:cs typeface="Times New Roman" panose="02020603050405020304" pitchFamily="18" charset="0"/>
                </a:rPr>
                <a:t>Doporučení EU</a:t>
              </a:r>
            </a:p>
          </p:txBody>
        </p:sp>
        <p:sp>
          <p:nvSpPr>
            <p:cNvPr id="23564" name="Rectangle 35"/>
            <p:cNvSpPr>
              <a:spLocks noChangeArrowheads="1"/>
            </p:cNvSpPr>
            <p:nvPr/>
          </p:nvSpPr>
          <p:spPr bwMode="auto">
            <a:xfrm>
              <a:off x="2205" y="9017"/>
              <a:ext cx="1152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cs typeface="Times New Roman" panose="02020603050405020304" pitchFamily="18" charset="0"/>
                </a:rPr>
                <a:t>Občan</a:t>
              </a:r>
              <a:endParaRPr lang="cs-CZ" altLang="cs-CZ" sz="1800"/>
            </a:p>
          </p:txBody>
        </p:sp>
        <p:sp>
          <p:nvSpPr>
            <p:cNvPr id="23565" name="Rectangle 34"/>
            <p:cNvSpPr>
              <a:spLocks noChangeArrowheads="1"/>
            </p:cNvSpPr>
            <p:nvPr/>
          </p:nvSpPr>
          <p:spPr bwMode="auto">
            <a:xfrm>
              <a:off x="2205" y="7865"/>
              <a:ext cx="1152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cs typeface="Times New Roman" panose="02020603050405020304" pitchFamily="18" charset="0"/>
                </a:rPr>
                <a:t>Obecní úřad</a:t>
              </a:r>
              <a:endParaRPr lang="cs-CZ" altLang="cs-CZ" sz="1800"/>
            </a:p>
          </p:txBody>
        </p:sp>
        <p:sp>
          <p:nvSpPr>
            <p:cNvPr id="23566" name="Rectangle 33"/>
            <p:cNvSpPr>
              <a:spLocks noChangeArrowheads="1"/>
            </p:cNvSpPr>
            <p:nvPr/>
          </p:nvSpPr>
          <p:spPr bwMode="auto">
            <a:xfrm>
              <a:off x="2205" y="7145"/>
              <a:ext cx="115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cs typeface="Times New Roman" panose="02020603050405020304" pitchFamily="18" charset="0"/>
                </a:rPr>
                <a:t>Krajské úřady</a:t>
              </a:r>
              <a:endParaRPr lang="cs-CZ" altLang="cs-CZ" sz="1800"/>
            </a:p>
          </p:txBody>
        </p:sp>
        <p:sp>
          <p:nvSpPr>
            <p:cNvPr id="23567" name="Rectangle 32"/>
            <p:cNvSpPr>
              <a:spLocks noChangeArrowheads="1"/>
            </p:cNvSpPr>
            <p:nvPr/>
          </p:nvSpPr>
          <p:spPr bwMode="auto">
            <a:xfrm>
              <a:off x="2205" y="6425"/>
              <a:ext cx="115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cs typeface="Times New Roman" panose="02020603050405020304" pitchFamily="18" charset="0"/>
                </a:rPr>
                <a:t>MŠMT ČR</a:t>
              </a:r>
              <a:endParaRPr lang="cs-CZ" altLang="cs-CZ" sz="1800"/>
            </a:p>
          </p:txBody>
        </p:sp>
        <p:sp>
          <p:nvSpPr>
            <p:cNvPr id="23568" name="Rectangle 31"/>
            <p:cNvSpPr>
              <a:spLocks noChangeArrowheads="1"/>
            </p:cNvSpPr>
            <p:nvPr/>
          </p:nvSpPr>
          <p:spPr bwMode="auto">
            <a:xfrm>
              <a:off x="3933" y="3257"/>
              <a:ext cx="2880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cs typeface="Times New Roman" panose="02020603050405020304" pitchFamily="18" charset="0"/>
                </a:rPr>
                <a:t>Mezinárodní sportovní svazy</a:t>
              </a:r>
              <a:endParaRPr lang="cs-CZ" altLang="cs-CZ" sz="1800"/>
            </a:p>
          </p:txBody>
        </p:sp>
        <p:sp>
          <p:nvSpPr>
            <p:cNvPr id="23569" name="Rectangle 30"/>
            <p:cNvSpPr>
              <a:spLocks noChangeArrowheads="1"/>
            </p:cNvSpPr>
            <p:nvPr/>
          </p:nvSpPr>
          <p:spPr bwMode="auto">
            <a:xfrm>
              <a:off x="7245" y="3257"/>
              <a:ext cx="2160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cs typeface="Times New Roman" panose="02020603050405020304" pitchFamily="18" charset="0"/>
                </a:rPr>
                <a:t>Mezinárodní olympijský výbor (MOV)</a:t>
              </a:r>
              <a:endParaRPr lang="cs-CZ" altLang="cs-CZ" sz="1800"/>
            </a:p>
          </p:txBody>
        </p:sp>
        <p:sp>
          <p:nvSpPr>
            <p:cNvPr id="23570" name="Rectangle 29"/>
            <p:cNvSpPr>
              <a:spLocks noChangeArrowheads="1"/>
            </p:cNvSpPr>
            <p:nvPr/>
          </p:nvSpPr>
          <p:spPr bwMode="auto">
            <a:xfrm>
              <a:off x="3933" y="4121"/>
              <a:ext cx="2880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cs typeface="Times New Roman" panose="02020603050405020304" pitchFamily="18" charset="0"/>
                </a:rPr>
                <a:t>Evropské sportovní svazy</a:t>
              </a:r>
              <a:endParaRPr lang="cs-CZ" altLang="cs-CZ" sz="1800"/>
            </a:p>
          </p:txBody>
        </p:sp>
        <p:sp>
          <p:nvSpPr>
            <p:cNvPr id="23571" name="Rectangle 28"/>
            <p:cNvSpPr>
              <a:spLocks noChangeArrowheads="1"/>
            </p:cNvSpPr>
            <p:nvPr/>
          </p:nvSpPr>
          <p:spPr bwMode="auto">
            <a:xfrm>
              <a:off x="7245" y="4121"/>
              <a:ext cx="2160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 sz="1800"/>
            </a:p>
          </p:txBody>
        </p:sp>
        <p:sp>
          <p:nvSpPr>
            <p:cNvPr id="23572" name="Rectangle 27"/>
            <p:cNvSpPr>
              <a:spLocks noChangeArrowheads="1"/>
            </p:cNvSpPr>
            <p:nvPr/>
          </p:nvSpPr>
          <p:spPr bwMode="auto">
            <a:xfrm>
              <a:off x="3933" y="5273"/>
              <a:ext cx="2880" cy="18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 smtClean="0">
                  <a:cs typeface="Times New Roman" panose="02020603050405020304" pitchFamily="18" charset="0"/>
                </a:rPr>
                <a:t>Zastřešující hlavní spolky, ČUS, </a:t>
              </a:r>
              <a:r>
                <a:rPr lang="cs-CZ" altLang="cs-CZ" dirty="0">
                  <a:cs typeface="Times New Roman" panose="02020603050405020304" pitchFamily="18" charset="0"/>
                </a:rPr>
                <a:t>Sokol, Autoklub apod.</a:t>
              </a:r>
              <a:endParaRPr lang="cs-CZ" altLang="cs-CZ" sz="900" dirty="0"/>
            </a:p>
            <a:p>
              <a:pPr algn="ctr"/>
              <a:r>
                <a:rPr lang="cs-CZ" altLang="cs-CZ" dirty="0">
                  <a:cs typeface="Times New Roman" panose="02020603050405020304" pitchFamily="18" charset="0"/>
                </a:rPr>
                <a:t>Střešní </a:t>
              </a:r>
              <a:r>
                <a:rPr lang="cs-CZ" altLang="cs-CZ" dirty="0" smtClean="0">
                  <a:cs typeface="Times New Roman" panose="02020603050405020304" pitchFamily="18" charset="0"/>
                </a:rPr>
                <a:t>spolky </a:t>
              </a:r>
              <a:r>
                <a:rPr lang="cs-CZ" altLang="cs-CZ" dirty="0">
                  <a:cs typeface="Times New Roman" panose="02020603050405020304" pitchFamily="18" charset="0"/>
                </a:rPr>
                <a:t>české sportovní svazy</a:t>
              </a:r>
              <a:endParaRPr lang="cs-CZ" altLang="cs-CZ" sz="1800" dirty="0"/>
            </a:p>
          </p:txBody>
        </p:sp>
        <p:sp>
          <p:nvSpPr>
            <p:cNvPr id="23573" name="Rectangle 26"/>
            <p:cNvSpPr>
              <a:spLocks noChangeArrowheads="1"/>
            </p:cNvSpPr>
            <p:nvPr/>
          </p:nvSpPr>
          <p:spPr bwMode="auto">
            <a:xfrm>
              <a:off x="7245" y="5273"/>
              <a:ext cx="2160" cy="18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cs typeface="Times New Roman" panose="02020603050405020304" pitchFamily="18" charset="0"/>
                </a:rPr>
                <a:t>Národní olympijský výbor (ČOV)</a:t>
              </a:r>
              <a:endParaRPr lang="cs-CZ" altLang="cs-CZ" sz="1800"/>
            </a:p>
          </p:txBody>
        </p:sp>
        <p:sp>
          <p:nvSpPr>
            <p:cNvPr id="23574" name="Rectangle 25"/>
            <p:cNvSpPr>
              <a:spLocks noChangeArrowheads="1"/>
            </p:cNvSpPr>
            <p:nvPr/>
          </p:nvSpPr>
          <p:spPr bwMode="auto">
            <a:xfrm>
              <a:off x="7245" y="7145"/>
              <a:ext cx="21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3575" name="Rectangle 24"/>
            <p:cNvSpPr>
              <a:spLocks noChangeArrowheads="1"/>
            </p:cNvSpPr>
            <p:nvPr/>
          </p:nvSpPr>
          <p:spPr bwMode="auto">
            <a:xfrm>
              <a:off x="3933" y="9017"/>
              <a:ext cx="2880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cs typeface="Times New Roman" panose="02020603050405020304" pitchFamily="18" charset="0"/>
                </a:rPr>
                <a:t>Sportovec</a:t>
              </a:r>
              <a:endParaRPr lang="cs-CZ" altLang="cs-CZ" sz="1800"/>
            </a:p>
          </p:txBody>
        </p:sp>
        <p:sp>
          <p:nvSpPr>
            <p:cNvPr id="23576" name="Rectangle 23"/>
            <p:cNvSpPr>
              <a:spLocks noChangeArrowheads="1"/>
            </p:cNvSpPr>
            <p:nvPr/>
          </p:nvSpPr>
          <p:spPr bwMode="auto">
            <a:xfrm>
              <a:off x="7245" y="9017"/>
              <a:ext cx="2160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cs typeface="Times New Roman" panose="02020603050405020304" pitchFamily="18" charset="0"/>
                </a:rPr>
                <a:t>Olympionik</a:t>
              </a:r>
              <a:endParaRPr lang="cs-CZ" altLang="cs-CZ" sz="1800"/>
            </a:p>
          </p:txBody>
        </p:sp>
        <p:sp>
          <p:nvSpPr>
            <p:cNvPr id="23577" name="Rectangle 22"/>
            <p:cNvSpPr>
              <a:spLocks noChangeArrowheads="1"/>
            </p:cNvSpPr>
            <p:nvPr/>
          </p:nvSpPr>
          <p:spPr bwMode="auto">
            <a:xfrm>
              <a:off x="7245" y="7865"/>
              <a:ext cx="2160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3578" name="Rectangle 21"/>
            <p:cNvSpPr>
              <a:spLocks noChangeArrowheads="1"/>
            </p:cNvSpPr>
            <p:nvPr/>
          </p:nvSpPr>
          <p:spPr bwMode="auto">
            <a:xfrm>
              <a:off x="3933" y="7865"/>
              <a:ext cx="2880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 b="1" dirty="0" smtClean="0">
                  <a:cs typeface="Times New Roman" panose="02020603050405020304" pitchFamily="18" charset="0"/>
                </a:rPr>
                <a:t>Podpory a dotace</a:t>
              </a:r>
            </a:p>
            <a:p>
              <a:pPr algn="ctr" eaLnBrk="1" hangingPunct="1"/>
              <a:endParaRPr lang="cs-CZ" altLang="cs-CZ" dirty="0" smtClean="0">
                <a:cs typeface="Times New Roman" panose="02020603050405020304" pitchFamily="18" charset="0"/>
              </a:endParaRPr>
            </a:p>
            <a:p>
              <a:pPr algn="ctr" eaLnBrk="1" hangingPunct="1"/>
              <a:r>
                <a:rPr lang="cs-CZ" altLang="cs-CZ" dirty="0" smtClean="0">
                  <a:cs typeface="Times New Roman" panose="02020603050405020304" pitchFamily="18" charset="0"/>
                </a:rPr>
                <a:t>Sportovní </a:t>
              </a:r>
              <a:r>
                <a:rPr lang="cs-CZ" altLang="cs-CZ" dirty="0">
                  <a:cs typeface="Times New Roman" panose="02020603050405020304" pitchFamily="18" charset="0"/>
                </a:rPr>
                <a:t>klub nebo tělovýchovná jednota</a:t>
              </a:r>
              <a:endParaRPr lang="cs-CZ" altLang="cs-CZ" sz="900" dirty="0"/>
            </a:p>
            <a:p>
              <a:pPr algn="ctr"/>
              <a:r>
                <a:rPr lang="cs-CZ" altLang="cs-CZ" dirty="0">
                  <a:cs typeface="Times New Roman" panose="02020603050405020304" pitchFamily="18" charset="0"/>
                </a:rPr>
                <a:t>Sportovní oddíl</a:t>
              </a:r>
              <a:endParaRPr lang="cs-CZ" altLang="cs-CZ" sz="1800" dirty="0"/>
            </a:p>
          </p:txBody>
        </p:sp>
        <p:sp>
          <p:nvSpPr>
            <p:cNvPr id="23579" name="Line 20"/>
            <p:cNvSpPr>
              <a:spLocks noChangeShapeType="1"/>
            </p:cNvSpPr>
            <p:nvPr/>
          </p:nvSpPr>
          <p:spPr bwMode="auto">
            <a:xfrm>
              <a:off x="3969" y="8294"/>
              <a:ext cx="28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0" name="Rectangle 19"/>
            <p:cNvSpPr>
              <a:spLocks noChangeArrowheads="1"/>
            </p:cNvSpPr>
            <p:nvPr/>
          </p:nvSpPr>
          <p:spPr bwMode="auto">
            <a:xfrm>
              <a:off x="3933" y="7145"/>
              <a:ext cx="28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 b="1" dirty="0" smtClean="0">
                  <a:cs typeface="Times New Roman" panose="02020603050405020304" pitchFamily="18" charset="0"/>
                </a:rPr>
                <a:t>Podpory a dotace</a:t>
              </a:r>
            </a:p>
            <a:p>
              <a:pPr algn="ctr" eaLnBrk="1" hangingPunct="1"/>
              <a:r>
                <a:rPr lang="cs-CZ" altLang="cs-CZ" dirty="0" smtClean="0">
                  <a:cs typeface="Times New Roman" panose="02020603050405020304" pitchFamily="18" charset="0"/>
                </a:rPr>
                <a:t>Krajské </a:t>
              </a:r>
              <a:r>
                <a:rPr lang="cs-CZ" altLang="cs-CZ" dirty="0">
                  <a:cs typeface="Times New Roman" panose="02020603050405020304" pitchFamily="18" charset="0"/>
                </a:rPr>
                <a:t>sportovní svazy</a:t>
              </a:r>
              <a:endParaRPr lang="cs-CZ" altLang="cs-CZ" sz="900" dirty="0"/>
            </a:p>
            <a:p>
              <a:pPr algn="ctr"/>
              <a:r>
                <a:rPr lang="cs-CZ" altLang="cs-CZ" dirty="0">
                  <a:cs typeface="Times New Roman" panose="02020603050405020304" pitchFamily="18" charset="0"/>
                </a:rPr>
                <a:t>Župní výbory</a:t>
              </a:r>
              <a:endParaRPr lang="cs-CZ" altLang="cs-CZ" sz="1800" dirty="0"/>
            </a:p>
          </p:txBody>
        </p:sp>
        <p:sp>
          <p:nvSpPr>
            <p:cNvPr id="23581" name="Freeform 18"/>
            <p:cNvSpPr>
              <a:spLocks/>
            </p:cNvSpPr>
            <p:nvPr/>
          </p:nvSpPr>
          <p:spPr bwMode="auto">
            <a:xfrm>
              <a:off x="3934" y="6420"/>
              <a:ext cx="2872" cy="6"/>
            </a:xfrm>
            <a:custGeom>
              <a:avLst/>
              <a:gdLst>
                <a:gd name="T0" fmla="*/ 0 w 3590"/>
                <a:gd name="T1" fmla="*/ 0 h 7"/>
                <a:gd name="T2" fmla="*/ 1176 w 3590"/>
                <a:gd name="T3" fmla="*/ 3 h 7"/>
                <a:gd name="T4" fmla="*/ 0 60000 65536"/>
                <a:gd name="T5" fmla="*/ 0 60000 65536"/>
                <a:gd name="T6" fmla="*/ 0 w 3590"/>
                <a:gd name="T7" fmla="*/ 0 h 7"/>
                <a:gd name="T8" fmla="*/ 3590 w 3590"/>
                <a:gd name="T9" fmla="*/ 7 h 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590" h="7">
                  <a:moveTo>
                    <a:pt x="0" y="0"/>
                  </a:moveTo>
                  <a:lnTo>
                    <a:pt x="3590" y="7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2" name="Line 17"/>
            <p:cNvSpPr>
              <a:spLocks noChangeShapeType="1"/>
            </p:cNvSpPr>
            <p:nvPr/>
          </p:nvSpPr>
          <p:spPr bwMode="auto">
            <a:xfrm flipH="1">
              <a:off x="3501" y="4409"/>
              <a:ext cx="43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3" name="Line 16"/>
            <p:cNvSpPr>
              <a:spLocks noChangeShapeType="1"/>
            </p:cNvSpPr>
            <p:nvPr/>
          </p:nvSpPr>
          <p:spPr bwMode="auto">
            <a:xfrm flipH="1">
              <a:off x="3501" y="6857"/>
              <a:ext cx="43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4" name="Line 15"/>
            <p:cNvSpPr>
              <a:spLocks noChangeShapeType="1"/>
            </p:cNvSpPr>
            <p:nvPr/>
          </p:nvSpPr>
          <p:spPr bwMode="auto">
            <a:xfrm flipH="1">
              <a:off x="3501" y="7721"/>
              <a:ext cx="43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5" name="Line 14"/>
            <p:cNvSpPr>
              <a:spLocks noChangeShapeType="1"/>
            </p:cNvSpPr>
            <p:nvPr/>
          </p:nvSpPr>
          <p:spPr bwMode="auto">
            <a:xfrm flipH="1">
              <a:off x="3501" y="8729"/>
              <a:ext cx="43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6" name="Line 13"/>
            <p:cNvSpPr>
              <a:spLocks noChangeShapeType="1"/>
            </p:cNvSpPr>
            <p:nvPr/>
          </p:nvSpPr>
          <p:spPr bwMode="auto">
            <a:xfrm flipH="1">
              <a:off x="3501" y="9593"/>
              <a:ext cx="43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7" name="Line 12"/>
            <p:cNvSpPr>
              <a:spLocks noChangeShapeType="1"/>
            </p:cNvSpPr>
            <p:nvPr/>
          </p:nvSpPr>
          <p:spPr bwMode="auto">
            <a:xfrm>
              <a:off x="3357" y="4985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8" name="Line 11"/>
            <p:cNvSpPr>
              <a:spLocks noChangeShapeType="1"/>
            </p:cNvSpPr>
            <p:nvPr/>
          </p:nvSpPr>
          <p:spPr bwMode="auto">
            <a:xfrm>
              <a:off x="3357" y="5849"/>
              <a:ext cx="43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9" name="Line 10"/>
            <p:cNvSpPr>
              <a:spLocks noChangeShapeType="1"/>
            </p:cNvSpPr>
            <p:nvPr/>
          </p:nvSpPr>
          <p:spPr bwMode="auto">
            <a:xfrm>
              <a:off x="3357" y="7433"/>
              <a:ext cx="43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0" name="Line 9"/>
            <p:cNvSpPr>
              <a:spLocks noChangeShapeType="1"/>
            </p:cNvSpPr>
            <p:nvPr/>
          </p:nvSpPr>
          <p:spPr bwMode="auto">
            <a:xfrm>
              <a:off x="3357" y="9305"/>
              <a:ext cx="43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1" name="Line 8"/>
            <p:cNvSpPr>
              <a:spLocks noChangeShapeType="1"/>
            </p:cNvSpPr>
            <p:nvPr/>
          </p:nvSpPr>
          <p:spPr bwMode="auto">
            <a:xfrm>
              <a:off x="3357" y="8009"/>
              <a:ext cx="43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2" name="Line 7"/>
            <p:cNvSpPr>
              <a:spLocks noChangeShapeType="1"/>
            </p:cNvSpPr>
            <p:nvPr/>
          </p:nvSpPr>
          <p:spPr bwMode="auto">
            <a:xfrm>
              <a:off x="6813" y="3545"/>
              <a:ext cx="28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3" name="Line 6"/>
            <p:cNvSpPr>
              <a:spLocks noChangeShapeType="1"/>
            </p:cNvSpPr>
            <p:nvPr/>
          </p:nvSpPr>
          <p:spPr bwMode="auto">
            <a:xfrm>
              <a:off x="6813" y="5849"/>
              <a:ext cx="28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4" name="Line 5"/>
            <p:cNvSpPr>
              <a:spLocks noChangeShapeType="1"/>
            </p:cNvSpPr>
            <p:nvPr/>
          </p:nvSpPr>
          <p:spPr bwMode="auto">
            <a:xfrm>
              <a:off x="6813" y="9305"/>
              <a:ext cx="28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5" name="Line 4"/>
            <p:cNvSpPr>
              <a:spLocks noChangeShapeType="1"/>
            </p:cNvSpPr>
            <p:nvPr/>
          </p:nvSpPr>
          <p:spPr bwMode="auto">
            <a:xfrm flipH="1">
              <a:off x="6957" y="3833"/>
              <a:ext cx="28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6" name="Line 3"/>
            <p:cNvSpPr>
              <a:spLocks noChangeShapeType="1"/>
            </p:cNvSpPr>
            <p:nvPr/>
          </p:nvSpPr>
          <p:spPr bwMode="auto">
            <a:xfrm flipH="1">
              <a:off x="6957" y="6857"/>
              <a:ext cx="28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7" name="Line 2"/>
            <p:cNvSpPr>
              <a:spLocks noChangeShapeType="1"/>
            </p:cNvSpPr>
            <p:nvPr/>
          </p:nvSpPr>
          <p:spPr bwMode="auto">
            <a:xfrm flipH="1">
              <a:off x="6957" y="9593"/>
              <a:ext cx="28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cxnSp>
        <p:nvCxnSpPr>
          <p:cNvPr id="3" name="Přímá spojnice se šipkou 2"/>
          <p:cNvCxnSpPr>
            <a:stCxn id="23588" idx="0"/>
          </p:cNvCxnSpPr>
          <p:nvPr/>
        </p:nvCxnSpPr>
        <p:spPr>
          <a:xfrm>
            <a:off x="4507231" y="2998513"/>
            <a:ext cx="49149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>
            <a:stCxn id="23591" idx="0"/>
          </p:cNvCxnSpPr>
          <p:nvPr/>
        </p:nvCxnSpPr>
        <p:spPr>
          <a:xfrm>
            <a:off x="4507231" y="4782897"/>
            <a:ext cx="478426" cy="681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570514" y="1665514"/>
            <a:ext cx="9361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4517571" y="1665514"/>
            <a:ext cx="511629" cy="10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611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Vývoj organizační struktury – 3. etapa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12876"/>
            <a:ext cx="8229600" cy="5184775"/>
          </a:xfrm>
        </p:spPr>
        <p:txBody>
          <a:bodyPr/>
          <a:lstStyle/>
          <a:p>
            <a:pPr eaLnBrk="1" hangingPunct="1"/>
            <a:r>
              <a:rPr lang="cs-CZ" altLang="cs-CZ" sz="3000"/>
              <a:t>období totalitního režimu KSČ, direktivního řízení tělesné výchovy a sportu a monopolní jednotné tělovýchovné a sportovní organizace (1948 – 1989)</a:t>
            </a:r>
          </a:p>
          <a:p>
            <a:pPr eaLnBrk="1" hangingPunct="1">
              <a:buFontTx/>
              <a:buNone/>
            </a:pPr>
            <a:endParaRPr lang="cs-CZ" altLang="cs-CZ" sz="3000"/>
          </a:p>
          <a:p>
            <a:pPr eaLnBrk="1" hangingPunct="1"/>
            <a:r>
              <a:rPr lang="cs-CZ" altLang="cs-CZ" sz="3000"/>
              <a:t>I. zákon č. 187/1949 Sb., o státní péči o tělesnou výchovu a sport</a:t>
            </a:r>
          </a:p>
        </p:txBody>
      </p:sp>
      <p:sp>
        <p:nvSpPr>
          <p:cNvPr id="10244" name="Zástupný symbol pro datum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D4A3194-7A67-4C54-9A1B-66FE557181DB}" type="datetime1">
              <a:rPr lang="cs-CZ" altLang="cs-CZ" smtClean="0"/>
              <a:t>21.03.2019</a:t>
            </a:fld>
            <a:endParaRPr lang="cs-CZ" altLang="cs-CZ" smtClean="0"/>
          </a:p>
        </p:txBody>
      </p:sp>
      <p:sp>
        <p:nvSpPr>
          <p:cNvPr id="10245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1DE98C9-A0BA-4B72-8E9C-2681B46D0D79}" type="slidenum">
              <a:rPr lang="cs-CZ" altLang="cs-CZ"/>
              <a:pPr eaLnBrk="1" hangingPunct="1"/>
              <a:t>8</a:t>
            </a:fld>
            <a:endParaRPr lang="cs-CZ" altLang="cs-CZ"/>
          </a:p>
        </p:txBody>
      </p:sp>
      <p:sp>
        <p:nvSpPr>
          <p:cNvPr id="10246" name="Zástupný symbol pro zápatí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mtClean="0"/>
              <a:t>© FSpS, MUNI</a:t>
            </a:r>
          </a:p>
        </p:txBody>
      </p:sp>
    </p:spTree>
    <p:extLst>
      <p:ext uri="{BB962C8B-B14F-4D97-AF65-F5344CB8AC3E}">
        <p14:creationId xmlns:p14="http://schemas.microsoft.com/office/powerpoint/2010/main" val="3607732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smtClean="0"/>
              <a:t>Vývoj organizační struktury – 3. etapa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II. zákon č. 71/1952 Sb.,o organizaci tělesné výchovy a sportu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III. zákon č. 68/1956 Sb., o organizaci tělesné výchovy</a:t>
            </a:r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/>
            <a:r>
              <a:rPr lang="cs-CZ" altLang="cs-CZ" smtClean="0"/>
              <a:t>1957 – vznik Československého svazu tělesné výchovy (ČSTV)</a:t>
            </a:r>
          </a:p>
          <a:p>
            <a:endParaRPr lang="cs-CZ" altLang="cs-CZ" smtClean="0"/>
          </a:p>
        </p:txBody>
      </p:sp>
      <p:sp>
        <p:nvSpPr>
          <p:cNvPr id="1126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0612817-8E7A-463A-91CB-A967F023AAF1}" type="datetime1">
              <a:rPr lang="cs-CZ" altLang="cs-CZ" smtClean="0"/>
              <a:t>21.03.2019</a:t>
            </a:fld>
            <a:endParaRPr lang="cs-CZ" altLang="cs-CZ" smtClean="0"/>
          </a:p>
        </p:txBody>
      </p:sp>
      <p:sp>
        <p:nvSpPr>
          <p:cNvPr id="1126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mtClean="0"/>
              <a:t>© FSpS, MUNI</a:t>
            </a:r>
          </a:p>
        </p:txBody>
      </p:sp>
      <p:sp>
        <p:nvSpPr>
          <p:cNvPr id="1127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80E48F5-F326-4BE6-B28D-297640632D94}" type="slidenum">
              <a:rPr lang="cs-CZ" altLang="cs-CZ"/>
              <a:pPr eaLnBrk="1" hangingPunct="1"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322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1557</Words>
  <Application>Microsoft Office PowerPoint</Application>
  <PresentationFormat>Širokoúhlá obrazovka</PresentationFormat>
  <Paragraphs>456</Paragraphs>
  <Slides>29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6" baseType="lpstr">
      <vt:lpstr>Arial</vt:lpstr>
      <vt:lpstr>Calibri</vt:lpstr>
      <vt:lpstr>Calibri Light</vt:lpstr>
      <vt:lpstr>Courier New</vt:lpstr>
      <vt:lpstr>Times New Roman</vt:lpstr>
      <vt:lpstr>Motiv Office</vt:lpstr>
      <vt:lpstr>Graf</vt:lpstr>
      <vt:lpstr>Management ve sportu</vt:lpstr>
      <vt:lpstr>Sport jako statek?</vt:lpstr>
      <vt:lpstr>Prezentace aplikace PowerPoint</vt:lpstr>
      <vt:lpstr>Prezentace aplikace PowerPoint</vt:lpstr>
      <vt:lpstr>Prezentace aplikace PowerPoint</vt:lpstr>
      <vt:lpstr>Prezentace aplikace PowerPoint</vt:lpstr>
      <vt:lpstr>Institucionální rámce sportu na příkladu ČR </vt:lpstr>
      <vt:lpstr>Vývoj organizační struktury – 3. etapa</vt:lpstr>
      <vt:lpstr>Vývoj organizační struktury – 3. etapa</vt:lpstr>
      <vt:lpstr>Vývoj organizační struktury – 4. etapa</vt:lpstr>
      <vt:lpstr>Vývoj organizační struktury – 4. etapa</vt:lpstr>
      <vt:lpstr>Vývoj organizační struktury – 5. etapa</vt:lpstr>
      <vt:lpstr>Prezentace aplikace PowerPoint</vt:lpstr>
      <vt:lpstr>Amatérské sportovní prostředí</vt:lpstr>
      <vt:lpstr>Prezentace aplikace PowerPoint</vt:lpstr>
      <vt:lpstr>Prezentace aplikace PowerPoint</vt:lpstr>
      <vt:lpstr>Příklad - Dánsko</vt:lpstr>
      <vt:lpstr>Struktura ČUS za existence SAZKA a.s.?</vt:lpstr>
      <vt:lpstr>Vývoj členské základy v linii TJ a SK</vt:lpstr>
      <vt:lpstr>Která témata by měla být v budoucnu privilegována v ekonomii sportu? </vt:lpstr>
      <vt:lpstr>Typologie manažerských prací ve sportu</vt:lpstr>
      <vt:lpstr>Typologie manažerských prací ve sportu</vt:lpstr>
      <vt:lpstr>Manažerská práce z hlediska produktu</vt:lpstr>
      <vt:lpstr>Práce, profese sportovního manažera</vt:lpstr>
      <vt:lpstr>Tradiční pracovní pozice (záp. Evropa)</vt:lpstr>
      <vt:lpstr>Úloha státu v rozvoji sportu </vt:lpstr>
      <vt:lpstr>Prezentace aplikace PowerPoint</vt:lpstr>
      <vt:lpstr>ODLIŠNOSTI POLITICKÝCH SYSTÉMŮ VE SPORTU; ZAMĚŘENÍ, HLAVNÍ CÍLE</vt:lpstr>
      <vt:lpstr>ČR a byrokratická konfigurace???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ve sportu</dc:title>
  <dc:creator>Jiří Novotný</dc:creator>
  <cp:lastModifiedBy>Jiří Novotný</cp:lastModifiedBy>
  <cp:revision>20</cp:revision>
  <dcterms:created xsi:type="dcterms:W3CDTF">2019-03-07T12:15:19Z</dcterms:created>
  <dcterms:modified xsi:type="dcterms:W3CDTF">2019-03-21T14:27:17Z</dcterms:modified>
</cp:coreProperties>
</file>