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73" r:id="rId16"/>
    <p:sldId id="274" r:id="rId17"/>
    <p:sldId id="276" r:id="rId18"/>
    <p:sldId id="278" r:id="rId19"/>
    <p:sldId id="279" r:id="rId20"/>
    <p:sldId id="281" r:id="rId21"/>
    <p:sldId id="282" r:id="rId22"/>
    <p:sldId id="283" r:id="rId23"/>
    <p:sldId id="284" r:id="rId24"/>
  </p:sldIdLst>
  <p:sldSz cx="9144000" cy="6858000" type="screen4x3"/>
  <p:notesSz cx="6858000" cy="9144000"/>
  <p:custDataLst>
    <p:tags r:id="rId26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40A10"/>
    <a:srgbClr val="0A1828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49" autoAdjust="0"/>
  </p:normalViewPr>
  <p:slideViewPr>
    <p:cSldViewPr>
      <p:cViewPr varScale="1">
        <p:scale>
          <a:sx n="80" d="100"/>
          <a:sy n="80" d="100"/>
        </p:scale>
        <p:origin x="28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40543-820B-414D-94EF-176D3E9C22DC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6F0D62-108D-4CC6-8364-6E25E14DFA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412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F0D62-108D-4CC6-8364-6E25E14DFA4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363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F0D62-108D-4CC6-8364-6E25E14DFA4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249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72D3D-9401-41D5-A06C-A60F8B75656A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A52A-D656-4CAD-9941-7DD8B4E02B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3040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72D3D-9401-41D5-A06C-A60F8B75656A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A52A-D656-4CAD-9941-7DD8B4E02B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88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72D3D-9401-41D5-A06C-A60F8B75656A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A52A-D656-4CAD-9941-7DD8B4E02B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500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72D3D-9401-41D5-A06C-A60F8B75656A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A52A-D656-4CAD-9941-7DD8B4E02B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4536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72D3D-9401-41D5-A06C-A60F8B75656A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A52A-D656-4CAD-9941-7DD8B4E02B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579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72D3D-9401-41D5-A06C-A60F8B75656A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A52A-D656-4CAD-9941-7DD8B4E02B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6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72D3D-9401-41D5-A06C-A60F8B75656A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A52A-D656-4CAD-9941-7DD8B4E02B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9521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72D3D-9401-41D5-A06C-A60F8B75656A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A52A-D656-4CAD-9941-7DD8B4E02B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973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72D3D-9401-41D5-A06C-A60F8B75656A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A52A-D656-4CAD-9941-7DD8B4E02B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95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72D3D-9401-41D5-A06C-A60F8B75656A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A52A-D656-4CAD-9941-7DD8B4E02B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349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72D3D-9401-41D5-A06C-A60F8B75656A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A52A-D656-4CAD-9941-7DD8B4E02B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08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72D3D-9401-41D5-A06C-A60F8B75656A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8A52A-D656-4CAD-9941-7DD8B4E02B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475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266429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Organizace sportu v Československu 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1952‒1989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07704" y="4221088"/>
            <a:ext cx="5832648" cy="141771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pic>
        <p:nvPicPr>
          <p:cNvPr id="4" name="rg_hi" descr="https://encrypted-tbn3.gstatic.com/images?q=tbn:ANd9GcRq-ndG1SpHW605Wp6QYU0U4Mk3A2VUVO8rJ4OXxsDU-lR5F8fM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924944"/>
            <a:ext cx="7992888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7899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solidFill>
                  <a:srgbClr val="FF0000"/>
                </a:solidFill>
              </a:rPr>
              <a:t>Státní řízení - pozitiva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1953 </a:t>
            </a:r>
            <a:r>
              <a:rPr lang="cs-CZ" dirty="0"/>
              <a:t>- vznik Institutu tělesné výchovy a sportu v Praze </a:t>
            </a:r>
            <a:r>
              <a:rPr lang="cs-CZ" dirty="0" smtClean="0"/>
              <a:t> - přibývání </a:t>
            </a:r>
            <a:r>
              <a:rPr lang="cs-CZ" dirty="0"/>
              <a:t>odborníků, trenérů a </a:t>
            </a:r>
            <a:r>
              <a:rPr lang="cs-CZ" dirty="0" smtClean="0"/>
              <a:t>cvičitelů</a:t>
            </a:r>
          </a:p>
          <a:p>
            <a:endParaRPr lang="cs-CZ" dirty="0"/>
          </a:p>
          <a:p>
            <a:r>
              <a:rPr lang="cs-CZ" dirty="0" smtClean="0"/>
              <a:t>Vycházela </a:t>
            </a:r>
            <a:r>
              <a:rPr lang="cs-CZ" dirty="0"/>
              <a:t>vědecká a odborná </a:t>
            </a:r>
            <a:r>
              <a:rPr lang="cs-CZ" dirty="0" smtClean="0"/>
              <a:t>periodika</a:t>
            </a:r>
          </a:p>
          <a:p>
            <a:r>
              <a:rPr lang="cs-CZ" dirty="0" smtClean="0"/>
              <a:t>Zavedení </a:t>
            </a:r>
            <a:r>
              <a:rPr lang="cs-CZ" dirty="0"/>
              <a:t>dlouhodobých soutěží </a:t>
            </a:r>
          </a:p>
          <a:p>
            <a:pPr marL="0" indent="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Vše podle </a:t>
            </a:r>
            <a:r>
              <a:rPr lang="cs-CZ" dirty="0">
                <a:solidFill>
                  <a:srgbClr val="FF0000"/>
                </a:solidFill>
              </a:rPr>
              <a:t>vzoru sovětské fyskultury a jen pro prověřené pracovníky.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153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Jednotná </a:t>
            </a:r>
            <a:r>
              <a:rPr lang="cs-CZ" dirty="0">
                <a:solidFill>
                  <a:srgbClr val="FF0000"/>
                </a:solidFill>
              </a:rPr>
              <a:t>dobrovolná organizace ČSTV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Organizace </a:t>
            </a:r>
            <a:r>
              <a:rPr lang="cs-CZ" sz="2800" dirty="0"/>
              <a:t>a řízení tělesné 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výchovy </a:t>
            </a:r>
            <a:r>
              <a:rPr lang="cs-CZ" sz="2800" dirty="0"/>
              <a:t>a sportu </a:t>
            </a:r>
            <a:r>
              <a:rPr lang="cs-CZ" sz="2800" dirty="0" smtClean="0"/>
              <a:t>platily </a:t>
            </a:r>
          </a:p>
          <a:p>
            <a:pPr marL="0" indent="0">
              <a:buNone/>
            </a:pPr>
            <a:r>
              <a:rPr lang="cs-CZ" sz="2800" dirty="0" smtClean="0"/>
              <a:t>s </a:t>
            </a:r>
            <a:r>
              <a:rPr lang="cs-CZ" sz="2800" dirty="0"/>
              <a:t>menšími obměnami až 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do </a:t>
            </a:r>
            <a:r>
              <a:rPr lang="cs-CZ" sz="2800" dirty="0"/>
              <a:t>roku </a:t>
            </a:r>
            <a:r>
              <a:rPr lang="cs-CZ" sz="2800" dirty="0" smtClean="0"/>
              <a:t>1989</a:t>
            </a:r>
          </a:p>
          <a:p>
            <a:endParaRPr lang="cs-CZ" sz="2800" b="1" dirty="0" smtClean="0"/>
          </a:p>
          <a:p>
            <a:endParaRPr lang="cs-CZ" sz="2800" b="1" dirty="0"/>
          </a:p>
          <a:p>
            <a:pPr marL="0" indent="0">
              <a:buNone/>
            </a:pPr>
            <a:r>
              <a:rPr lang="cs-CZ" sz="2800" dirty="0" smtClean="0"/>
              <a:t>   </a:t>
            </a:r>
          </a:p>
          <a:p>
            <a:pPr marL="0" indent="0">
              <a:buNone/>
            </a:pPr>
            <a:r>
              <a:rPr lang="cs-CZ" sz="2800" dirty="0" smtClean="0"/>
              <a:t> 20</a:t>
            </a:r>
            <a:r>
              <a:rPr lang="cs-CZ" sz="2800" dirty="0"/>
              <a:t>. 12. 1956 zákon O organizaci tělesné výchovy č. 68 </a:t>
            </a:r>
            <a:r>
              <a:rPr lang="cs-CZ" sz="2800" dirty="0" smtClean="0"/>
              <a:t>Sb. </a:t>
            </a:r>
            <a:endParaRPr lang="cs-CZ" sz="2800" dirty="0"/>
          </a:p>
          <a:p>
            <a:r>
              <a:rPr lang="cs-CZ" sz="2800" dirty="0"/>
              <a:t>Majetek </a:t>
            </a:r>
            <a:r>
              <a:rPr lang="cs-CZ" sz="2800" dirty="0" smtClean="0"/>
              <a:t>převeden </a:t>
            </a:r>
            <a:r>
              <a:rPr lang="cs-CZ" sz="2800" dirty="0"/>
              <a:t>na JDTO </a:t>
            </a:r>
          </a:p>
          <a:p>
            <a:r>
              <a:rPr lang="cs-CZ" sz="2800" dirty="0"/>
              <a:t>V březnu 1957 </a:t>
            </a:r>
            <a:r>
              <a:rPr lang="cs-CZ" sz="2800" dirty="0" smtClean="0"/>
              <a:t>Československý </a:t>
            </a:r>
            <a:r>
              <a:rPr lang="cs-CZ" sz="2800" dirty="0"/>
              <a:t>svaz tělesné výchovy (ČSTV)</a:t>
            </a:r>
          </a:p>
          <a:p>
            <a:pPr marL="0" indent="0">
              <a:buNone/>
            </a:pPr>
            <a:endParaRPr lang="cs-CZ" sz="2800" dirty="0"/>
          </a:p>
          <a:p>
            <a:endParaRPr lang="cs-CZ" dirty="0"/>
          </a:p>
        </p:txBody>
      </p:sp>
      <p:pic>
        <p:nvPicPr>
          <p:cNvPr id="4" name="obrázek 7" descr="http://upload.wikimedia.org/wikipedia/commons/thumb/b/bb/%C5%A0krtnut%C3%BD_znak_%C4%8CSTV%2C_P%C5%99%C3%ADb%C4%9Bnice.jpg/220px-%C5%A0krtnut%C3%BD_znak_%C4%8CSTV%2C_P%C5%99%C3%ADb%C4%9Bnic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340768"/>
            <a:ext cx="4472399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8520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cs-CZ" dirty="0" smtClean="0">
                <a:solidFill>
                  <a:srgbClr val="FF0000"/>
                </a:solidFill>
              </a:rPr>
              <a:t>ČSTV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5616624"/>
          </a:xfrm>
        </p:spPr>
        <p:txBody>
          <a:bodyPr>
            <a:normAutofit fontScale="40000" lnSpcReduction="20000"/>
          </a:bodyPr>
          <a:lstStyle/>
          <a:p>
            <a:endParaRPr lang="cs-CZ" sz="6000" b="1" dirty="0" smtClean="0"/>
          </a:p>
          <a:p>
            <a:r>
              <a:rPr lang="cs-CZ" sz="5000" b="1" dirty="0" smtClean="0"/>
              <a:t>Struktura </a:t>
            </a:r>
            <a:r>
              <a:rPr lang="cs-CZ" sz="5000" b="1" dirty="0"/>
              <a:t>územní </a:t>
            </a:r>
            <a:r>
              <a:rPr lang="cs-CZ" sz="5000" b="1" dirty="0" smtClean="0"/>
              <a:t>	 </a:t>
            </a:r>
            <a:r>
              <a:rPr lang="cs-CZ" sz="5000" dirty="0"/>
              <a:t>ÚV ČSTV </a:t>
            </a:r>
            <a:r>
              <a:rPr lang="cs-CZ" sz="5000" dirty="0" smtClean="0"/>
              <a:t> </a:t>
            </a:r>
            <a:r>
              <a:rPr lang="cs-CZ" sz="5000" dirty="0"/>
              <a:t>KV ČSTV </a:t>
            </a:r>
            <a:r>
              <a:rPr lang="cs-CZ" sz="5000" dirty="0" smtClean="0"/>
              <a:t> </a:t>
            </a:r>
            <a:r>
              <a:rPr lang="cs-CZ" sz="5000" dirty="0"/>
              <a:t>OV ČSTV </a:t>
            </a:r>
          </a:p>
          <a:p>
            <a:pPr marL="0" indent="0">
              <a:buNone/>
            </a:pPr>
            <a:r>
              <a:rPr lang="cs-CZ" sz="5000" dirty="0" smtClean="0"/>
              <a:t>1957 </a:t>
            </a:r>
            <a:r>
              <a:rPr lang="cs-CZ" sz="5000" dirty="0"/>
              <a:t>ČSTV - 900 tisíc členů 1961 - 1,5 mil., 1965 - 1 752 460 1989 – 2 mil. členů </a:t>
            </a:r>
          </a:p>
          <a:p>
            <a:endParaRPr lang="cs-CZ" sz="5000" b="1" dirty="0" smtClean="0"/>
          </a:p>
          <a:p>
            <a:r>
              <a:rPr lang="cs-CZ" sz="5000" b="1" dirty="0" smtClean="0"/>
              <a:t>Struktura </a:t>
            </a:r>
            <a:r>
              <a:rPr lang="cs-CZ" sz="5000" b="1" dirty="0"/>
              <a:t>svazová - </a:t>
            </a:r>
            <a:r>
              <a:rPr lang="cs-CZ" sz="5000" dirty="0"/>
              <a:t>druhy sportu </a:t>
            </a:r>
            <a:r>
              <a:rPr lang="cs-CZ" sz="5000" dirty="0" smtClean="0"/>
              <a:t>- ústřední </a:t>
            </a:r>
            <a:r>
              <a:rPr lang="cs-CZ" sz="5000" dirty="0"/>
              <a:t>svazové orgány, svazové orgány na krajích a okresech</a:t>
            </a:r>
          </a:p>
          <a:p>
            <a:endParaRPr lang="cs-CZ" sz="5000" b="1" dirty="0" smtClean="0"/>
          </a:p>
          <a:p>
            <a:r>
              <a:rPr lang="cs-CZ" sz="5000" b="1" dirty="0" smtClean="0"/>
              <a:t>Tělovýchovné </a:t>
            </a:r>
            <a:r>
              <a:rPr lang="cs-CZ" sz="5000" b="1" dirty="0"/>
              <a:t>jednoty </a:t>
            </a:r>
            <a:r>
              <a:rPr lang="cs-CZ" sz="5000" dirty="0"/>
              <a:t>– dělily se na oddíly podle jednotlivých druhů sportu a na odbory ZRTV a </a:t>
            </a:r>
            <a:r>
              <a:rPr lang="cs-CZ" sz="5000" dirty="0" smtClean="0"/>
              <a:t>turistiky</a:t>
            </a:r>
          </a:p>
          <a:p>
            <a:endParaRPr lang="cs-CZ" sz="5000" dirty="0" smtClean="0"/>
          </a:p>
          <a:p>
            <a:r>
              <a:rPr lang="cs-CZ" sz="5000" dirty="0" smtClean="0"/>
              <a:t>Pod </a:t>
            </a:r>
            <a:r>
              <a:rPr lang="cs-CZ" sz="5000" dirty="0"/>
              <a:t>ČSTV spadala veškerá sportovní zařízení ve státě kromě školních </a:t>
            </a:r>
            <a:r>
              <a:rPr lang="cs-CZ" sz="5000" dirty="0" smtClean="0"/>
              <a:t>sportovišť </a:t>
            </a:r>
            <a:endParaRPr lang="cs-CZ" sz="5000" dirty="0"/>
          </a:p>
          <a:p>
            <a:endParaRPr lang="cs-CZ" sz="5000" b="1" dirty="0" smtClean="0"/>
          </a:p>
          <a:p>
            <a:r>
              <a:rPr lang="cs-CZ" sz="5000" b="1" dirty="0" smtClean="0"/>
              <a:t>Financování</a:t>
            </a:r>
            <a:r>
              <a:rPr lang="cs-CZ" sz="5000" dirty="0" smtClean="0"/>
              <a:t> </a:t>
            </a:r>
            <a:r>
              <a:rPr lang="cs-CZ" sz="5000" dirty="0"/>
              <a:t>- ÚV ČSTV </a:t>
            </a:r>
            <a:r>
              <a:rPr lang="cs-CZ" sz="5000" dirty="0" smtClean="0"/>
              <a:t>financoval vrcholový </a:t>
            </a:r>
            <a:r>
              <a:rPr lang="cs-CZ" sz="5000" dirty="0"/>
              <a:t>sport </a:t>
            </a:r>
            <a:r>
              <a:rPr lang="cs-CZ" sz="5000" dirty="0" smtClean="0"/>
              <a:t>, </a:t>
            </a:r>
            <a:r>
              <a:rPr lang="cs-CZ" sz="5000" dirty="0"/>
              <a:t>masový systém středisek vrcholového sportu a </a:t>
            </a:r>
            <a:r>
              <a:rPr lang="cs-CZ" sz="5000" dirty="0" smtClean="0"/>
              <a:t>tréninková střediska mládeže,</a:t>
            </a:r>
          </a:p>
          <a:p>
            <a:r>
              <a:rPr lang="cs-CZ" sz="5000" dirty="0" smtClean="0"/>
              <a:t>výbory </a:t>
            </a:r>
            <a:r>
              <a:rPr lang="cs-CZ" sz="5000" dirty="0"/>
              <a:t>financovala také Sazka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582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96752"/>
            <a:ext cx="8136904" cy="510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65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>
                <a:solidFill>
                  <a:srgbClr val="FF0000"/>
                </a:solidFill>
              </a:rPr>
              <a:t>ČSTV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Součástí ČSTV se stal úsek Rudá hvězda</a:t>
            </a:r>
          </a:p>
          <a:p>
            <a:endParaRPr lang="cs-CZ" dirty="0"/>
          </a:p>
          <a:p>
            <a:r>
              <a:rPr lang="cs-CZ" dirty="0"/>
              <a:t>Od roku 1958 MV  vydalo rozkaz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„…všichni </a:t>
            </a:r>
            <a:r>
              <a:rPr lang="cs-CZ" dirty="0"/>
              <a:t>příslušníci a příslušnice MV mají povinnost zúčastnit se pravidelné tělesné výchovy nejméně 4 hodiny v měsíci a mezi pravidelným cvičením nesmí být interval delší 14 </a:t>
            </a:r>
            <a:r>
              <a:rPr lang="cs-CZ" dirty="0" smtClean="0"/>
              <a:t>dnů…“.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Masové akce byly podporovány hesly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„</a:t>
            </a:r>
            <a:r>
              <a:rPr lang="cs-CZ" dirty="0">
                <a:solidFill>
                  <a:srgbClr val="FF0000"/>
                </a:solidFill>
              </a:rPr>
              <a:t>Sportem k vyšší bojové zdatnosti!“ „Za masovost–za rekordy!" apod. 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Dominovalo </a:t>
            </a:r>
            <a:r>
              <a:rPr lang="cs-CZ" dirty="0"/>
              <a:t>formální plnění odznaku, celostátní spartakiády (1960, 1965). Obnoveny byly sportovní hry mládeže (SHM), organizovaly se sportovní a turistické akce</a:t>
            </a:r>
          </a:p>
        </p:txBody>
      </p:sp>
    </p:spTree>
    <p:extLst>
      <p:ext uri="{BB962C8B-B14F-4D97-AF65-F5344CB8AC3E}">
        <p14:creationId xmlns:p14="http://schemas.microsoft.com/office/powerpoint/2010/main" val="220727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>
                <a:solidFill>
                  <a:srgbClr val="FF0000"/>
                </a:solidFill>
              </a:rPr>
              <a:t>ČSTV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cs-CZ" sz="28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dirty="0" smtClean="0"/>
              <a:t>OH </a:t>
            </a:r>
            <a:r>
              <a:rPr lang="cs-CZ" sz="2800" dirty="0"/>
              <a:t>1960 </a:t>
            </a:r>
            <a:r>
              <a:rPr lang="cs-CZ" sz="2800" dirty="0" smtClean="0"/>
              <a:t>Řím</a:t>
            </a:r>
          </a:p>
          <a:p>
            <a:pPr marL="0" indent="0">
              <a:buNone/>
            </a:pPr>
            <a:r>
              <a:rPr lang="cs-CZ" sz="2800" dirty="0" smtClean="0"/>
              <a:t>11</a:t>
            </a:r>
            <a:r>
              <a:rPr lang="cs-CZ" sz="2800" dirty="0"/>
              <a:t>. </a:t>
            </a:r>
            <a:r>
              <a:rPr lang="cs-CZ" sz="2800" dirty="0" smtClean="0"/>
              <a:t>místo</a:t>
            </a:r>
          </a:p>
          <a:p>
            <a:pPr marL="0" indent="0">
              <a:buNone/>
            </a:pPr>
            <a:r>
              <a:rPr lang="cs-CZ" sz="2800" dirty="0" smtClean="0"/>
              <a:t>Eva </a:t>
            </a:r>
            <a:r>
              <a:rPr lang="cs-CZ" sz="2800" dirty="0"/>
              <a:t>Bosáková 1 </a:t>
            </a:r>
            <a:r>
              <a:rPr lang="cs-CZ" sz="2800" dirty="0" smtClean="0"/>
              <a:t>zlatou</a:t>
            </a:r>
          </a:p>
          <a:p>
            <a:pPr marL="0" indent="0">
              <a:buNone/>
            </a:pPr>
            <a:r>
              <a:rPr lang="cs-CZ" sz="2800" dirty="0" smtClean="0"/>
              <a:t>1 </a:t>
            </a:r>
            <a:r>
              <a:rPr lang="cs-CZ" sz="2800" dirty="0"/>
              <a:t>stříbrnou 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Bohumil Němeček box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dirty="0" smtClean="0"/>
              <a:t>OH </a:t>
            </a:r>
            <a:r>
              <a:rPr lang="cs-CZ" sz="2800" dirty="0"/>
              <a:t>1964 Tokio 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10</a:t>
            </a:r>
            <a:r>
              <a:rPr lang="cs-CZ" sz="2800" dirty="0"/>
              <a:t>. </a:t>
            </a:r>
            <a:r>
              <a:rPr lang="cs-CZ" sz="2800" dirty="0" smtClean="0"/>
              <a:t>Místo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Věra Čáslavská </a:t>
            </a:r>
            <a:r>
              <a:rPr lang="cs-CZ" sz="2800" dirty="0"/>
              <a:t>3 </a:t>
            </a:r>
            <a:r>
              <a:rPr lang="cs-CZ" sz="2800" dirty="0" smtClean="0"/>
              <a:t>zlaté, zlato  </a:t>
            </a:r>
            <a:r>
              <a:rPr lang="cs-CZ" sz="2800" dirty="0"/>
              <a:t>Hans </a:t>
            </a:r>
            <a:r>
              <a:rPr lang="cs-CZ" sz="2800" dirty="0" smtClean="0"/>
              <a:t>Zdražila vzpírání </a:t>
            </a:r>
            <a:endParaRPr lang="cs-CZ" sz="2800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dirty="0"/>
              <a:t>OH 1968 </a:t>
            </a:r>
            <a:r>
              <a:rPr lang="cs-CZ" sz="2800" dirty="0" smtClean="0"/>
              <a:t>Mexiko</a:t>
            </a:r>
          </a:p>
          <a:p>
            <a:pPr marL="0" indent="0">
              <a:buNone/>
            </a:pPr>
            <a:r>
              <a:rPr lang="cs-CZ" sz="2800" dirty="0" smtClean="0"/>
              <a:t>Jiří </a:t>
            </a:r>
            <a:r>
              <a:rPr lang="cs-CZ" sz="2800" dirty="0"/>
              <a:t>Raška </a:t>
            </a:r>
            <a:r>
              <a:rPr lang="cs-CZ" sz="2800" dirty="0" smtClean="0"/>
              <a:t>první </a:t>
            </a:r>
            <a:r>
              <a:rPr lang="cs-CZ" sz="2800" dirty="0"/>
              <a:t>zimní zlatou </a:t>
            </a:r>
            <a:r>
              <a:rPr lang="cs-CZ" sz="2800" dirty="0" smtClean="0"/>
              <a:t>a </a:t>
            </a:r>
            <a:r>
              <a:rPr lang="cs-CZ" sz="2800" dirty="0"/>
              <a:t>Věra Čáslavská 4 zlaté a 2 stříbrné, v r. 1968 byla prohlášena za nejlepší sportovkyni světa </a:t>
            </a:r>
          </a:p>
          <a:p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94931"/>
            <a:ext cx="3436528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7708" y="2223123"/>
            <a:ext cx="2376264" cy="2016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627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l"/>
            <a:r>
              <a:rPr lang="cs-CZ" dirty="0">
                <a:solidFill>
                  <a:srgbClr val="FF0000"/>
                </a:solidFill>
              </a:rPr>
              <a:t>ČSTV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fontScale="77500" lnSpcReduction="20000"/>
          </a:bodyPr>
          <a:lstStyle/>
          <a:p>
            <a:endParaRPr lang="cs-CZ" b="1" dirty="0" smtClean="0"/>
          </a:p>
          <a:p>
            <a:r>
              <a:rPr lang="cs-CZ" b="1" dirty="0" smtClean="0"/>
              <a:t>V </a:t>
            </a:r>
            <a:r>
              <a:rPr lang="cs-CZ" b="1" dirty="0"/>
              <a:t>rámci federalizace ČSSR</a:t>
            </a:r>
            <a:r>
              <a:rPr lang="cs-CZ" dirty="0"/>
              <a:t> v roce 1968 vznikly dvě prakticky samostatné organizace - ČTO a </a:t>
            </a:r>
            <a:r>
              <a:rPr lang="cs-CZ" dirty="0" smtClean="0"/>
              <a:t>STO</a:t>
            </a:r>
          </a:p>
          <a:p>
            <a:pPr marL="0" indent="0">
              <a:buNone/>
            </a:pPr>
            <a:r>
              <a:rPr lang="cs-CZ" dirty="0" smtClean="0"/>
              <a:t>Sportovní </a:t>
            </a:r>
            <a:r>
              <a:rPr lang="cs-CZ" dirty="0"/>
              <a:t>svazy získaly více </a:t>
            </a:r>
            <a:r>
              <a:rPr lang="cs-CZ" dirty="0" smtClean="0"/>
              <a:t>pravomocí </a:t>
            </a:r>
            <a:r>
              <a:rPr lang="cs-CZ" dirty="0"/>
              <a:t>v ČTO i STO měly </a:t>
            </a:r>
            <a:r>
              <a:rPr lang="cs-CZ" dirty="0" smtClean="0"/>
              <a:t>autonomní </a:t>
            </a:r>
            <a:r>
              <a:rPr lang="cs-CZ" dirty="0"/>
              <a:t>postavení </a:t>
            </a:r>
          </a:p>
          <a:p>
            <a:endParaRPr lang="cs-CZ" b="1" dirty="0" smtClean="0"/>
          </a:p>
          <a:p>
            <a:r>
              <a:rPr lang="cs-CZ" dirty="0" smtClean="0"/>
              <a:t>Pro rok 1968 je charakteristická snaha </a:t>
            </a:r>
            <a:r>
              <a:rPr lang="cs-CZ" dirty="0"/>
              <a:t>o demokratizaci a liberalizaci </a:t>
            </a:r>
            <a:r>
              <a:rPr lang="cs-CZ" dirty="0" smtClean="0"/>
              <a:t>společnosti. Sokol </a:t>
            </a:r>
            <a:r>
              <a:rPr lang="cs-CZ" dirty="0"/>
              <a:t>a další </a:t>
            </a:r>
            <a:r>
              <a:rPr lang="cs-CZ" dirty="0" smtClean="0"/>
              <a:t>sportovní organizace </a:t>
            </a:r>
            <a:r>
              <a:rPr lang="cs-CZ" dirty="0"/>
              <a:t>usilovaly o obnovení </a:t>
            </a:r>
            <a:r>
              <a:rPr lang="cs-CZ" dirty="0" smtClean="0"/>
              <a:t>činnosti. </a:t>
            </a:r>
            <a:endParaRPr lang="cs-CZ" dirty="0"/>
          </a:p>
          <a:p>
            <a:r>
              <a:rPr lang="cs-CZ" dirty="0"/>
              <a:t>Intervence cizích armád 21. 8. 1968 obrodný proces </a:t>
            </a:r>
            <a:r>
              <a:rPr lang="cs-CZ" dirty="0" smtClean="0"/>
              <a:t>zastavila. Obnovené </a:t>
            </a:r>
            <a:r>
              <a:rPr lang="cs-CZ" dirty="0"/>
              <a:t>nebo obnovující se organizace byly zlikvidovány </a:t>
            </a:r>
          </a:p>
          <a:p>
            <a:pPr marL="0" indent="0">
              <a:buNone/>
            </a:pPr>
            <a:r>
              <a:rPr lang="cs-CZ" dirty="0"/>
              <a:t>Doprovázeno rozsáhlými  kádrovými změnami a </a:t>
            </a:r>
            <a:r>
              <a:rPr lang="cs-CZ" dirty="0" smtClean="0"/>
              <a:t>čistkami.</a:t>
            </a:r>
            <a:endParaRPr lang="cs-CZ" dirty="0"/>
          </a:p>
          <a:p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Opět důsledné </a:t>
            </a:r>
            <a:r>
              <a:rPr lang="cs-CZ" dirty="0">
                <a:solidFill>
                  <a:srgbClr val="FF0000"/>
                </a:solidFill>
              </a:rPr>
              <a:t>uplatňování principu vedoucí úlohy KSČ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152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>
                <a:solidFill>
                  <a:srgbClr val="FF0000"/>
                </a:solidFill>
              </a:rPr>
              <a:t>ČSTV 1969 - 1989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Návrat k dogmatickým </a:t>
            </a:r>
            <a:r>
              <a:rPr lang="cs-CZ" dirty="0" smtClean="0"/>
              <a:t>praktikám</a:t>
            </a:r>
          </a:p>
          <a:p>
            <a:r>
              <a:rPr lang="cs-CZ" dirty="0" smtClean="0"/>
              <a:t>Přijato Poučení z hodnocení vývoje tělovýchovné organizace v uplynulém období, na jehož základě nastoupily prověrky a čistky.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Plány </a:t>
            </a:r>
            <a:r>
              <a:rPr lang="cs-CZ" dirty="0"/>
              <a:t>na pětileté </a:t>
            </a:r>
            <a:r>
              <a:rPr lang="cs-CZ" dirty="0" smtClean="0"/>
              <a:t>období a časté</a:t>
            </a:r>
            <a:r>
              <a:rPr lang="cs-CZ" dirty="0"/>
              <a:t> </a:t>
            </a:r>
            <a:r>
              <a:rPr lang="cs-CZ" dirty="0" smtClean="0"/>
              <a:t>organizační změny.</a:t>
            </a:r>
          </a:p>
          <a:p>
            <a:r>
              <a:rPr lang="cs-CZ" dirty="0" smtClean="0"/>
              <a:t>1973 </a:t>
            </a:r>
            <a:r>
              <a:rPr lang="cs-CZ" dirty="0"/>
              <a:t>ČTO a STO zrušily své republikové </a:t>
            </a:r>
            <a:r>
              <a:rPr lang="cs-CZ" dirty="0" smtClean="0"/>
              <a:t>pravomoci.</a:t>
            </a:r>
            <a:endParaRPr lang="cs-CZ" dirty="0"/>
          </a:p>
          <a:p>
            <a:r>
              <a:rPr lang="cs-CZ" dirty="0"/>
              <a:t>1975 </a:t>
            </a:r>
            <a:r>
              <a:rPr lang="cs-CZ" dirty="0" smtClean="0"/>
              <a:t>komise </a:t>
            </a:r>
            <a:r>
              <a:rPr lang="cs-CZ" dirty="0"/>
              <a:t>pro mládež a tělesnou výchovu při národních výborech </a:t>
            </a:r>
          </a:p>
          <a:p>
            <a:r>
              <a:rPr lang="cs-CZ" dirty="0"/>
              <a:t>1978 vládní výbory pro tělesnou výchovu a sport, které se vytvořily při federální vládě i národních </a:t>
            </a:r>
            <a:r>
              <a:rPr lang="cs-CZ" dirty="0" smtClean="0"/>
              <a:t>vládách. </a:t>
            </a:r>
          </a:p>
          <a:p>
            <a:endParaRPr lang="cs-CZ" dirty="0"/>
          </a:p>
          <a:p>
            <a:r>
              <a:rPr lang="cs-CZ" dirty="0"/>
              <a:t>Výbory byly po stálých kompetenčních sporech s ÚV ČSTV v 80. letech opět zrušeny. 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1974 </a:t>
            </a:r>
            <a:r>
              <a:rPr lang="cs-CZ" dirty="0"/>
              <a:t>změna názvu ZTV na Základní rekreační tělesnou výchovu (ZRTV) </a:t>
            </a: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5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>
                <a:solidFill>
                  <a:srgbClr val="FF0000"/>
                </a:solidFill>
              </a:rPr>
              <a:t>ČSTV 1969 - </a:t>
            </a:r>
            <a:r>
              <a:rPr lang="cs-CZ" sz="4000" dirty="0">
                <a:solidFill>
                  <a:srgbClr val="FF0000"/>
                </a:solidFill>
              </a:rPr>
              <a:t>1989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Masové výchově dominovaly </a:t>
            </a:r>
            <a:r>
              <a:rPr lang="cs-CZ" dirty="0"/>
              <a:t>Československé spartakiády 1975, 1980 a 1985</a:t>
            </a:r>
          </a:p>
          <a:p>
            <a:r>
              <a:rPr lang="cs-CZ" dirty="0"/>
              <a:t>1970 se </a:t>
            </a:r>
            <a:r>
              <a:rPr lang="cs-CZ" dirty="0" smtClean="0"/>
              <a:t>neuskutečnila pro </a:t>
            </a:r>
            <a:r>
              <a:rPr lang="cs-CZ" dirty="0"/>
              <a:t>obavy z projevů antisovětizmu a </a:t>
            </a:r>
            <a:r>
              <a:rPr lang="cs-CZ" dirty="0" err="1"/>
              <a:t>protikonsolidačních</a:t>
            </a:r>
            <a:r>
              <a:rPr lang="cs-CZ" dirty="0"/>
              <a:t> postojů veřejnosti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Formálně </a:t>
            </a:r>
            <a:r>
              <a:rPr lang="cs-CZ" dirty="0"/>
              <a:t>se stále plnily odznaky zdatnosti, pionýrská liga, hnutí Pohybem ke zdraví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83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Vrcholový sport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1973 diferenciace výkonnostního sportu od vrcholového</a:t>
            </a:r>
          </a:p>
          <a:p>
            <a:pPr marL="0" indent="0">
              <a:buNone/>
            </a:pPr>
            <a:r>
              <a:rPr lang="cs-CZ" b="1" dirty="0" smtClean="0"/>
              <a:t>      Organizace </a:t>
            </a:r>
            <a:r>
              <a:rPr lang="cs-CZ" b="1" dirty="0"/>
              <a:t>a zásady zabezpečení vrcholového sportu v </a:t>
            </a:r>
            <a:r>
              <a:rPr lang="cs-CZ" b="1" dirty="0" smtClean="0"/>
              <a:t>ČSSR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Do </a:t>
            </a:r>
            <a:r>
              <a:rPr lang="cs-CZ" dirty="0"/>
              <a:t>80. let </a:t>
            </a:r>
            <a:r>
              <a:rPr lang="cs-CZ" dirty="0" smtClean="0"/>
              <a:t>investice </a:t>
            </a:r>
            <a:r>
              <a:rPr lang="cs-CZ" dirty="0"/>
              <a:t>do výstavby tělovýchovných </a:t>
            </a:r>
            <a:r>
              <a:rPr lang="cs-CZ" dirty="0" smtClean="0"/>
              <a:t>zařízení. </a:t>
            </a:r>
          </a:p>
          <a:p>
            <a:pPr marL="0" indent="0">
              <a:buNone/>
            </a:pPr>
            <a:r>
              <a:rPr lang="cs-CZ" dirty="0" smtClean="0"/>
              <a:t>Výstavba speciálních středisek </a:t>
            </a:r>
            <a:r>
              <a:rPr lang="cs-CZ" dirty="0"/>
              <a:t>vrcholového sportu</a:t>
            </a:r>
            <a:r>
              <a:rPr lang="cs-CZ" i="1" dirty="0"/>
              <a:t> </a:t>
            </a:r>
            <a:r>
              <a:rPr lang="cs-CZ" dirty="0"/>
              <a:t>v ČSTV i v rezortech školství vnitra a </a:t>
            </a:r>
            <a:r>
              <a:rPr lang="cs-CZ" dirty="0" smtClean="0"/>
              <a:t>MNO. Výcviková </a:t>
            </a:r>
            <a:r>
              <a:rPr lang="cs-CZ" dirty="0"/>
              <a:t>střediska v Nymburce</a:t>
            </a:r>
            <a:r>
              <a:rPr lang="cs-CZ" b="1" dirty="0"/>
              <a:t>,</a:t>
            </a:r>
            <a:r>
              <a:rPr lang="cs-CZ" dirty="0"/>
              <a:t> Vlašimi, Bojnicích na Štrbském </a:t>
            </a:r>
            <a:r>
              <a:rPr lang="cs-CZ" dirty="0" smtClean="0"/>
              <a:t>Plese.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r>
              <a:rPr lang="cs-CZ" b="1" dirty="0"/>
              <a:t>O rozvoj vrcholového sportu se </a:t>
            </a:r>
            <a:r>
              <a:rPr lang="cs-CZ" b="1" dirty="0" smtClean="0"/>
              <a:t>staraly</a:t>
            </a:r>
          </a:p>
          <a:p>
            <a:pPr marL="0" indent="0">
              <a:buNone/>
            </a:pPr>
            <a:r>
              <a:rPr lang="cs-CZ" dirty="0" smtClean="0"/>
              <a:t>ČSTV</a:t>
            </a:r>
            <a:r>
              <a:rPr lang="cs-CZ" dirty="0"/>
              <a:t>, Socialistický svaz mládeže (SSM), ROH, Svazarm, ministerstva </a:t>
            </a:r>
            <a:r>
              <a:rPr lang="cs-CZ" dirty="0" smtClean="0"/>
              <a:t> školství</a:t>
            </a:r>
            <a:r>
              <a:rPr lang="cs-CZ" dirty="0"/>
              <a:t>, obrany a </a:t>
            </a:r>
            <a:r>
              <a:rPr lang="cs-CZ" dirty="0" smtClean="0"/>
              <a:t>vnitra.  </a:t>
            </a:r>
            <a:endParaRPr lang="cs-CZ" dirty="0"/>
          </a:p>
          <a:p>
            <a:r>
              <a:rPr lang="cs-CZ" dirty="0" smtClean="0"/>
              <a:t>1978  návrat péče státu o vrcholový sport</a:t>
            </a:r>
          </a:p>
          <a:p>
            <a:pPr marL="0" indent="0">
              <a:buNone/>
            </a:pPr>
            <a:r>
              <a:rPr lang="cs-CZ" b="1" dirty="0" smtClean="0"/>
              <a:t>      Návrh na organizaci státní péče o tělesnou výchovu a sport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Pokrytecké </a:t>
            </a:r>
            <a:r>
              <a:rPr lang="cs-CZ" dirty="0"/>
              <a:t>odmítání profesionalismu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Vrcholoví </a:t>
            </a:r>
            <a:r>
              <a:rPr lang="cs-CZ" dirty="0"/>
              <a:t>sportovci byli </a:t>
            </a:r>
            <a:r>
              <a:rPr lang="cs-CZ" b="1" dirty="0">
                <a:solidFill>
                  <a:srgbClr val="FF0000"/>
                </a:solidFill>
              </a:rPr>
              <a:t>vydávání za ušlechtilé </a:t>
            </a:r>
            <a:r>
              <a:rPr lang="cs-CZ" b="1" dirty="0" smtClean="0">
                <a:solidFill>
                  <a:srgbClr val="FF0000"/>
                </a:solidFill>
              </a:rPr>
              <a:t>amatéry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4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Organizace sportu v Československu </a:t>
            </a:r>
            <a:br>
              <a:rPr lang="cs-CZ" sz="3600" dirty="0" smtClean="0">
                <a:solidFill>
                  <a:srgbClr val="FF0000"/>
                </a:solidFill>
              </a:rPr>
            </a:br>
            <a:r>
              <a:rPr lang="cs-CZ" sz="3600" dirty="0" smtClean="0">
                <a:solidFill>
                  <a:srgbClr val="FF0000"/>
                </a:solidFill>
              </a:rPr>
              <a:t>1952-1989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900" dirty="0" smtClean="0"/>
              <a:t>Politickoekonomický </a:t>
            </a:r>
            <a:r>
              <a:rPr lang="cs-CZ" sz="3900" dirty="0"/>
              <a:t>systémem </a:t>
            </a:r>
            <a:r>
              <a:rPr lang="cs-CZ" sz="3900" dirty="0" smtClean="0"/>
              <a:t>– socialistický</a:t>
            </a:r>
          </a:p>
          <a:p>
            <a:endParaRPr lang="cs-CZ" sz="3900" dirty="0"/>
          </a:p>
          <a:p>
            <a:r>
              <a:rPr lang="cs-CZ" sz="3900" dirty="0" smtClean="0"/>
              <a:t>Sport - </a:t>
            </a:r>
            <a:r>
              <a:rPr lang="cs-CZ" sz="3900" dirty="0"/>
              <a:t>hlavně </a:t>
            </a:r>
            <a:r>
              <a:rPr lang="cs-CZ" sz="3900" dirty="0" smtClean="0"/>
              <a:t>vrcholový -  „</a:t>
            </a:r>
            <a:r>
              <a:rPr lang="cs-CZ" sz="3900" dirty="0" err="1" smtClean="0"/>
              <a:t>hýčkáné</a:t>
            </a:r>
            <a:r>
              <a:rPr lang="cs-CZ" sz="3900" dirty="0" smtClean="0"/>
              <a:t> </a:t>
            </a:r>
            <a:r>
              <a:rPr lang="cs-CZ" sz="3900" dirty="0" err="1" smtClean="0"/>
              <a:t>dítětě</a:t>
            </a:r>
            <a:r>
              <a:rPr lang="cs-CZ" sz="3900" dirty="0" smtClean="0"/>
              <a:t>" socialismu</a:t>
            </a:r>
          </a:p>
          <a:p>
            <a:endParaRPr lang="cs-CZ" sz="3900" dirty="0"/>
          </a:p>
          <a:p>
            <a:r>
              <a:rPr lang="cs-CZ" sz="3900" dirty="0"/>
              <a:t>Štědrá státní podpora </a:t>
            </a:r>
            <a:r>
              <a:rPr lang="cs-CZ" sz="3900" dirty="0" smtClean="0"/>
              <a:t>sportu byla státním zájmem, sport byl výkladní skříní nedemokratického	režimu</a:t>
            </a:r>
          </a:p>
          <a:p>
            <a:pPr marL="0" indent="0">
              <a:buNone/>
            </a:pPr>
            <a:endParaRPr lang="cs-CZ" sz="3900" dirty="0"/>
          </a:p>
          <a:p>
            <a:r>
              <a:rPr lang="cs-CZ" sz="3900" dirty="0"/>
              <a:t>Sport  - totálně zpolitizovaný </a:t>
            </a:r>
            <a:endParaRPr lang="cs-CZ" sz="3900" dirty="0" smtClean="0"/>
          </a:p>
          <a:p>
            <a:endParaRPr lang="cs-CZ" sz="3900" dirty="0"/>
          </a:p>
          <a:p>
            <a:r>
              <a:rPr lang="cs-CZ" sz="3900" dirty="0"/>
              <a:t>Bohužel i nad sportem se snášela atmosféra donášení, udávání, strachu a lámání lidských </a:t>
            </a:r>
            <a:r>
              <a:rPr lang="cs-CZ" sz="3900" dirty="0" smtClean="0"/>
              <a:t>charakterů</a:t>
            </a:r>
            <a:endParaRPr lang="cs-CZ" sz="39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01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72008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Státem </a:t>
            </a:r>
            <a:r>
              <a:rPr lang="cs-CZ" dirty="0">
                <a:solidFill>
                  <a:srgbClr val="FF0000"/>
                </a:solidFill>
              </a:rPr>
              <a:t>řízený </a:t>
            </a:r>
            <a:r>
              <a:rPr lang="cs-CZ" dirty="0" smtClean="0">
                <a:solidFill>
                  <a:srgbClr val="FF0000"/>
                </a:solidFill>
              </a:rPr>
              <a:t>doping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Státní </a:t>
            </a:r>
            <a:r>
              <a:rPr lang="cs-CZ" dirty="0"/>
              <a:t>orgány řídily tzv. </a:t>
            </a:r>
            <a:r>
              <a:rPr lang="cs-CZ" dirty="0" smtClean="0"/>
              <a:t>„regeneraci </a:t>
            </a:r>
            <a:r>
              <a:rPr lang="cs-CZ" dirty="0"/>
              <a:t>s </a:t>
            </a:r>
            <a:r>
              <a:rPr lang="cs-CZ" dirty="0" smtClean="0"/>
              <a:t>použitím</a:t>
            </a:r>
          </a:p>
          <a:p>
            <a:pPr marL="0" indent="0">
              <a:buNone/>
            </a:pPr>
            <a:r>
              <a:rPr lang="cs-CZ" dirty="0" smtClean="0"/>
              <a:t>       podpůrných prostředků„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1970 ČSSR </a:t>
            </a:r>
            <a:r>
              <a:rPr lang="cs-CZ" dirty="0"/>
              <a:t>disponovala </a:t>
            </a:r>
            <a:r>
              <a:rPr lang="cs-CZ" dirty="0" smtClean="0"/>
              <a:t>moderně</a:t>
            </a:r>
          </a:p>
          <a:p>
            <a:pPr marL="0" indent="0">
              <a:buNone/>
            </a:pPr>
            <a:r>
              <a:rPr lang="cs-CZ" dirty="0" smtClean="0"/>
              <a:t>vybavenou </a:t>
            </a:r>
            <a:r>
              <a:rPr lang="cs-CZ" dirty="0"/>
              <a:t>laboratoří dopingové </a:t>
            </a:r>
            <a:r>
              <a:rPr lang="cs-CZ" dirty="0" smtClean="0"/>
              <a:t>kontroly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Antonín </a:t>
            </a:r>
            <a:r>
              <a:rPr lang="cs-CZ" dirty="0" err="1"/>
              <a:t>Himl</a:t>
            </a:r>
            <a:r>
              <a:rPr lang="cs-CZ" dirty="0"/>
              <a:t> na </a:t>
            </a:r>
            <a:r>
              <a:rPr lang="cs-CZ" dirty="0" smtClean="0"/>
              <a:t>moskevské olympiádě 1980</a:t>
            </a:r>
          </a:p>
          <a:p>
            <a:pPr marL="0" indent="0">
              <a:buNone/>
            </a:pPr>
            <a:r>
              <a:rPr lang="cs-CZ" dirty="0" smtClean="0"/>
              <a:t>řekl bronzovým veslařům </a:t>
            </a:r>
            <a:r>
              <a:rPr lang="cs-CZ" dirty="0" err="1"/>
              <a:t>Vochoskovi</a:t>
            </a:r>
            <a:r>
              <a:rPr lang="cs-CZ" dirty="0"/>
              <a:t> a </a:t>
            </a:r>
            <a:r>
              <a:rPr lang="cs-CZ" dirty="0" smtClean="0"/>
              <a:t>Peckovi </a:t>
            </a:r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dirty="0"/>
              <a:t>Zklamali jste mě! Vsadil jsem na vaše vítězství bednu vodky! Kdybyste se podrobili komplexní lékařské péči, nepřišli byste o zlaté medaile</a:t>
            </a:r>
            <a:r>
              <a:rPr lang="cs-CZ" dirty="0" smtClean="0"/>
              <a:t>!".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Rekordy </a:t>
            </a:r>
            <a:r>
              <a:rPr lang="cs-CZ" dirty="0"/>
              <a:t>byly potřebné jako </a:t>
            </a:r>
            <a:r>
              <a:rPr lang="cs-CZ" b="1" dirty="0" smtClean="0">
                <a:solidFill>
                  <a:srgbClr val="FF0000"/>
                </a:solidFill>
              </a:rPr>
              <a:t>demonstrace </a:t>
            </a:r>
            <a:r>
              <a:rPr lang="cs-CZ" b="1" dirty="0">
                <a:solidFill>
                  <a:srgbClr val="FF0000"/>
                </a:solidFill>
              </a:rPr>
              <a:t>předností socialistického </a:t>
            </a:r>
            <a:r>
              <a:rPr lang="cs-CZ" b="1" dirty="0" smtClean="0">
                <a:solidFill>
                  <a:srgbClr val="FF0000"/>
                </a:solidFill>
              </a:rPr>
              <a:t>systému</a:t>
            </a:r>
          </a:p>
          <a:p>
            <a:endParaRPr lang="cs-CZ" dirty="0"/>
          </a:p>
          <a:p>
            <a:r>
              <a:rPr lang="cs-CZ" dirty="0"/>
              <a:t>Organizované podávání dopingu pod lékařským dohledem skončilo v ČSSR v roce 1988</a:t>
            </a:r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196752"/>
            <a:ext cx="2808312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472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>
                <a:solidFill>
                  <a:srgbClr val="FF0000"/>
                </a:solidFill>
              </a:rPr>
              <a:t>Vrcholový </a:t>
            </a:r>
            <a:r>
              <a:rPr lang="cs-CZ" dirty="0">
                <a:solidFill>
                  <a:srgbClr val="FF0000"/>
                </a:solidFill>
              </a:rPr>
              <a:t>sport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625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1976 OH</a:t>
            </a:r>
            <a:r>
              <a:rPr lang="cs-CZ" dirty="0"/>
              <a:t> Montreal </a:t>
            </a:r>
            <a:r>
              <a:rPr lang="cs-CZ" dirty="0" smtClean="0"/>
              <a:t>14</a:t>
            </a:r>
            <a:r>
              <a:rPr lang="cs-CZ" dirty="0"/>
              <a:t>. </a:t>
            </a:r>
            <a:r>
              <a:rPr lang="cs-CZ" dirty="0" smtClean="0"/>
              <a:t>místo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1980</a:t>
            </a:r>
            <a:r>
              <a:rPr lang="cs-CZ" dirty="0" smtClean="0"/>
              <a:t> </a:t>
            </a:r>
            <a:r>
              <a:rPr lang="cs-CZ" dirty="0"/>
              <a:t>OH Moskva </a:t>
            </a:r>
            <a:r>
              <a:rPr lang="cs-CZ" dirty="0" smtClean="0"/>
              <a:t> 1984 ZOH </a:t>
            </a:r>
            <a:r>
              <a:rPr lang="cs-CZ" dirty="0"/>
              <a:t>Sarajevo </a:t>
            </a:r>
            <a:r>
              <a:rPr lang="cs-CZ" dirty="0" smtClean="0"/>
              <a:t>9</a:t>
            </a:r>
            <a:r>
              <a:rPr lang="cs-CZ" dirty="0"/>
              <a:t>. </a:t>
            </a:r>
            <a:r>
              <a:rPr lang="cs-CZ" dirty="0" smtClean="0"/>
              <a:t>místo</a:t>
            </a:r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Úspěchy </a:t>
            </a:r>
            <a:r>
              <a:rPr lang="cs-CZ" b="1" dirty="0"/>
              <a:t>na MS a ME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Hokejisté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MS </a:t>
            </a:r>
            <a:r>
              <a:rPr lang="cs-CZ" dirty="0"/>
              <a:t>1972, 1976, 1977, 1985 </a:t>
            </a:r>
            <a:r>
              <a:rPr lang="cs-CZ" dirty="0" smtClean="0"/>
              <a:t>, </a:t>
            </a:r>
            <a:r>
              <a:rPr lang="cs-CZ" dirty="0"/>
              <a:t>ME 1971, 1972, 1976, 1977 </a:t>
            </a:r>
          </a:p>
          <a:p>
            <a:pPr marL="0" indent="0">
              <a:buNone/>
            </a:pPr>
            <a:r>
              <a:rPr lang="cs-CZ" dirty="0"/>
              <a:t>1957 - 1988 vodní slalomáři - 40 zlatých medailí na světových šampionátech</a:t>
            </a:r>
          </a:p>
          <a:p>
            <a:pPr marL="0" indent="0">
              <a:buNone/>
            </a:pPr>
            <a:r>
              <a:rPr lang="cs-CZ" dirty="0"/>
              <a:t>cyklistika 38 titulů mistrů světa, polovinu z nich v kolové bratři </a:t>
            </a:r>
            <a:r>
              <a:rPr lang="cs-CZ" b="1" dirty="0"/>
              <a:t>Pospíšilové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Tituly </a:t>
            </a:r>
            <a:r>
              <a:rPr lang="cs-CZ" dirty="0"/>
              <a:t>na MS získali atleti J. Kratochvílová v běhu na 400 a 800 metrů, koulařka H. Fibingerová a diskař I. </a:t>
            </a:r>
            <a:r>
              <a:rPr lang="cs-CZ" dirty="0" err="1"/>
              <a:t>Bugár</a:t>
            </a:r>
            <a:r>
              <a:rPr lang="cs-CZ" dirty="0"/>
              <a:t> (1983), lyžaři J. Raška (skoky, 1968), L. Rygl (sdružené závody, 1970) a J. Parma (skoky, 1987), moderní gymnastka D. </a:t>
            </a:r>
            <a:r>
              <a:rPr lang="cs-CZ" dirty="0" err="1"/>
              <a:t>Bošanská</a:t>
            </a:r>
            <a:r>
              <a:rPr lang="cs-CZ" dirty="0"/>
              <a:t> (kužely, 1979), ve skibobech A. Hanousková (slalom 1983) a </a:t>
            </a:r>
            <a:r>
              <a:rPr lang="cs-CZ" dirty="0" smtClean="0"/>
              <a:t>další.</a:t>
            </a:r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Někteří </a:t>
            </a:r>
            <a:r>
              <a:rPr lang="cs-CZ" b="1" dirty="0"/>
              <a:t>špičkoví sportovci odcházeli do zahraničí formou emigrace ale i formou legálních či dodatečně legalizovaných pobytů.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M. Navrátilová a I. Lendl volili z politických a osobních důvodů emigraci.</a:t>
            </a: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60649"/>
            <a:ext cx="3096344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189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>
                <a:solidFill>
                  <a:srgbClr val="FF0000"/>
                </a:solidFill>
              </a:rPr>
              <a:t>Negativa období 1952-1989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endParaRPr lang="cs-CZ" sz="3600" dirty="0" smtClean="0"/>
          </a:p>
          <a:p>
            <a:pPr lvl="0"/>
            <a:r>
              <a:rPr lang="cs-CZ" sz="3600" dirty="0" err="1" smtClean="0"/>
              <a:t>Zideologizování</a:t>
            </a:r>
            <a:r>
              <a:rPr lang="cs-CZ" sz="3600" dirty="0" smtClean="0"/>
              <a:t> </a:t>
            </a:r>
            <a:r>
              <a:rPr lang="cs-CZ" sz="3600" dirty="0"/>
              <a:t>a zpolitizování sportu</a:t>
            </a:r>
          </a:p>
          <a:p>
            <a:pPr lvl="0"/>
            <a:r>
              <a:rPr lang="cs-CZ" sz="3600" dirty="0" smtClean="0"/>
              <a:t>Mechanické </a:t>
            </a:r>
            <a:r>
              <a:rPr lang="cs-CZ" sz="3600" dirty="0"/>
              <a:t>kopírování sovětského vzoru</a:t>
            </a:r>
          </a:p>
          <a:p>
            <a:pPr lvl="0"/>
            <a:r>
              <a:rPr lang="cs-CZ" sz="3600" dirty="0" smtClean="0"/>
              <a:t>Uplatňování </a:t>
            </a:r>
            <a:r>
              <a:rPr lang="cs-CZ" sz="3600" dirty="0"/>
              <a:t>totalitního principu jednoty společenských organizací</a:t>
            </a:r>
          </a:p>
          <a:p>
            <a:pPr lvl="0"/>
            <a:r>
              <a:rPr lang="cs-CZ" sz="3600" b="1" dirty="0" smtClean="0"/>
              <a:t>Ideová </a:t>
            </a:r>
            <a:r>
              <a:rPr lang="cs-CZ" sz="3600" b="1" dirty="0"/>
              <a:t>a organizační </a:t>
            </a:r>
            <a:r>
              <a:rPr lang="cs-CZ" sz="3600" b="1" dirty="0" smtClean="0"/>
              <a:t>jednota,</a:t>
            </a:r>
            <a:r>
              <a:rPr lang="cs-CZ" sz="3600" dirty="0" smtClean="0"/>
              <a:t> </a:t>
            </a:r>
            <a:r>
              <a:rPr lang="cs-CZ" sz="3600" dirty="0"/>
              <a:t>tj. jednotné výchovné působení na všechny členy v duchu marxizmu-leninizmu</a:t>
            </a:r>
          </a:p>
          <a:p>
            <a:pPr lvl="0"/>
            <a:r>
              <a:rPr lang="cs-CZ" sz="3600" dirty="0" smtClean="0"/>
              <a:t>Platil </a:t>
            </a:r>
            <a:r>
              <a:rPr lang="cs-CZ" sz="3600" b="1" dirty="0"/>
              <a:t>nedemokratický princip „demokratického centralizmu</a:t>
            </a:r>
            <a:r>
              <a:rPr lang="cs-CZ" sz="3600" dirty="0"/>
              <a:t>“ </a:t>
            </a:r>
          </a:p>
          <a:p>
            <a:pPr lvl="0"/>
            <a:r>
              <a:rPr lang="cs-CZ" sz="3600" b="1" dirty="0" err="1" smtClean="0"/>
              <a:t>Oientace</a:t>
            </a:r>
            <a:r>
              <a:rPr lang="cs-CZ" sz="3600" b="1" dirty="0" smtClean="0"/>
              <a:t> </a:t>
            </a:r>
            <a:r>
              <a:rPr lang="cs-CZ" sz="3600" b="1" dirty="0"/>
              <a:t>na masovost a boj proti elitářskému individualizmu</a:t>
            </a:r>
            <a:endParaRPr lang="cs-CZ" sz="3600" dirty="0"/>
          </a:p>
          <a:p>
            <a:pPr lvl="0"/>
            <a:r>
              <a:rPr lang="cs-CZ" sz="3600" b="1" dirty="0" smtClean="0"/>
              <a:t>Formalizmus </a:t>
            </a:r>
            <a:r>
              <a:rPr lang="cs-CZ" sz="3600" b="1" dirty="0"/>
              <a:t>a </a:t>
            </a:r>
            <a:r>
              <a:rPr lang="cs-CZ" sz="3600" b="1" dirty="0" smtClean="0"/>
              <a:t>kampaňovitost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92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>
                <a:solidFill>
                  <a:srgbClr val="FF0000"/>
                </a:solidFill>
              </a:rPr>
              <a:t>Pozitiva </a:t>
            </a:r>
            <a:r>
              <a:rPr lang="cs-CZ" dirty="0">
                <a:solidFill>
                  <a:srgbClr val="FF0000"/>
                </a:solidFill>
              </a:rPr>
              <a:t>organizace sportu v Československu 1952-1989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endParaRPr lang="cs-CZ" sz="3400" b="1" dirty="0" smtClean="0"/>
          </a:p>
          <a:p>
            <a:pPr lvl="0"/>
            <a:r>
              <a:rPr lang="cs-CZ" sz="3400" dirty="0" smtClean="0"/>
              <a:t>Výrazná </a:t>
            </a:r>
            <a:r>
              <a:rPr lang="cs-CZ" sz="3400" dirty="0"/>
              <a:t>státní podpora sportu, plánovitý rozvoj</a:t>
            </a:r>
          </a:p>
          <a:p>
            <a:pPr lvl="0"/>
            <a:r>
              <a:rPr lang="cs-CZ" sz="3400" dirty="0" smtClean="0"/>
              <a:t>Zavedení </a:t>
            </a:r>
            <a:r>
              <a:rPr lang="cs-CZ" sz="3400" dirty="0"/>
              <a:t>celoročních soutěží a tréninkových systémů</a:t>
            </a:r>
          </a:p>
          <a:p>
            <a:pPr lvl="0"/>
            <a:r>
              <a:rPr lang="cs-CZ" sz="3400" dirty="0" smtClean="0"/>
              <a:t>Zákony </a:t>
            </a:r>
            <a:r>
              <a:rPr lang="cs-CZ" sz="3400" dirty="0"/>
              <a:t>o organizaci a řízení tělesné výchovy (1949, 1952, 1956)</a:t>
            </a:r>
          </a:p>
          <a:p>
            <a:pPr lvl="0"/>
            <a:r>
              <a:rPr lang="cs-CZ" sz="3400" dirty="0" smtClean="0"/>
              <a:t>Zkvalitnění </a:t>
            </a:r>
            <a:r>
              <a:rPr lang="cs-CZ" sz="3400" dirty="0"/>
              <a:t>přípravy tělovýchovných pedagogů, trenérů, cvičitelů</a:t>
            </a:r>
          </a:p>
          <a:p>
            <a:pPr lvl="0"/>
            <a:r>
              <a:rPr lang="cs-CZ" sz="3400" dirty="0" smtClean="0"/>
              <a:t>Budování </a:t>
            </a:r>
            <a:r>
              <a:rPr lang="cs-CZ" sz="3400" dirty="0"/>
              <a:t>vědecké základny tělovýchovy a sportu</a:t>
            </a:r>
          </a:p>
          <a:p>
            <a:pPr lvl="0"/>
            <a:r>
              <a:rPr lang="cs-CZ" sz="3400" dirty="0" smtClean="0"/>
              <a:t>Systematická </a:t>
            </a:r>
            <a:r>
              <a:rPr lang="cs-CZ" sz="3400" dirty="0"/>
              <a:t>práce s talenty a podpora vrcholového sportu</a:t>
            </a:r>
          </a:p>
          <a:p>
            <a:r>
              <a:rPr lang="cs-CZ" sz="3400" dirty="0" smtClean="0"/>
              <a:t>V </a:t>
            </a:r>
            <a:r>
              <a:rPr lang="cs-CZ" sz="3400" dirty="0"/>
              <a:t>oddílech, odborech a tělovýchovných jednotách se často udržovaly prvky spolkového demokratizmu a tolerance, odlišné od poměrů ve vyšších řídících orgánech.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6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>
                <a:solidFill>
                  <a:srgbClr val="FF0000"/>
                </a:solidFill>
              </a:rPr>
              <a:t>Organizace sportu v Československu 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1952-1989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26512"/>
            <a:ext cx="8229600" cy="399965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4000" dirty="0" smtClean="0">
                <a:solidFill>
                  <a:srgbClr val="040A10"/>
                </a:solidFill>
              </a:rPr>
              <a:t>Státní </a:t>
            </a:r>
            <a:r>
              <a:rPr lang="cs-CZ" sz="4000" dirty="0">
                <a:solidFill>
                  <a:srgbClr val="040A10"/>
                </a:solidFill>
              </a:rPr>
              <a:t>řízení tělovýchovy a </a:t>
            </a:r>
            <a:r>
              <a:rPr lang="cs-CZ" sz="4000" dirty="0" smtClean="0">
                <a:solidFill>
                  <a:srgbClr val="040A10"/>
                </a:solidFill>
              </a:rPr>
              <a:t>sportu</a:t>
            </a:r>
          </a:p>
          <a:p>
            <a:pPr marL="0" indent="0">
              <a:lnSpc>
                <a:spcPct val="80000"/>
              </a:lnSpc>
              <a:buNone/>
            </a:pPr>
            <a:endParaRPr lang="cs-CZ" sz="4000" dirty="0">
              <a:solidFill>
                <a:srgbClr val="040A1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4000" dirty="0">
                <a:solidFill>
                  <a:srgbClr val="040A10"/>
                </a:solidFill>
              </a:rPr>
              <a:t>Jednotná dobrovolná organizace ČSTV do roku </a:t>
            </a:r>
            <a:r>
              <a:rPr lang="cs-CZ" sz="4000" dirty="0" smtClean="0">
                <a:solidFill>
                  <a:srgbClr val="040A10"/>
                </a:solidFill>
              </a:rPr>
              <a:t>1968</a:t>
            </a:r>
          </a:p>
          <a:p>
            <a:pPr marL="0" indent="0">
              <a:lnSpc>
                <a:spcPct val="80000"/>
              </a:lnSpc>
              <a:buNone/>
            </a:pPr>
            <a:endParaRPr lang="cs-CZ" sz="4000" dirty="0">
              <a:solidFill>
                <a:srgbClr val="040A1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4000" dirty="0">
                <a:solidFill>
                  <a:srgbClr val="040A10"/>
                </a:solidFill>
              </a:rPr>
              <a:t>Tělovýchova a sport v letech 1969 -1989</a:t>
            </a:r>
          </a:p>
        </p:txBody>
      </p:sp>
    </p:spTree>
    <p:extLst>
      <p:ext uri="{BB962C8B-B14F-4D97-AF65-F5344CB8AC3E}">
        <p14:creationId xmlns:p14="http://schemas.microsoft.com/office/powerpoint/2010/main" val="177665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5559" y="339651"/>
            <a:ext cx="8229600" cy="1858218"/>
          </a:xfrm>
        </p:spPr>
        <p:txBody>
          <a:bodyPr>
            <a:normAutofit/>
          </a:bodyPr>
          <a:lstStyle/>
          <a:p>
            <a:pPr algn="l"/>
            <a:r>
              <a:rPr lang="cs-CZ" sz="4000" dirty="0">
                <a:solidFill>
                  <a:srgbClr val="FF0000"/>
                </a:solidFill>
              </a:rPr>
              <a:t>Státní řízení tělovýchovy a sportu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cs-CZ" dirty="0" smtClean="0"/>
              <a:t>1952 nespokojenost</a:t>
            </a:r>
          </a:p>
          <a:p>
            <a:pPr marL="0" indent="0">
              <a:buNone/>
            </a:pPr>
            <a:r>
              <a:rPr lang="cs-CZ" dirty="0" smtClean="0"/>
              <a:t>    s kvalitou sportu</a:t>
            </a:r>
            <a:endParaRPr lang="cs-CZ" dirty="0"/>
          </a:p>
          <a:p>
            <a:r>
              <a:rPr lang="cs-CZ" dirty="0" smtClean="0"/>
              <a:t>Nedostatečné </a:t>
            </a:r>
            <a:r>
              <a:rPr lang="cs-CZ" dirty="0"/>
              <a:t>využívání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sovětské </a:t>
            </a:r>
            <a:r>
              <a:rPr lang="cs-CZ" dirty="0"/>
              <a:t>fyskultury</a:t>
            </a:r>
          </a:p>
          <a:p>
            <a:r>
              <a:rPr lang="cs-CZ" dirty="0" smtClean="0"/>
              <a:t>Slabé </a:t>
            </a:r>
            <a:r>
              <a:rPr lang="cs-CZ" dirty="0"/>
              <a:t>plnění Tyršova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odznaku </a:t>
            </a:r>
            <a:r>
              <a:rPr lang="cs-CZ" dirty="0"/>
              <a:t>zdatnosti nově </a:t>
            </a:r>
            <a:r>
              <a:rPr lang="cs-CZ" dirty="0" smtClean="0"/>
              <a:t>- Připraven </a:t>
            </a:r>
            <a:r>
              <a:rPr lang="cs-CZ" dirty="0"/>
              <a:t>k práci a obraně vlasti (PPOV) a  Buď připraven k práci a obraně vlasti (BPPOV)</a:t>
            </a:r>
          </a:p>
          <a:p>
            <a:endParaRPr lang="cs-CZ" dirty="0"/>
          </a:p>
        </p:txBody>
      </p:sp>
      <p:pic>
        <p:nvPicPr>
          <p:cNvPr id="6" name="obrázek 4" descr="https://encrypted-tbn0.gstatic.com/images?q=tbn:ANd9GcT_W5p5PnOfYUACHJrXK8z-KW-Zs0mP4v92uJfRflFKJtedR3bo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268760"/>
            <a:ext cx="3475087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619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>
            <a:normAutofit/>
          </a:bodyPr>
          <a:lstStyle/>
          <a:p>
            <a:pPr algn="l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Úkol - </a:t>
            </a:r>
            <a:r>
              <a:rPr lang="cs-CZ" dirty="0"/>
              <a:t>zlepšovat zdraví lidu, zvyšovat jeho tělesnou a brannou zdatnost a pracovní výkonnost, vychovávat k odhodlanosti a statečnosti při obraně </a:t>
            </a:r>
            <a:r>
              <a:rPr lang="cs-CZ" dirty="0" smtClean="0"/>
              <a:t>vlasti.</a:t>
            </a:r>
            <a:endParaRPr lang="cs-CZ" dirty="0"/>
          </a:p>
          <a:p>
            <a:endParaRPr lang="cs-CZ" b="1" dirty="0" smtClean="0"/>
          </a:p>
          <a:p>
            <a:pPr marL="0" indent="0" algn="ctr">
              <a:buNone/>
            </a:pPr>
            <a:r>
              <a:rPr lang="cs-CZ" sz="40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Stát </a:t>
            </a:r>
            <a:r>
              <a:rPr lang="cs-CZ" sz="40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se proto staral o rozvoj tělesné výchovy a sportu.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555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Státní řízení tělovýchovy a sportu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Zákon č. 71/1952 Sb. o organizaci tělesné výchovy a </a:t>
            </a:r>
            <a:r>
              <a:rPr lang="cs-CZ" dirty="0" smtClean="0"/>
              <a:t>sportu</a:t>
            </a:r>
          </a:p>
          <a:p>
            <a:r>
              <a:rPr lang="cs-CZ" b="1" dirty="0" smtClean="0"/>
              <a:t>Státní řízení zajišťoval SVTVS</a:t>
            </a:r>
            <a:endParaRPr lang="cs-CZ" b="1" dirty="0"/>
          </a:p>
          <a:p>
            <a:r>
              <a:rPr lang="cs-CZ" dirty="0" smtClean="0"/>
              <a:t>Zavedeno důsledné </a:t>
            </a:r>
            <a:r>
              <a:rPr lang="cs-CZ" dirty="0"/>
              <a:t>provádění tělovýchovy podle pracoviště</a:t>
            </a:r>
          </a:p>
          <a:p>
            <a:r>
              <a:rPr lang="cs-CZ" dirty="0" smtClean="0"/>
              <a:t>Vedením </a:t>
            </a:r>
            <a:r>
              <a:rPr lang="cs-CZ" dirty="0"/>
              <a:t>bylo pověřeno šest center - komplikovaný, nepružný </a:t>
            </a:r>
            <a:r>
              <a:rPr lang="cs-CZ" dirty="0" smtClean="0"/>
              <a:t>systém</a:t>
            </a:r>
          </a:p>
          <a:p>
            <a:r>
              <a:rPr lang="cs-CZ" dirty="0"/>
              <a:t>Současně založen odbor základní tělesné výchovy (ZTV) a oddíly turistiky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19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>
                <a:solidFill>
                  <a:srgbClr val="FF0000"/>
                </a:solidFill>
              </a:rPr>
              <a:t>Státní </a:t>
            </a:r>
            <a:r>
              <a:rPr lang="cs-CZ" dirty="0" smtClean="0">
                <a:solidFill>
                  <a:srgbClr val="FF0000"/>
                </a:solidFill>
              </a:rPr>
              <a:t>řízení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484784"/>
            <a:ext cx="7127515" cy="4997152"/>
          </a:xfrm>
        </p:spPr>
      </p:pic>
    </p:spTree>
    <p:extLst>
      <p:ext uri="{BB962C8B-B14F-4D97-AF65-F5344CB8AC3E}">
        <p14:creationId xmlns:p14="http://schemas.microsoft.com/office/powerpoint/2010/main" val="115747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Státní řízení tělovýchovy a sportu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25000" lnSpcReduction="20000"/>
          </a:bodyPr>
          <a:lstStyle/>
          <a:p>
            <a:r>
              <a:rPr lang="cs-CZ" sz="11200" dirty="0"/>
              <a:t>Masová tělovýchova </a:t>
            </a:r>
            <a:endParaRPr lang="cs-CZ" sz="11200" dirty="0" smtClean="0"/>
          </a:p>
          <a:p>
            <a:pPr marL="0" indent="0">
              <a:buNone/>
            </a:pPr>
            <a:r>
              <a:rPr lang="cs-CZ" sz="11200" dirty="0" smtClean="0"/>
              <a:t>	BPPOV</a:t>
            </a:r>
            <a:r>
              <a:rPr lang="cs-CZ" sz="11200" dirty="0"/>
              <a:t>, PPOV, Dukelské </a:t>
            </a:r>
            <a:r>
              <a:rPr lang="cs-CZ" sz="11200" dirty="0" smtClean="0"/>
              <a:t>a Sokolovské závody 	branné zdatnosti</a:t>
            </a:r>
          </a:p>
          <a:p>
            <a:r>
              <a:rPr lang="cs-CZ" sz="11200" dirty="0"/>
              <a:t>Svazarm - </a:t>
            </a:r>
            <a:r>
              <a:rPr lang="cs-CZ" sz="11200" dirty="0" smtClean="0"/>
              <a:t>příprava </a:t>
            </a:r>
            <a:r>
              <a:rPr lang="cs-CZ" sz="11200" dirty="0"/>
              <a:t>branců, </a:t>
            </a:r>
            <a:r>
              <a:rPr lang="cs-CZ" sz="11200" dirty="0" smtClean="0"/>
              <a:t>příprava </a:t>
            </a:r>
            <a:r>
              <a:rPr lang="cs-CZ" sz="11200" dirty="0"/>
              <a:t>k civilní </a:t>
            </a:r>
            <a:r>
              <a:rPr lang="cs-CZ" sz="11200" dirty="0" smtClean="0"/>
              <a:t>obraně, </a:t>
            </a:r>
            <a:r>
              <a:rPr lang="cs-CZ" sz="11200" dirty="0"/>
              <a:t>sportovní </a:t>
            </a:r>
            <a:r>
              <a:rPr lang="cs-CZ" sz="11200" dirty="0" smtClean="0"/>
              <a:t>reprezentace</a:t>
            </a:r>
            <a:endParaRPr lang="cs-CZ" sz="11200" dirty="0"/>
          </a:p>
          <a:p>
            <a:pPr marL="0" lvl="0" indent="0">
              <a:buNone/>
            </a:pPr>
            <a:r>
              <a:rPr lang="cs-CZ" sz="11200" dirty="0" smtClean="0"/>
              <a:t>	1952 </a:t>
            </a:r>
            <a:r>
              <a:rPr lang="cs-CZ" sz="11200" dirty="0"/>
              <a:t>zavedeno individuální </a:t>
            </a:r>
            <a:r>
              <a:rPr lang="cs-CZ" sz="11200" dirty="0" smtClean="0"/>
              <a:t>členství</a:t>
            </a:r>
            <a:endParaRPr lang="cs-CZ" sz="11200" dirty="0"/>
          </a:p>
          <a:p>
            <a:pPr marL="0" indent="0">
              <a:buNone/>
            </a:pPr>
            <a:r>
              <a:rPr lang="cs-CZ" sz="11200" dirty="0" err="1"/>
              <a:t>Svazarmovská</a:t>
            </a:r>
            <a:r>
              <a:rPr lang="cs-CZ" sz="11200" dirty="0"/>
              <a:t> doména </a:t>
            </a:r>
            <a:r>
              <a:rPr lang="cs-CZ" sz="11200" dirty="0" smtClean="0"/>
              <a:t>– tzv. odbornosti </a:t>
            </a:r>
            <a:r>
              <a:rPr lang="cs-CZ" sz="11200" dirty="0"/>
              <a:t>(motorismus, sportovní střelba, </a:t>
            </a:r>
            <a:r>
              <a:rPr lang="cs-CZ" sz="11200" dirty="0" smtClean="0"/>
              <a:t>kynologie…) </a:t>
            </a:r>
          </a:p>
          <a:p>
            <a:pPr marL="0" indent="0">
              <a:buNone/>
            </a:pPr>
            <a:endParaRPr lang="cs-CZ" sz="11200" dirty="0"/>
          </a:p>
          <a:p>
            <a:r>
              <a:rPr lang="cs-CZ" sz="11200" dirty="0"/>
              <a:t>1955 </a:t>
            </a:r>
            <a:r>
              <a:rPr lang="cs-CZ" sz="11200" dirty="0" smtClean="0"/>
              <a:t>první </a:t>
            </a:r>
            <a:r>
              <a:rPr lang="cs-CZ" sz="11200" dirty="0"/>
              <a:t>celostátní spartakiáda </a:t>
            </a:r>
            <a:r>
              <a:rPr lang="cs-CZ" sz="11200" dirty="0" smtClean="0"/>
              <a:t>- </a:t>
            </a:r>
            <a:r>
              <a:rPr lang="cs-CZ" sz="11200" b="1" dirty="0" smtClean="0"/>
              <a:t> </a:t>
            </a:r>
            <a:r>
              <a:rPr lang="cs-CZ" sz="11200" dirty="0"/>
              <a:t>fluktuace, kampaňovitost a často i fiktivní </a:t>
            </a:r>
            <a:r>
              <a:rPr lang="cs-CZ" sz="11200" dirty="0" smtClean="0"/>
              <a:t>údaje</a:t>
            </a:r>
          </a:p>
          <a:p>
            <a:pPr marL="0" indent="0">
              <a:buNone/>
            </a:pPr>
            <a:r>
              <a:rPr lang="cs-CZ" sz="112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	Porušování zásad </a:t>
            </a:r>
            <a:r>
              <a:rPr lang="cs-CZ" sz="1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dobrovolnosti</a:t>
            </a:r>
          </a:p>
          <a:p>
            <a:pPr lvl="0"/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27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Státní řízení tělovýchovy a sportu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55000" lnSpcReduction="20000"/>
          </a:bodyPr>
          <a:lstStyle/>
          <a:p>
            <a:r>
              <a:rPr lang="cs-CZ" sz="5100" dirty="0"/>
              <a:t>Vrcholový sport - výkladní skříní socializmu</a:t>
            </a:r>
          </a:p>
          <a:p>
            <a:r>
              <a:rPr lang="cs-CZ" sz="5100" dirty="0"/>
              <a:t>Výběr reprezentantů nebyl mnohdy podle výkonnosti, ale ideové a politické „vyspělosti“</a:t>
            </a:r>
          </a:p>
          <a:p>
            <a:r>
              <a:rPr lang="cs-CZ" sz="5100" dirty="0"/>
              <a:t>Sportovní výpravy doprovázeli spolupracovníci </a:t>
            </a:r>
            <a:r>
              <a:rPr lang="cs-CZ" sz="5100" dirty="0" err="1"/>
              <a:t>StB</a:t>
            </a:r>
            <a:r>
              <a:rPr lang="cs-CZ" sz="5100" dirty="0"/>
              <a:t> </a:t>
            </a:r>
          </a:p>
          <a:p>
            <a:r>
              <a:rPr lang="cs-CZ" sz="5100" dirty="0"/>
              <a:t>Protekce armádního sportu - soustředěni v oddílech  ATK, později ÚDA a DUKLA,  TJ Rudá hvězda</a:t>
            </a:r>
          </a:p>
          <a:p>
            <a:r>
              <a:rPr lang="cs-CZ" sz="5100" dirty="0" smtClean="0"/>
              <a:t>1954 </a:t>
            </a:r>
            <a:r>
              <a:rPr lang="cs-CZ" sz="5100" dirty="0"/>
              <a:t>zavedeny odměny za rekordy a vynikající sportovní výsledky</a:t>
            </a:r>
          </a:p>
          <a:p>
            <a:r>
              <a:rPr lang="cs-CZ" sz="5100" dirty="0"/>
              <a:t>SVTVS zajišťoval pracovní fiktivní místa </a:t>
            </a:r>
            <a:r>
              <a:rPr lang="cs-CZ" sz="5100" dirty="0" smtClean="0"/>
              <a:t>reprezentantům</a:t>
            </a:r>
          </a:p>
          <a:p>
            <a:endParaRPr lang="cs-CZ" sz="5100" dirty="0"/>
          </a:p>
          <a:p>
            <a:r>
              <a:rPr lang="cs-CZ" sz="5100" dirty="0" smtClean="0"/>
              <a:t>OH </a:t>
            </a:r>
            <a:r>
              <a:rPr lang="cs-CZ" sz="5100" dirty="0"/>
              <a:t>1956 </a:t>
            </a:r>
            <a:r>
              <a:rPr lang="cs-CZ" sz="5100" dirty="0" smtClean="0"/>
              <a:t>Melbourne </a:t>
            </a:r>
            <a:r>
              <a:rPr lang="cs-CZ" sz="5100" dirty="0"/>
              <a:t>- zlato O. Fikotová v hodu diskem, stříbro Bosáková kladina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11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340cf36f-7b87-4c5d-a6f8-1ff847412d8f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</TotalTime>
  <Words>755</Words>
  <Application>Microsoft Office PowerPoint</Application>
  <PresentationFormat>Předvádění na obrazovce (4:3)</PresentationFormat>
  <Paragraphs>201</Paragraphs>
  <Slides>23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Courier New</vt:lpstr>
      <vt:lpstr>Motiv systému Office</vt:lpstr>
      <vt:lpstr>Organizace sportu v Československu  1952‒1989</vt:lpstr>
      <vt:lpstr>Organizace sportu v Československu  1952-1989</vt:lpstr>
      <vt:lpstr>Organizace sportu v Československu  1952-1989</vt:lpstr>
      <vt:lpstr>Státní řízení tělovýchovy a sportu  </vt:lpstr>
      <vt:lpstr>Prezentace aplikace PowerPoint</vt:lpstr>
      <vt:lpstr>Státní řízení tělovýchovy a sportu</vt:lpstr>
      <vt:lpstr>Státní řízení</vt:lpstr>
      <vt:lpstr>Státní řízení tělovýchovy a sportu</vt:lpstr>
      <vt:lpstr>Státní řízení tělovýchovy a sportu </vt:lpstr>
      <vt:lpstr>Státní řízení - pozitiva</vt:lpstr>
      <vt:lpstr>Jednotná dobrovolná organizace ČSTV </vt:lpstr>
      <vt:lpstr>ČSTV </vt:lpstr>
      <vt:lpstr>Prezentace aplikace PowerPoint</vt:lpstr>
      <vt:lpstr>ČSTV </vt:lpstr>
      <vt:lpstr>ČSTV </vt:lpstr>
      <vt:lpstr>ČSTV </vt:lpstr>
      <vt:lpstr>ČSTV 1969 - 1989  </vt:lpstr>
      <vt:lpstr>ČSTV 1969 - 1989</vt:lpstr>
      <vt:lpstr> Vrcholový sport </vt:lpstr>
      <vt:lpstr> Státem řízený doping  </vt:lpstr>
      <vt:lpstr>Vrcholový sport</vt:lpstr>
      <vt:lpstr>Negativa období 1952-1989</vt:lpstr>
      <vt:lpstr>Pozitiva organizace sportu v Československu 1952-1989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Milena Strachová</dc:creator>
  <cp:lastModifiedBy>ucitel</cp:lastModifiedBy>
  <cp:revision>64</cp:revision>
  <dcterms:created xsi:type="dcterms:W3CDTF">2014-04-26T05:02:34Z</dcterms:created>
  <dcterms:modified xsi:type="dcterms:W3CDTF">2018-03-23T14:12:24Z</dcterms:modified>
</cp:coreProperties>
</file>