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79673-A87B-4B56-AFA7-F25D439E2634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DE6E5-C2F8-483E-9811-FAE9181FF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934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79673-A87B-4B56-AFA7-F25D439E2634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DE6E5-C2F8-483E-9811-FAE9181FF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028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79673-A87B-4B56-AFA7-F25D439E2634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DE6E5-C2F8-483E-9811-FAE9181FF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191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79673-A87B-4B56-AFA7-F25D439E2634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DE6E5-C2F8-483E-9811-FAE9181FF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4980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79673-A87B-4B56-AFA7-F25D439E2634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DE6E5-C2F8-483E-9811-FAE9181FF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265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79673-A87B-4B56-AFA7-F25D439E2634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DE6E5-C2F8-483E-9811-FAE9181FF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61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79673-A87B-4B56-AFA7-F25D439E2634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DE6E5-C2F8-483E-9811-FAE9181FF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016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79673-A87B-4B56-AFA7-F25D439E2634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DE6E5-C2F8-483E-9811-FAE9181FF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801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79673-A87B-4B56-AFA7-F25D439E2634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DE6E5-C2F8-483E-9811-FAE9181FF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17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79673-A87B-4B56-AFA7-F25D439E2634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DE6E5-C2F8-483E-9811-FAE9181FF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807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79673-A87B-4B56-AFA7-F25D439E2634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DE6E5-C2F8-483E-9811-FAE9181FF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728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79673-A87B-4B56-AFA7-F25D439E2634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DE6E5-C2F8-483E-9811-FAE9181FF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262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8eLdbKXGz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Cr011 20.2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54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1" y="83127"/>
            <a:ext cx="10515600" cy="789670"/>
          </a:xfrm>
        </p:spPr>
        <p:txBody>
          <a:bodyPr/>
          <a:lstStyle/>
          <a:p>
            <a:r>
              <a:rPr lang="en-US" dirty="0" smtClean="0"/>
              <a:t>Structure of semester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90" y="1051408"/>
            <a:ext cx="7156186" cy="538646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First half of semester: letter writing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Midterm written exam: writing a cover letter (Session 5)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Individual feedback </a:t>
            </a:r>
            <a:r>
              <a:rPr lang="en-US" dirty="0">
                <a:solidFill>
                  <a:schemeClr val="accent1"/>
                </a:solidFill>
              </a:rPr>
              <a:t>session </a:t>
            </a:r>
            <a:r>
              <a:rPr lang="en-US" dirty="0" smtClean="0">
                <a:solidFill>
                  <a:schemeClr val="accent1"/>
                </a:solidFill>
              </a:rPr>
              <a:t>(Session 6)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Midterm oral exam: presenting a professional topic, 4-5 min (S9-10)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Final oral exam: presenting a professional topic, 8-10 min (S13-15)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S15: Extra </a:t>
            </a:r>
            <a:r>
              <a:rPr lang="en-US" dirty="0" smtClean="0">
                <a:solidFill>
                  <a:srgbClr val="FF0000"/>
                </a:solidFill>
              </a:rPr>
              <a:t>(made-up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>
                <a:solidFill>
                  <a:srgbClr val="FF0000"/>
                </a:solidFill>
              </a:rPr>
              <a:t>sessions of presentations about </a:t>
            </a:r>
            <a:r>
              <a:rPr lang="en-US" u="sng" dirty="0" smtClean="0">
                <a:solidFill>
                  <a:srgbClr val="FF0000"/>
                </a:solidFill>
              </a:rPr>
              <a:t>sports medicine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15.3 7:00 (</a:t>
            </a:r>
            <a:r>
              <a:rPr lang="en-US" dirty="0">
                <a:solidFill>
                  <a:srgbClr val="FF0000"/>
                </a:solidFill>
              </a:rPr>
              <a:t>S116, </a:t>
            </a:r>
            <a:r>
              <a:rPr lang="en-US" dirty="0" err="1">
                <a:solidFill>
                  <a:srgbClr val="FF0000"/>
                </a:solidFill>
              </a:rPr>
              <a:t>Komenskeho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nam</a:t>
            </a:r>
            <a:r>
              <a:rPr lang="en-US" dirty="0" smtClean="0">
                <a:solidFill>
                  <a:srgbClr val="FF0000"/>
                </a:solidFill>
              </a:rPr>
              <a:t>. 2)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18.3 12:00 (A11/327)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19.3 18:00 (A1/509)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22.3 9:00 (S116, </a:t>
            </a:r>
            <a:r>
              <a:rPr lang="en-US" dirty="0" err="1">
                <a:solidFill>
                  <a:srgbClr val="FF0000"/>
                </a:solidFill>
              </a:rPr>
              <a:t>Komenskeho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nam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r>
              <a:rPr lang="zh-TW" altLang="en-US" dirty="0" smtClean="0">
                <a:solidFill>
                  <a:srgbClr val="FF0000"/>
                </a:solidFill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</a:p>
          <a:p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945395" y="355600"/>
            <a:ext cx="3466507" cy="650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</a:t>
            </a:r>
            <a:r>
              <a:rPr lang="en-US" dirty="0" smtClean="0"/>
              <a:t>1: 20.2</a:t>
            </a:r>
          </a:p>
          <a:p>
            <a:r>
              <a:rPr lang="en-US" dirty="0"/>
              <a:t>S</a:t>
            </a:r>
            <a:r>
              <a:rPr lang="en-US" dirty="0" smtClean="0"/>
              <a:t>2: 27.2</a:t>
            </a:r>
          </a:p>
          <a:p>
            <a:r>
              <a:rPr lang="en-US" dirty="0"/>
              <a:t>S</a:t>
            </a:r>
            <a:r>
              <a:rPr lang="en-US" dirty="0" smtClean="0"/>
              <a:t>3: 6.3</a:t>
            </a:r>
          </a:p>
          <a:p>
            <a:r>
              <a:rPr lang="en-US" dirty="0"/>
              <a:t>S</a:t>
            </a:r>
            <a:r>
              <a:rPr lang="en-US" dirty="0" smtClean="0"/>
              <a:t>4: 13.3 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S5: 20.3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S6: 27.3</a:t>
            </a:r>
          </a:p>
          <a:p>
            <a:r>
              <a:rPr lang="en-US" strike="sngStrike" dirty="0"/>
              <a:t>S</a:t>
            </a:r>
            <a:r>
              <a:rPr lang="en-US" strike="sngStrike" dirty="0" smtClean="0"/>
              <a:t>7: 3.4 (BSU)</a:t>
            </a:r>
          </a:p>
          <a:p>
            <a:r>
              <a:rPr lang="en-US" strike="sngStrike" dirty="0"/>
              <a:t>S</a:t>
            </a:r>
            <a:r>
              <a:rPr lang="en-US" strike="sngStrike" dirty="0" smtClean="0"/>
              <a:t>8</a:t>
            </a:r>
            <a:r>
              <a:rPr lang="en-US" strike="sngStrike" dirty="0"/>
              <a:t>: </a:t>
            </a:r>
            <a:r>
              <a:rPr lang="en-US" strike="sngStrike" dirty="0" smtClean="0"/>
              <a:t>10.4 (BSU)</a:t>
            </a:r>
          </a:p>
          <a:p>
            <a:r>
              <a:rPr lang="en-US" dirty="0">
                <a:solidFill>
                  <a:schemeClr val="accent4"/>
                </a:solidFill>
              </a:rPr>
              <a:t>S</a:t>
            </a:r>
            <a:r>
              <a:rPr lang="en-US" dirty="0" smtClean="0">
                <a:solidFill>
                  <a:schemeClr val="accent4"/>
                </a:solidFill>
              </a:rPr>
              <a:t>9: 17.4</a:t>
            </a:r>
          </a:p>
          <a:p>
            <a:r>
              <a:rPr lang="en-US" dirty="0">
                <a:solidFill>
                  <a:schemeClr val="accent4"/>
                </a:solidFill>
              </a:rPr>
              <a:t>S</a:t>
            </a:r>
            <a:r>
              <a:rPr lang="en-US" dirty="0" smtClean="0">
                <a:solidFill>
                  <a:schemeClr val="accent4"/>
                </a:solidFill>
              </a:rPr>
              <a:t>10: 24.4</a:t>
            </a:r>
          </a:p>
          <a:p>
            <a:r>
              <a:rPr lang="en-US" strike="sngStrike" dirty="0"/>
              <a:t>S</a:t>
            </a:r>
            <a:r>
              <a:rPr lang="en-US" strike="sngStrike" dirty="0" smtClean="0"/>
              <a:t>11: 1.5 (holiday)</a:t>
            </a:r>
          </a:p>
          <a:p>
            <a:r>
              <a:rPr lang="en-US" strike="sngStrike" dirty="0"/>
              <a:t>S</a:t>
            </a:r>
            <a:r>
              <a:rPr lang="en-US" strike="sngStrike" dirty="0" smtClean="0"/>
              <a:t>12: 8.5 (holiday)</a:t>
            </a:r>
          </a:p>
          <a:p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FF0000"/>
                </a:solidFill>
              </a:rPr>
              <a:t>13: 15.5</a:t>
            </a:r>
          </a:p>
          <a:p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FF0000"/>
                </a:solidFill>
              </a:rPr>
              <a:t>14: </a:t>
            </a:r>
            <a:r>
              <a:rPr lang="en-US" dirty="0" smtClean="0">
                <a:solidFill>
                  <a:srgbClr val="FF0000"/>
                </a:solidFill>
              </a:rPr>
              <a:t>22.5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309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813" y="194872"/>
            <a:ext cx="11707317" cy="6310859"/>
          </a:xfrm>
        </p:spPr>
        <p:txBody>
          <a:bodyPr>
            <a:normAutofit fontScale="85000" lnSpcReduction="20000"/>
          </a:bodyPr>
          <a:lstStyle/>
          <a:p>
            <a:r>
              <a:rPr lang="en-US" b="1" u="sng" dirty="0" smtClean="0"/>
              <a:t>TASK 1 </a:t>
            </a:r>
            <a:r>
              <a:rPr lang="en-US" b="1" dirty="0" smtClean="0"/>
              <a:t>Below are phrases you can use in </a:t>
            </a:r>
            <a:r>
              <a:rPr lang="en-US" b="1" dirty="0" smtClean="0">
                <a:solidFill>
                  <a:schemeClr val="accent4"/>
                </a:solidFill>
              </a:rPr>
              <a:t>motivation/cover letter </a:t>
            </a:r>
            <a:r>
              <a:rPr lang="en-US" b="1" dirty="0" smtClean="0"/>
              <a:t>writing. Complete each gap with a suitable word. </a:t>
            </a:r>
            <a:endParaRPr lang="en-GB" dirty="0" smtClean="0"/>
          </a:p>
          <a:p>
            <a:r>
              <a:rPr lang="en-US" dirty="0" smtClean="0"/>
              <a:t>1 </a:t>
            </a:r>
            <a:r>
              <a:rPr lang="en-US" i="1" dirty="0" smtClean="0"/>
              <a:t>I would _cherish/appreciate/ </a:t>
            </a:r>
            <a:r>
              <a:rPr lang="en-US" i="1" strike="sngStrike" dirty="0" smtClean="0"/>
              <a:t>be willing to </a:t>
            </a:r>
            <a:r>
              <a:rPr lang="en-US" i="1" strike="sngStrike" dirty="0" err="1" smtClean="0"/>
              <a:t>RV</a:t>
            </a:r>
            <a:r>
              <a:rPr lang="en-US" i="1" dirty="0" err="1" smtClean="0"/>
              <a:t>_welcome</a:t>
            </a:r>
            <a:r>
              <a:rPr lang="en-US" i="1" dirty="0" smtClean="0"/>
              <a:t>_ the opportunity to discuss further details of the </a:t>
            </a:r>
            <a:r>
              <a:rPr lang="en-US" i="1" dirty="0" smtClean="0">
                <a:solidFill>
                  <a:schemeClr val="accent4"/>
                </a:solidFill>
              </a:rPr>
              <a:t>job position </a:t>
            </a:r>
            <a:r>
              <a:rPr lang="en-US" i="1" dirty="0" smtClean="0"/>
              <a:t>with you personally. (end of letter)</a:t>
            </a:r>
            <a:endParaRPr lang="en-GB" dirty="0" smtClean="0"/>
          </a:p>
          <a:p>
            <a:r>
              <a:rPr lang="en-US" i="1" dirty="0" smtClean="0"/>
              <a:t>2 I am writing </a:t>
            </a:r>
            <a:r>
              <a:rPr lang="en-US" i="1" dirty="0" smtClean="0">
                <a:solidFill>
                  <a:schemeClr val="accent4"/>
                </a:solidFill>
              </a:rPr>
              <a:t>with _reference_ to</a:t>
            </a:r>
            <a:r>
              <a:rPr lang="en-US" i="1" dirty="0" smtClean="0"/>
              <a:t>/ </a:t>
            </a:r>
            <a:r>
              <a:rPr lang="en-US" i="1" dirty="0" smtClean="0">
                <a:solidFill>
                  <a:schemeClr val="accent3"/>
                </a:solidFill>
              </a:rPr>
              <a:t>in _response_ to </a:t>
            </a:r>
            <a:r>
              <a:rPr lang="en-US" i="1" dirty="0" smtClean="0"/>
              <a:t>your job advertisement (job ad), </a:t>
            </a:r>
            <a:r>
              <a:rPr lang="en-US" i="1" u="sng" dirty="0" smtClean="0"/>
              <a:t>which I saw/got  </a:t>
            </a:r>
            <a:r>
              <a:rPr lang="en-US" i="1" dirty="0" smtClean="0"/>
              <a:t>… (letter opening)</a:t>
            </a:r>
            <a:endParaRPr lang="en-GB" dirty="0" smtClean="0"/>
          </a:p>
          <a:p>
            <a:r>
              <a:rPr lang="en-US" i="1" dirty="0" smtClean="0"/>
              <a:t>3 I am writing to _</a:t>
            </a:r>
            <a:r>
              <a:rPr lang="en-US" i="1" dirty="0" smtClean="0">
                <a:solidFill>
                  <a:schemeClr val="accent4"/>
                </a:solidFill>
              </a:rPr>
              <a:t>apply_ for </a:t>
            </a:r>
            <a:r>
              <a:rPr lang="en-US" i="1" dirty="0" smtClean="0"/>
              <a:t>the position of …… as advertised in … (letter opening)</a:t>
            </a:r>
          </a:p>
          <a:p>
            <a:r>
              <a:rPr lang="en-US" i="1" dirty="0" smtClean="0"/>
              <a:t>A </a:t>
            </a:r>
            <a:r>
              <a:rPr lang="en-US" i="1" dirty="0" smtClean="0">
                <a:solidFill>
                  <a:schemeClr val="accent4"/>
                </a:solidFill>
              </a:rPr>
              <a:t>apply for </a:t>
            </a:r>
            <a:r>
              <a:rPr lang="en-US" i="1" dirty="0" smtClean="0"/>
              <a:t>a job position/a scholarship/university admission…</a:t>
            </a:r>
            <a:endParaRPr lang="en-GB" dirty="0" smtClean="0"/>
          </a:p>
          <a:p>
            <a:r>
              <a:rPr lang="en-US" i="1" dirty="0" smtClean="0"/>
              <a:t>4 I </a:t>
            </a:r>
            <a:r>
              <a:rPr lang="en-US" i="1" dirty="0" smtClean="0">
                <a:solidFill>
                  <a:schemeClr val="accent4"/>
                </a:solidFill>
              </a:rPr>
              <a:t>look forward to (prep.) </a:t>
            </a:r>
            <a:r>
              <a:rPr lang="en-US" i="1" dirty="0" smtClean="0"/>
              <a:t>_(</a:t>
            </a:r>
            <a:r>
              <a:rPr lang="en-US" i="1" dirty="0" err="1" smtClean="0"/>
              <a:t>Ving</a:t>
            </a:r>
            <a:r>
              <a:rPr lang="en-US" i="1" dirty="0" smtClean="0"/>
              <a:t>/N) hear</a:t>
            </a:r>
            <a:r>
              <a:rPr lang="en-US" i="1" dirty="0" smtClean="0">
                <a:solidFill>
                  <a:schemeClr val="accent4"/>
                </a:solidFill>
              </a:rPr>
              <a:t>ing</a:t>
            </a:r>
            <a:r>
              <a:rPr lang="en-US" i="1" dirty="0" smtClean="0"/>
              <a:t>_ from you/your feedback. (end of letter)</a:t>
            </a:r>
            <a:endParaRPr lang="en-GB" dirty="0" smtClean="0"/>
          </a:p>
          <a:p>
            <a:r>
              <a:rPr lang="en-US" i="1" dirty="0" smtClean="0"/>
              <a:t>5 I </a:t>
            </a:r>
            <a:r>
              <a:rPr lang="en-US" i="1" dirty="0" smtClean="0">
                <a:solidFill>
                  <a:schemeClr val="accent4"/>
                </a:solidFill>
              </a:rPr>
              <a:t>am</a:t>
            </a:r>
            <a:r>
              <a:rPr lang="en-US" i="1" dirty="0" smtClean="0"/>
              <a:t> particularly _</a:t>
            </a:r>
            <a:r>
              <a:rPr lang="en-US" i="1" dirty="0" smtClean="0">
                <a:solidFill>
                  <a:schemeClr val="accent4"/>
                </a:solidFill>
              </a:rPr>
              <a:t>interested_ in </a:t>
            </a:r>
            <a:r>
              <a:rPr lang="en-US" i="1" dirty="0" smtClean="0"/>
              <a:t>this job, as/because… (right after the opening)</a:t>
            </a:r>
            <a:endParaRPr lang="en-GB" dirty="0" smtClean="0"/>
          </a:p>
          <a:p>
            <a:r>
              <a:rPr lang="en-US" i="1" dirty="0" smtClean="0"/>
              <a:t>6 You may contact me at any time at your _convenience_. (end of letter)</a:t>
            </a:r>
          </a:p>
          <a:p>
            <a:r>
              <a:rPr lang="en-US" i="1" dirty="0" smtClean="0"/>
              <a:t>at your earliest convenience (as soon as possible)</a:t>
            </a:r>
            <a:endParaRPr lang="en-GB" dirty="0" smtClean="0"/>
          </a:p>
          <a:p>
            <a:r>
              <a:rPr lang="en-US" i="1" dirty="0" smtClean="0"/>
              <a:t>7 I _graduated_ from Barcelona University last year with a bachelor’s </a:t>
            </a:r>
            <a:r>
              <a:rPr lang="en-US" i="1" dirty="0" smtClean="0">
                <a:solidFill>
                  <a:schemeClr val="accent4"/>
                </a:solidFill>
              </a:rPr>
              <a:t>degree in </a:t>
            </a:r>
            <a:r>
              <a:rPr lang="en-US" i="1" dirty="0" smtClean="0">
                <a:solidFill>
                  <a:schemeClr val="accent5"/>
                </a:solidFill>
              </a:rPr>
              <a:t>sports management/psychology</a:t>
            </a:r>
            <a:r>
              <a:rPr lang="en-US" dirty="0" smtClean="0"/>
              <a:t>… (after the opening)</a:t>
            </a:r>
          </a:p>
          <a:p>
            <a:r>
              <a:rPr lang="en-US" dirty="0" smtClean="0"/>
              <a:t>8 I am writing to apply to study in your master’s program in sports studies, psychology, rehabilitation…</a:t>
            </a:r>
            <a:endParaRPr lang="en-GB" dirty="0" smtClean="0"/>
          </a:p>
          <a:p>
            <a:r>
              <a:rPr lang="en-US" dirty="0" smtClean="0"/>
              <a:t>9 I am in my third/fourth year of the bachelor’s study…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640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06293"/>
          </a:xfrm>
        </p:spPr>
        <p:txBody>
          <a:bodyPr/>
          <a:lstStyle/>
          <a:p>
            <a:r>
              <a:rPr lang="en-US" dirty="0" smtClean="0"/>
              <a:t>Letter sample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64" y="706293"/>
            <a:ext cx="12025745" cy="5648325"/>
          </a:xfrm>
        </p:spPr>
        <p:txBody>
          <a:bodyPr>
            <a:noAutofit/>
          </a:bodyPr>
          <a:lstStyle/>
          <a:p>
            <a:r>
              <a:rPr lang="en-US" sz="2500" dirty="0"/>
              <a:t>Dear </a:t>
            </a:r>
            <a:r>
              <a:rPr lang="en-US" sz="2500" dirty="0" smtClean="0"/>
              <a:t>Mr. Lin, (salutation: the way you address a person)</a:t>
            </a:r>
            <a:endParaRPr lang="en-GB" sz="2500" dirty="0"/>
          </a:p>
          <a:p>
            <a:r>
              <a:rPr lang="en-US" sz="2500" u="sng" dirty="0"/>
              <a:t>I am writing to </a:t>
            </a:r>
            <a:r>
              <a:rPr lang="en-US" sz="2500" u="sng" dirty="0">
                <a:solidFill>
                  <a:schemeClr val="accent4"/>
                </a:solidFill>
              </a:rPr>
              <a:t>apply for </a:t>
            </a:r>
            <a:r>
              <a:rPr lang="en-US" sz="2500" dirty="0"/>
              <a:t>the part-time Medical Assistant position at Living Well Health Centre, </a:t>
            </a:r>
            <a:r>
              <a:rPr lang="en-US" sz="2500" b="1" dirty="0"/>
              <a:t>1 </a:t>
            </a:r>
            <a:r>
              <a:rPr lang="en-US" sz="2500" b="1" u="sng" dirty="0" smtClean="0"/>
              <a:t>which I read on/which was announced on </a:t>
            </a:r>
            <a:r>
              <a:rPr lang="en-US" sz="2500" u="sng" dirty="0"/>
              <a:t>medicaljobsusa.com/which I received from Mr. Lu </a:t>
            </a:r>
            <a:r>
              <a:rPr lang="en-US" sz="2500" dirty="0" smtClean="0"/>
              <a:t>. </a:t>
            </a:r>
            <a:r>
              <a:rPr lang="en-US" sz="2500" dirty="0"/>
              <a:t>I am a </a:t>
            </a:r>
            <a:r>
              <a:rPr lang="en-US" sz="2500" dirty="0">
                <a:solidFill>
                  <a:schemeClr val="accent4"/>
                </a:solidFill>
              </a:rPr>
              <a:t>certif</a:t>
            </a:r>
            <a:r>
              <a:rPr lang="en-US" sz="2500" u="sng" dirty="0">
                <a:solidFill>
                  <a:schemeClr val="accent4"/>
                </a:solidFill>
              </a:rPr>
              <a:t>ied</a:t>
            </a:r>
            <a:r>
              <a:rPr lang="en-US" sz="2500" dirty="0"/>
              <a:t> AAMA Medical </a:t>
            </a:r>
            <a:r>
              <a:rPr lang="en-US" sz="2500" dirty="0" smtClean="0"/>
              <a:t>Assistant/football referee/coach/team manager, </a:t>
            </a:r>
            <a:r>
              <a:rPr lang="en-US" sz="2500" dirty="0"/>
              <a:t>with 5+ years of </a:t>
            </a:r>
            <a:r>
              <a:rPr lang="en-US" sz="2500" dirty="0">
                <a:solidFill>
                  <a:schemeClr val="accent4"/>
                </a:solidFill>
              </a:rPr>
              <a:t>professional </a:t>
            </a:r>
            <a:r>
              <a:rPr lang="en-US" sz="2500" u="sng" dirty="0">
                <a:solidFill>
                  <a:schemeClr val="accent4"/>
                </a:solidFill>
              </a:rPr>
              <a:t>experience </a:t>
            </a:r>
            <a:r>
              <a:rPr lang="en-US" sz="2500" u="sng" dirty="0">
                <a:solidFill>
                  <a:schemeClr val="tx2"/>
                </a:solidFill>
              </a:rPr>
              <a:t>in</a:t>
            </a:r>
            <a:r>
              <a:rPr lang="en-US" sz="2500" u="sng" dirty="0"/>
              <a:t> </a:t>
            </a:r>
            <a:r>
              <a:rPr lang="en-US" sz="2500" b="1" dirty="0"/>
              <a:t>2 </a:t>
            </a:r>
            <a:r>
              <a:rPr lang="en-US" sz="2500" b="1" dirty="0" smtClean="0"/>
              <a:t>customer service/sports management/sports training/marketing </a:t>
            </a:r>
            <a:r>
              <a:rPr lang="en-US" sz="2500" dirty="0"/>
              <a:t>and general office administration. I have worked </a:t>
            </a:r>
            <a:r>
              <a:rPr lang="en-US" sz="2500" dirty="0">
                <a:solidFill>
                  <a:schemeClr val="accent4"/>
                </a:solidFill>
              </a:rPr>
              <a:t>at</a:t>
            </a:r>
            <a:r>
              <a:rPr lang="en-US" sz="2500" dirty="0"/>
              <a:t> a range of </a:t>
            </a:r>
            <a:r>
              <a:rPr lang="en-US" sz="2500" dirty="0" smtClean="0"/>
              <a:t>medical/sports </a:t>
            </a:r>
            <a:r>
              <a:rPr lang="en-US" sz="2500" dirty="0"/>
              <a:t>facilities, </a:t>
            </a:r>
            <a:r>
              <a:rPr lang="en-US" sz="2500" dirty="0" smtClean="0">
                <a:solidFill>
                  <a:schemeClr val="accent4"/>
                </a:solidFill>
              </a:rPr>
              <a:t>from (usu. something small)</a:t>
            </a:r>
            <a:r>
              <a:rPr lang="en-US" sz="2500" dirty="0" smtClean="0"/>
              <a:t> </a:t>
            </a:r>
            <a:r>
              <a:rPr lang="en-US" sz="2500" dirty="0"/>
              <a:t>private physician office </a:t>
            </a:r>
            <a:r>
              <a:rPr lang="en-US" sz="2500" dirty="0" smtClean="0"/>
              <a:t>settings/from a local football association </a:t>
            </a:r>
            <a:r>
              <a:rPr lang="en-US" sz="2500" b="1" dirty="0"/>
              <a:t>3 </a:t>
            </a:r>
            <a:r>
              <a:rPr lang="en-US" sz="2500" b="1" dirty="0" smtClean="0">
                <a:solidFill>
                  <a:schemeClr val="accent4"/>
                </a:solidFill>
              </a:rPr>
              <a:t>to (usu. something higher)</a:t>
            </a:r>
            <a:r>
              <a:rPr lang="en-US" sz="2500" b="1" dirty="0" smtClean="0"/>
              <a:t> large state-run hospitals/to a large national/provincial association</a:t>
            </a:r>
            <a:r>
              <a:rPr lang="en-US" sz="2500" dirty="0" smtClean="0"/>
              <a:t>. </a:t>
            </a:r>
            <a:r>
              <a:rPr lang="en-US" sz="2500" dirty="0">
                <a:solidFill>
                  <a:schemeClr val="accent4"/>
                </a:solidFill>
              </a:rPr>
              <a:t>In my recent position </a:t>
            </a:r>
            <a:r>
              <a:rPr lang="en-US" sz="2500" u="sng" dirty="0">
                <a:solidFill>
                  <a:schemeClr val="accent4"/>
                </a:solidFill>
              </a:rPr>
              <a:t>as</a:t>
            </a:r>
            <a:r>
              <a:rPr lang="en-US" sz="2500" dirty="0">
                <a:solidFill>
                  <a:schemeClr val="accent4"/>
                </a:solidFill>
              </a:rPr>
              <a:t> </a:t>
            </a:r>
            <a:r>
              <a:rPr lang="en-US" sz="2500" dirty="0" smtClean="0"/>
              <a:t>the </a:t>
            </a:r>
            <a:r>
              <a:rPr lang="en-US" sz="2500" dirty="0"/>
              <a:t>Medical and Services Assistant at the John Miller Smith Hospital in </a:t>
            </a:r>
            <a:r>
              <a:rPr lang="en-US" sz="2500" dirty="0" smtClean="0"/>
              <a:t>Denver/a part-time (an </a:t>
            </a:r>
            <a:r>
              <a:rPr lang="en-US" sz="2500" dirty="0" smtClean="0">
                <a:solidFill>
                  <a:schemeClr val="accent4"/>
                </a:solidFill>
              </a:rPr>
              <a:t>intern</a:t>
            </a:r>
            <a:r>
              <a:rPr lang="en-US" sz="2500" dirty="0" smtClean="0"/>
              <a:t>) football referee in Brno, </a:t>
            </a:r>
            <a:r>
              <a:rPr lang="en-US" sz="2500" dirty="0">
                <a:solidFill>
                  <a:schemeClr val="accent4"/>
                </a:solidFill>
              </a:rPr>
              <a:t>I was trained </a:t>
            </a:r>
            <a:r>
              <a:rPr lang="en-US" sz="2500" dirty="0">
                <a:solidFill>
                  <a:schemeClr val="tx2"/>
                </a:solidFill>
              </a:rPr>
              <a:t>in</a:t>
            </a:r>
            <a:r>
              <a:rPr lang="en-US" sz="2500" dirty="0"/>
              <a:t> administering injections, recording EKG’s, patient scheduling, medical coding (ICD9/10 and CPT) and phlebotomy/blood </a:t>
            </a:r>
            <a:r>
              <a:rPr lang="en-US" sz="2500" dirty="0" smtClean="0"/>
              <a:t>draws/game management/team building.</a:t>
            </a:r>
            <a:endParaRPr lang="en-GB" sz="2500" dirty="0"/>
          </a:p>
        </p:txBody>
      </p:sp>
    </p:spTree>
    <p:extLst>
      <p:ext uri="{BB962C8B-B14F-4D97-AF65-F5344CB8AC3E}">
        <p14:creationId xmlns:p14="http://schemas.microsoft.com/office/powerpoint/2010/main" val="2734567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Letter sample 1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am </a:t>
            </a:r>
            <a:r>
              <a:rPr lang="en-US" dirty="0">
                <a:solidFill>
                  <a:schemeClr val="accent4"/>
                </a:solidFill>
              </a:rPr>
              <a:t>certified</a:t>
            </a:r>
            <a:r>
              <a:rPr lang="en-US" dirty="0"/>
              <a:t> in Basic Life Support (BLS)/ CPR with adult, child and infants, and 4 </a:t>
            </a:r>
            <a:r>
              <a:rPr lang="en-US" dirty="0" smtClean="0">
                <a:solidFill>
                  <a:schemeClr val="accent4"/>
                </a:solidFill>
              </a:rPr>
              <a:t>am skillful </a:t>
            </a:r>
            <a:r>
              <a:rPr lang="en-US" u="sng" dirty="0" smtClean="0">
                <a:solidFill>
                  <a:schemeClr val="accent4"/>
                </a:solidFill>
              </a:rPr>
              <a:t>in </a:t>
            </a:r>
            <a:r>
              <a:rPr lang="en-US" u="sng" dirty="0">
                <a:solidFill>
                  <a:schemeClr val="accent4"/>
                </a:solidFill>
              </a:rPr>
              <a:t>us</a:t>
            </a:r>
            <a:r>
              <a:rPr lang="en-US" u="sng" dirty="0">
                <a:solidFill>
                  <a:schemeClr val="accent1"/>
                </a:solidFill>
              </a:rPr>
              <a:t>ing</a:t>
            </a:r>
            <a:r>
              <a:rPr lang="en-US" u="sng" dirty="0">
                <a:solidFill>
                  <a:schemeClr val="accent4"/>
                </a:solidFill>
              </a:rPr>
              <a:t> </a:t>
            </a:r>
            <a:r>
              <a:rPr lang="en-US" dirty="0"/>
              <a:t>the MS Office Suite and Electronic Health Records (EHR) software. </a:t>
            </a:r>
            <a:r>
              <a:rPr lang="en-US" dirty="0">
                <a:solidFill>
                  <a:schemeClr val="accent4"/>
                </a:solidFill>
              </a:rPr>
              <a:t>Specific highlights of my career </a:t>
            </a:r>
            <a:r>
              <a:rPr lang="en-US" dirty="0" smtClean="0">
                <a:solidFill>
                  <a:schemeClr val="accent4"/>
                </a:solidFill>
              </a:rPr>
              <a:t>include (v.)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Enhanc</a:t>
            </a:r>
            <a:r>
              <a:rPr lang="en-US" dirty="0">
                <a:solidFill>
                  <a:schemeClr val="accent1"/>
                </a:solidFill>
              </a:rPr>
              <a:t>ing</a:t>
            </a:r>
            <a:r>
              <a:rPr lang="en-US" dirty="0"/>
              <a:t> </a:t>
            </a:r>
            <a:r>
              <a:rPr lang="en-US" dirty="0" smtClean="0"/>
              <a:t>patient/coach-player/team </a:t>
            </a:r>
            <a:r>
              <a:rPr lang="en-US" dirty="0"/>
              <a:t>relations and reducing critical wait times</a:t>
            </a:r>
          </a:p>
          <a:p>
            <a:r>
              <a:rPr lang="en-US" dirty="0"/>
              <a:t>Develop</a:t>
            </a:r>
            <a:r>
              <a:rPr lang="en-US" dirty="0">
                <a:solidFill>
                  <a:schemeClr val="accent1"/>
                </a:solidFill>
              </a:rPr>
              <a:t>ing</a:t>
            </a:r>
            <a:r>
              <a:rPr lang="en-US" dirty="0"/>
              <a:t> </a:t>
            </a:r>
            <a:r>
              <a:rPr lang="en-US" dirty="0" smtClean="0">
                <a:solidFill>
                  <a:schemeClr val="accent4"/>
                </a:solidFill>
              </a:rPr>
              <a:t>cost-effective (money-saving)</a:t>
            </a:r>
            <a:r>
              <a:rPr lang="en-US" dirty="0" smtClean="0"/>
              <a:t> </a:t>
            </a:r>
            <a:r>
              <a:rPr lang="en-US" dirty="0"/>
              <a:t>administrative procedures</a:t>
            </a:r>
          </a:p>
          <a:p>
            <a:r>
              <a:rPr lang="en-US" dirty="0"/>
              <a:t>Train</a:t>
            </a:r>
            <a:r>
              <a:rPr lang="en-US" dirty="0">
                <a:solidFill>
                  <a:schemeClr val="accent1"/>
                </a:solidFill>
              </a:rPr>
              <a:t>ing</a:t>
            </a:r>
            <a:r>
              <a:rPr lang="en-US" dirty="0"/>
              <a:t> staff members </a:t>
            </a:r>
            <a:r>
              <a:rPr lang="en-US" dirty="0">
                <a:solidFill>
                  <a:schemeClr val="accent1"/>
                </a:solidFill>
              </a:rPr>
              <a:t>in</a:t>
            </a:r>
            <a:r>
              <a:rPr lang="en-US" dirty="0"/>
              <a:t> patient interaction and communication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807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Letter sample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 have a Bachelor of Health Sciences </a:t>
            </a:r>
            <a:r>
              <a:rPr lang="en-US" dirty="0">
                <a:solidFill>
                  <a:schemeClr val="accent1"/>
                </a:solidFill>
              </a:rPr>
              <a:t>from</a:t>
            </a:r>
            <a:r>
              <a:rPr lang="en-US" dirty="0"/>
              <a:t> America State </a:t>
            </a:r>
            <a:r>
              <a:rPr lang="en-US" dirty="0" smtClean="0"/>
              <a:t>University/MU/BSU, </a:t>
            </a:r>
            <a:r>
              <a:rPr lang="en-US" b="1" dirty="0"/>
              <a:t>5 </a:t>
            </a:r>
            <a:r>
              <a:rPr lang="en-US" b="1" dirty="0" smtClean="0">
                <a:solidFill>
                  <a:schemeClr val="accent1"/>
                </a:solidFill>
              </a:rPr>
              <a:t>in</a:t>
            </a:r>
            <a:r>
              <a:rPr lang="en-US" b="1" dirty="0" smtClean="0"/>
              <a:t> </a:t>
            </a:r>
            <a:r>
              <a:rPr lang="en-US" dirty="0"/>
              <a:t>Biology and minor </a:t>
            </a:r>
            <a:r>
              <a:rPr lang="en-US" dirty="0">
                <a:solidFill>
                  <a:schemeClr val="accent1"/>
                </a:solidFill>
              </a:rPr>
              <a:t>in</a:t>
            </a:r>
            <a:r>
              <a:rPr lang="en-US" b="1" dirty="0"/>
              <a:t> </a:t>
            </a:r>
            <a:r>
              <a:rPr lang="en-US" dirty="0"/>
              <a:t>administration. </a:t>
            </a:r>
            <a:r>
              <a:rPr lang="en-US" dirty="0">
                <a:solidFill>
                  <a:schemeClr val="accent4"/>
                </a:solidFill>
              </a:rPr>
              <a:t>I am confident that</a:t>
            </a:r>
            <a:r>
              <a:rPr lang="en-US" dirty="0"/>
              <a:t> my </a:t>
            </a:r>
            <a:r>
              <a:rPr lang="en-US" dirty="0">
                <a:solidFill>
                  <a:schemeClr val="accent4"/>
                </a:solidFill>
              </a:rPr>
              <a:t>extensive</a:t>
            </a:r>
            <a:r>
              <a:rPr lang="en-US" dirty="0"/>
              <a:t> medical and administrative skills would be </a:t>
            </a:r>
            <a:r>
              <a:rPr lang="en-US" b="1" dirty="0"/>
              <a:t>6 </a:t>
            </a:r>
            <a:r>
              <a:rPr lang="en-US" b="1" dirty="0" smtClean="0"/>
              <a:t>useful/helpful/beneficial</a:t>
            </a:r>
            <a:r>
              <a:rPr lang="en-US" dirty="0" smtClean="0"/>
              <a:t> </a:t>
            </a:r>
            <a:r>
              <a:rPr lang="en-US" dirty="0"/>
              <a:t>to the Living Well Health Centre. I have </a:t>
            </a:r>
            <a:r>
              <a:rPr lang="en-US" dirty="0">
                <a:solidFill>
                  <a:schemeClr val="accent1"/>
                </a:solidFill>
              </a:rPr>
              <a:t>attach</a:t>
            </a:r>
            <a:r>
              <a:rPr lang="en-US" dirty="0"/>
              <a:t>ed a copy of my </a:t>
            </a:r>
            <a:r>
              <a:rPr lang="en-US" dirty="0" smtClean="0">
                <a:solidFill>
                  <a:schemeClr val="accent4"/>
                </a:solidFill>
              </a:rPr>
              <a:t>resume/CV/curriculum vitae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to</a:t>
            </a:r>
            <a:r>
              <a:rPr lang="en-US" dirty="0" smtClean="0"/>
              <a:t> </a:t>
            </a:r>
            <a:r>
              <a:rPr lang="en-US" dirty="0"/>
              <a:t>this email. If you need any further information, </a:t>
            </a:r>
            <a:r>
              <a:rPr lang="en-US" b="1" dirty="0"/>
              <a:t>7 </a:t>
            </a:r>
            <a:r>
              <a:rPr lang="en-US" b="1" u="sng" dirty="0" smtClean="0"/>
              <a:t>you may </a:t>
            </a:r>
            <a:r>
              <a:rPr lang="en-US" b="1" dirty="0" smtClean="0"/>
              <a:t>contact/call/reach/text me </a:t>
            </a:r>
            <a:r>
              <a:rPr lang="en-US" b="1" dirty="0" smtClean="0">
                <a:solidFill>
                  <a:schemeClr val="accent1"/>
                </a:solidFill>
              </a:rPr>
              <a:t>at </a:t>
            </a:r>
            <a:r>
              <a:rPr lang="en-US" dirty="0">
                <a:solidFill>
                  <a:schemeClr val="accent1"/>
                </a:solidFill>
              </a:rPr>
              <a:t>(102) </a:t>
            </a:r>
            <a:r>
              <a:rPr lang="en-US" dirty="0" smtClean="0">
                <a:solidFill>
                  <a:schemeClr val="accent1"/>
                </a:solidFill>
              </a:rPr>
              <a:t>515-0987</a:t>
            </a:r>
            <a:r>
              <a:rPr lang="en-US" dirty="0" smtClean="0"/>
              <a:t>/email address.</a:t>
            </a:r>
            <a:endParaRPr lang="en-GB" dirty="0"/>
          </a:p>
          <a:p>
            <a:r>
              <a:rPr lang="en-US" dirty="0"/>
              <a:t>Thank you for your time and consideration</a:t>
            </a:r>
            <a:r>
              <a:rPr lang="en-US" dirty="0" smtClean="0"/>
              <a:t>. I </a:t>
            </a:r>
            <a:r>
              <a:rPr lang="en-US" dirty="0" smtClean="0">
                <a:solidFill>
                  <a:schemeClr val="accent4"/>
                </a:solidFill>
              </a:rPr>
              <a:t>look forward to </a:t>
            </a:r>
            <a:r>
              <a:rPr lang="en-US" dirty="0" smtClean="0"/>
              <a:t>hear</a:t>
            </a:r>
            <a:r>
              <a:rPr lang="en-US" dirty="0" smtClean="0">
                <a:solidFill>
                  <a:schemeClr val="accent1"/>
                </a:solidFill>
              </a:rPr>
              <a:t>ing</a:t>
            </a:r>
            <a:r>
              <a:rPr lang="en-US" dirty="0" smtClean="0"/>
              <a:t> from you/your reply.</a:t>
            </a:r>
            <a:endParaRPr lang="en-GB" dirty="0"/>
          </a:p>
          <a:p>
            <a:r>
              <a:rPr lang="en-US" dirty="0" smtClean="0"/>
              <a:t>Sincerely/Sincerely yours/</a:t>
            </a:r>
            <a:r>
              <a:rPr lang="en-US" dirty="0" err="1" smtClean="0"/>
              <a:t>Respectully</a:t>
            </a:r>
            <a:r>
              <a:rPr lang="en-US" dirty="0" smtClean="0"/>
              <a:t>/Best regards/Regards,</a:t>
            </a:r>
            <a:endParaRPr lang="en-GB" dirty="0"/>
          </a:p>
          <a:p>
            <a:r>
              <a:rPr lang="en-US" dirty="0"/>
              <a:t>YOUR NAME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9744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4444"/>
            <a:ext cx="10515600" cy="6159731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Good Presentation VS Bad Presentation</a:t>
            </a:r>
          </a:p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www.youtube.com/watch?v=V8eLdbKXGzk</a:t>
            </a:r>
            <a:endParaRPr lang="en-GB" dirty="0" smtClean="0"/>
          </a:p>
          <a:p>
            <a:r>
              <a:rPr lang="en-GB" dirty="0" err="1" smtClean="0"/>
              <a:t>Don’t’s</a:t>
            </a:r>
            <a:r>
              <a:rPr lang="en-GB" dirty="0" smtClean="0"/>
              <a:t>:</a:t>
            </a:r>
          </a:p>
          <a:p>
            <a:r>
              <a:rPr lang="en-GB" dirty="0" smtClean="0"/>
              <a:t>Don’t read from your paper.</a:t>
            </a:r>
          </a:p>
          <a:p>
            <a:r>
              <a:rPr lang="en-GB" dirty="0" smtClean="0"/>
              <a:t>Do’s:</a:t>
            </a:r>
          </a:p>
          <a:p>
            <a:r>
              <a:rPr lang="en-GB" dirty="0" smtClean="0"/>
              <a:t>Keep your phone off.</a:t>
            </a:r>
          </a:p>
          <a:p>
            <a:r>
              <a:rPr lang="en-GB" dirty="0" smtClean="0"/>
              <a:t>Smile (more).</a:t>
            </a:r>
          </a:p>
          <a:p>
            <a:r>
              <a:rPr lang="en-GB" dirty="0" smtClean="0"/>
              <a:t>Be confident.</a:t>
            </a:r>
          </a:p>
          <a:p>
            <a:r>
              <a:rPr lang="en-GB" dirty="0" smtClean="0"/>
              <a:t>Eye contact with listeners.</a:t>
            </a:r>
          </a:p>
          <a:p>
            <a:r>
              <a:rPr lang="en-GB" dirty="0" smtClean="0"/>
              <a:t>Connect with the audience using your personal experience/anecdote.</a:t>
            </a:r>
          </a:p>
          <a:p>
            <a:r>
              <a:rPr lang="en-GB" dirty="0" smtClean="0"/>
              <a:t>Speak up/louder.</a:t>
            </a:r>
          </a:p>
          <a:p>
            <a:r>
              <a:rPr lang="en-GB" dirty="0" smtClean="0"/>
              <a:t>Use gestures (not too wild).</a:t>
            </a:r>
          </a:p>
          <a:p>
            <a:endParaRPr lang="en-GB" dirty="0"/>
          </a:p>
          <a:p>
            <a:r>
              <a:rPr lang="en-GB" dirty="0" smtClean="0"/>
              <a:t>I/we look forward to hearing it.</a:t>
            </a:r>
          </a:p>
          <a:p>
            <a:r>
              <a:rPr lang="en-GB" dirty="0" smtClean="0"/>
              <a:t>To give </a:t>
            </a:r>
            <a:r>
              <a:rPr lang="en-GB" dirty="0" smtClean="0">
                <a:solidFill>
                  <a:schemeClr val="accent4"/>
                </a:solidFill>
              </a:rPr>
              <a:t>constructive</a:t>
            </a:r>
            <a:r>
              <a:rPr lang="en-GB" dirty="0" smtClean="0"/>
              <a:t> feedback</a:t>
            </a:r>
          </a:p>
          <a:p>
            <a:r>
              <a:rPr lang="en-GB" dirty="0" smtClean="0"/>
              <a:t>A(an) </a:t>
            </a:r>
            <a:r>
              <a:rPr lang="en-GB" dirty="0" smtClean="0">
                <a:solidFill>
                  <a:schemeClr val="accent4"/>
                </a:solidFill>
              </a:rPr>
              <a:t>strong/impressive</a:t>
            </a:r>
            <a:r>
              <a:rPr lang="en-GB" dirty="0" smtClean="0"/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945589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805</Words>
  <Application>Microsoft Office PowerPoint</Application>
  <PresentationFormat>Widescreen</PresentationFormat>
  <Paragraphs>67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新細明體</vt:lpstr>
      <vt:lpstr>Arial</vt:lpstr>
      <vt:lpstr>Calibri</vt:lpstr>
      <vt:lpstr>Calibri Light</vt:lpstr>
      <vt:lpstr>Office Theme</vt:lpstr>
      <vt:lpstr>Cr011 20.2</vt:lpstr>
      <vt:lpstr>Structure of semester</vt:lpstr>
      <vt:lpstr>PowerPoint Presentation</vt:lpstr>
      <vt:lpstr>Letter sample 1</vt:lpstr>
      <vt:lpstr>Letter sample 1 </vt:lpstr>
      <vt:lpstr>Letter sample 1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Veronika Tomankova</dc:creator>
  <cp:lastModifiedBy>Veronika Tomankova</cp:lastModifiedBy>
  <cp:revision>29</cp:revision>
  <dcterms:created xsi:type="dcterms:W3CDTF">2019-02-20T08:45:05Z</dcterms:created>
  <dcterms:modified xsi:type="dcterms:W3CDTF">2019-03-13T06:56:18Z</dcterms:modified>
</cp:coreProperties>
</file>