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27"/>
  </p:handoutMasterIdLst>
  <p:sldIdLst>
    <p:sldId id="256" r:id="rId2"/>
    <p:sldId id="286" r:id="rId3"/>
    <p:sldId id="295" r:id="rId4"/>
    <p:sldId id="296" r:id="rId5"/>
    <p:sldId id="287" r:id="rId6"/>
    <p:sldId id="299" r:id="rId7"/>
    <p:sldId id="300" r:id="rId8"/>
    <p:sldId id="301" r:id="rId9"/>
    <p:sldId id="274" r:id="rId10"/>
    <p:sldId id="297" r:id="rId11"/>
    <p:sldId id="298" r:id="rId12"/>
    <p:sldId id="293" r:id="rId13"/>
    <p:sldId id="304" r:id="rId14"/>
    <p:sldId id="305" r:id="rId15"/>
    <p:sldId id="306" r:id="rId16"/>
    <p:sldId id="307" r:id="rId17"/>
    <p:sldId id="308" r:id="rId18"/>
    <p:sldId id="309" r:id="rId19"/>
    <p:sldId id="311" r:id="rId20"/>
    <p:sldId id="312" r:id="rId21"/>
    <p:sldId id="313" r:id="rId22"/>
    <p:sldId id="314" r:id="rId23"/>
    <p:sldId id="315" r:id="rId24"/>
    <p:sldId id="316" r:id="rId25"/>
    <p:sldId id="317"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8812"/>
    </p:cViewPr>
  </p:outlineViewPr>
  <p:notesTextViewPr>
    <p:cViewPr>
      <p:scale>
        <a:sx n="100" d="100"/>
        <a:sy n="100" d="100"/>
      </p:scale>
      <p:origin x="0" y="0"/>
    </p:cViewPr>
  </p:notesTextViewPr>
  <p:sorterViewPr>
    <p:cViewPr>
      <p:scale>
        <a:sx n="100" d="100"/>
        <a:sy n="100" d="100"/>
      </p:scale>
      <p:origin x="0" y="2928"/>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CE3F8-1BFE-40DC-A51D-478DE88EA699}" type="datetimeFigureOut">
              <a:rPr lang="cs-CZ" smtClean="0"/>
              <a:pPr/>
              <a:t>24.2.2016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29144D-DE38-49E6-96C4-CEB879C17189}" type="slidenum">
              <a:rPr lang="cs-CZ" smtClean="0"/>
              <a:pPr/>
              <a:t>‹#›</a:t>
            </a:fld>
            <a:endParaRPr lang="cs-CZ"/>
          </a:p>
        </p:txBody>
      </p:sp>
    </p:spTree>
    <p:extLst>
      <p:ext uri="{BB962C8B-B14F-4D97-AF65-F5344CB8AC3E}">
        <p14:creationId xmlns="" xmlns:p14="http://schemas.microsoft.com/office/powerpoint/2010/main" val="11465712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Zaoblený obdélní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Nadpis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cs-CZ" smtClean="0"/>
              <a:t>Klepnutím lze upravit styl předlohy nadpisů.</a:t>
            </a:r>
            <a:endParaRPr kumimoji="0" lang="en-US"/>
          </a:p>
        </p:txBody>
      </p:sp>
      <p:sp>
        <p:nvSpPr>
          <p:cNvPr id="20" name="Podnadpis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19" name="Zástupný symbol pro datum 18"/>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11" name="Zástupný symbol pro číslo snímku 10"/>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02920" y="530352"/>
            <a:ext cx="8183880" cy="4187952"/>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533404"/>
            <a:ext cx="1981200" cy="5257799"/>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33400" y="533402"/>
            <a:ext cx="5943600" cy="5257801"/>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502920" y="530352"/>
            <a:ext cx="8183880" cy="4187952"/>
          </a:xfrm>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Zaoblený obdélní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Zaoblený obdélní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nchor="b"/>
          <a:lstStyle>
            <a:lvl1pPr>
              <a:defRPr b="1"/>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4696A0A6-FD71-4722-8046-46E07DE6F52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s jedním zakulaceným roh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7CFD2A36-D1F0-492B-89F8-E3472D81359B}" type="datetimeFigureOut">
              <a:rPr lang="cs-CZ" smtClean="0"/>
              <a:pPr/>
              <a:t>24.2.2016</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4696A0A6-FD71-4722-8046-46E07DE6F52F}" type="slidenum">
              <a:rPr lang="cs-CZ" smtClean="0"/>
              <a:pPr/>
              <a:t>‹#›</a:t>
            </a:fld>
            <a:endParaRPr lang="cs-CZ"/>
          </a:p>
        </p:txBody>
      </p:sp>
      <p:sp>
        <p:nvSpPr>
          <p:cNvPr id="3" name="Zástupný symbol pro obrázek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cs-CZ" smtClean="0"/>
              <a:t>Klepnutím na ikonu přidáte obrázek.</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Zaoblený obdélní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Zástupný symbol pro nadpis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cs-CZ" smtClean="0"/>
              <a:t>Klepnutím lze upravit styl předlohy nadpisů.</a:t>
            </a:r>
            <a:endParaRPr kumimoji="0" lang="en-US"/>
          </a:p>
        </p:txBody>
      </p:sp>
      <p:sp>
        <p:nvSpPr>
          <p:cNvPr id="4" name="Zástupný symbol pro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5" name="Zástupný symbol pro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CFD2A36-D1F0-492B-89F8-E3472D81359B}" type="datetimeFigureOut">
              <a:rPr lang="cs-CZ" smtClean="0"/>
              <a:pPr/>
              <a:t>24.2.2016</a:t>
            </a:fld>
            <a:endParaRPr lang="cs-CZ"/>
          </a:p>
        </p:txBody>
      </p:sp>
      <p:sp>
        <p:nvSpPr>
          <p:cNvPr id="18" name="Zástupný symbol pro zápatí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cs-CZ"/>
          </a:p>
        </p:txBody>
      </p:sp>
      <p:sp>
        <p:nvSpPr>
          <p:cNvPr id="5" name="Zástupný symbol pro číslo snímk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696A0A6-FD71-4722-8046-46E07DE6F52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beachsoccer.com/sport/rules" TargetMode="External"/><Relationship Id="rId3" Type="http://schemas.openxmlformats.org/officeDocument/2006/relationships/hyperlink" Target="http://www.futsal-salovyfotbal.com/index.php?str_id=12" TargetMode="External"/><Relationship Id="rId7" Type="http://schemas.openxmlformats.org/officeDocument/2006/relationships/hyperlink" Target="http://www.plazovakopana.cz/" TargetMode="External"/><Relationship Id="rId2" Type="http://schemas.openxmlformats.org/officeDocument/2006/relationships/hyperlink" Target="http://nv.fotbal.cz/futsal/" TargetMode="External"/><Relationship Id="rId1" Type="http://schemas.openxmlformats.org/officeDocument/2006/relationships/slideLayout" Target="../slideLayouts/slideLayout7.xml"/><Relationship Id="rId6" Type="http://schemas.openxmlformats.org/officeDocument/2006/relationships/hyperlink" Target="http://www.worldminifootball.com/" TargetMode="External"/><Relationship Id="rId5" Type="http://schemas.openxmlformats.org/officeDocument/2006/relationships/hyperlink" Target="http://www.eurominifootball.com/" TargetMode="External"/><Relationship Id="rId4" Type="http://schemas.openxmlformats.org/officeDocument/2006/relationships/hyperlink" Target="http://www.malyfotbal.cz/" TargetMode="External"/><Relationship Id="rId9" Type="http://schemas.openxmlformats.org/officeDocument/2006/relationships/hyperlink" Target="https://www.youtube.com/watch?feature=player_embedded&amp;v=qhEDq0bPZW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ceskatelevize.cz/ivysilani/10169274524-nohejbal/21147129242-finale-extraligy-v-nohejbalu-druzstev-nymburk/" TargetMode="External"/><Relationship Id="rId3" Type="http://schemas.openxmlformats.org/officeDocument/2006/relationships/hyperlink" Target="http://www.futnet.eu/" TargetMode="External"/><Relationship Id="rId7" Type="http://schemas.openxmlformats.org/officeDocument/2006/relationships/hyperlink" Target="http://www.youtube.com/watch?v=hljUUHbCDiY&amp;feature=related" TargetMode="External"/><Relationship Id="rId2" Type="http://schemas.openxmlformats.org/officeDocument/2006/relationships/hyperlink" Target="http://nohejbal.org/" TargetMode="External"/><Relationship Id="rId1" Type="http://schemas.openxmlformats.org/officeDocument/2006/relationships/slideLayout" Target="../slideLayouts/slideLayout6.xml"/><Relationship Id="rId6" Type="http://schemas.openxmlformats.org/officeDocument/2006/relationships/hyperlink" Target="http://www.youtube.com/watch?v=O1AekO_Yh-c&amp;feature=related" TargetMode="External"/><Relationship Id="rId5" Type="http://schemas.openxmlformats.org/officeDocument/2006/relationships/hyperlink" Target="http://www.youtube.com/watch?v=wOagHSwdvXw&amp;feature=related" TargetMode="External"/><Relationship Id="rId4" Type="http://schemas.openxmlformats.org/officeDocument/2006/relationships/hyperlink" Target="http://www.unifut.net/" TargetMode="External"/><Relationship Id="rId9" Type="http://schemas.openxmlformats.org/officeDocument/2006/relationships/hyperlink" Target="http://www.fifta.org/porta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pt.wikipedia.org/wiki/Confedera%C3%A7%C3%A3o_Sul-Americana_de_Futebol_de_Sal%C3%A3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28662" y="1214422"/>
            <a:ext cx="7429552" cy="3477875"/>
          </a:xfrm>
          <a:prstGeom prst="rect">
            <a:avLst/>
          </a:prstGeom>
          <a:noFill/>
        </p:spPr>
        <p:txBody>
          <a:bodyPr wrap="square" rtlCol="0">
            <a:spAutoFit/>
          </a:bodyPr>
          <a:lstStyle/>
          <a:p>
            <a:pPr algn="ctr"/>
            <a:r>
              <a:rPr lang="cs-CZ" sz="8000" b="1" u="sng" dirty="0" smtClean="0">
                <a:solidFill>
                  <a:schemeClr val="accent6">
                    <a:lumMod val="50000"/>
                  </a:schemeClr>
                </a:solidFill>
              </a:rPr>
              <a:t>FUTSAL</a:t>
            </a:r>
          </a:p>
          <a:p>
            <a:pPr algn="ctr"/>
            <a:endParaRPr lang="cs-CZ" sz="8000" b="1" u="sng" dirty="0" smtClean="0">
              <a:solidFill>
                <a:schemeClr val="accent6">
                  <a:lumMod val="50000"/>
                </a:schemeClr>
              </a:solidFill>
            </a:endParaRPr>
          </a:p>
          <a:p>
            <a:pPr algn="ctr"/>
            <a:r>
              <a:rPr lang="cs-CZ" sz="6000" b="1" u="sng" dirty="0" smtClean="0">
                <a:solidFill>
                  <a:schemeClr val="accent6">
                    <a:lumMod val="50000"/>
                  </a:schemeClr>
                </a:solidFill>
              </a:rPr>
              <a:t>BEACHSOCCER</a:t>
            </a:r>
            <a:endParaRPr lang="cs-CZ" sz="6000" b="1" u="sng"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vace\Desktop\pravidla beach.jpg"/>
          <p:cNvPicPr>
            <a:picLocks noChangeAspect="1" noChangeArrowheads="1"/>
          </p:cNvPicPr>
          <p:nvPr/>
        </p:nvPicPr>
        <p:blipFill>
          <a:blip r:embed="rId2" cstate="print"/>
          <a:srcRect/>
          <a:stretch>
            <a:fillRect/>
          </a:stretch>
        </p:blipFill>
        <p:spPr bwMode="auto">
          <a:xfrm>
            <a:off x="0" y="195861"/>
            <a:ext cx="9144000" cy="646627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vace\Desktop\hriste_beach.jpg"/>
          <p:cNvPicPr>
            <a:picLocks noChangeAspect="1" noChangeArrowheads="1"/>
          </p:cNvPicPr>
          <p:nvPr/>
        </p:nvPicPr>
        <p:blipFill>
          <a:blip r:embed="rId2" cstate="print"/>
          <a:srcRect/>
          <a:stretch>
            <a:fillRect/>
          </a:stretch>
        </p:blipFill>
        <p:spPr bwMode="auto">
          <a:xfrm>
            <a:off x="539552" y="620688"/>
            <a:ext cx="7936144" cy="56166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99592" y="836712"/>
            <a:ext cx="7560840" cy="7571303"/>
          </a:xfrm>
          <a:prstGeom prst="rect">
            <a:avLst/>
          </a:prstGeom>
          <a:noFill/>
        </p:spPr>
        <p:txBody>
          <a:bodyPr wrap="square" rtlCol="0">
            <a:spAutoFit/>
          </a:bodyPr>
          <a:lstStyle/>
          <a:p>
            <a:r>
              <a:rPr lang="cs-CZ" dirty="0">
                <a:hlinkClick r:id="rId2"/>
              </a:rPr>
              <a:t>http://nv.fotbal.cz/futsal</a:t>
            </a:r>
            <a:r>
              <a:rPr lang="cs-CZ" dirty="0" smtClean="0">
                <a:hlinkClick r:id="rId2"/>
              </a:rPr>
              <a:t>/</a:t>
            </a:r>
            <a:endParaRPr lang="cs-CZ" dirty="0" smtClean="0"/>
          </a:p>
          <a:p>
            <a:endParaRPr lang="cs-CZ" dirty="0"/>
          </a:p>
          <a:p>
            <a:r>
              <a:rPr lang="cs-CZ" dirty="0">
                <a:hlinkClick r:id="rId3"/>
              </a:rPr>
              <a:t>http://</a:t>
            </a:r>
            <a:r>
              <a:rPr lang="cs-CZ" dirty="0" smtClean="0">
                <a:hlinkClick r:id="rId3"/>
              </a:rPr>
              <a:t>www.futsal-</a:t>
            </a:r>
            <a:r>
              <a:rPr lang="cs-CZ" dirty="0" err="1" smtClean="0">
                <a:hlinkClick r:id="rId3"/>
              </a:rPr>
              <a:t>salovyfotbal.com</a:t>
            </a:r>
            <a:r>
              <a:rPr lang="cs-CZ" dirty="0" smtClean="0">
                <a:hlinkClick r:id="rId3"/>
              </a:rPr>
              <a:t>/index.</a:t>
            </a:r>
            <a:r>
              <a:rPr lang="cs-CZ" dirty="0" err="1" smtClean="0">
                <a:hlinkClick r:id="rId3"/>
              </a:rPr>
              <a:t>php</a:t>
            </a:r>
            <a:r>
              <a:rPr lang="cs-CZ" dirty="0" smtClean="0">
                <a:hlinkClick r:id="rId3"/>
              </a:rPr>
              <a:t>?</a:t>
            </a:r>
            <a:r>
              <a:rPr lang="cs-CZ" dirty="0" err="1" smtClean="0">
                <a:hlinkClick r:id="rId3"/>
              </a:rPr>
              <a:t>str</a:t>
            </a:r>
            <a:r>
              <a:rPr lang="cs-CZ" dirty="0" smtClean="0">
                <a:hlinkClick r:id="rId3"/>
              </a:rPr>
              <a:t>_id=12</a:t>
            </a:r>
            <a:endParaRPr lang="cs-CZ" dirty="0" smtClean="0"/>
          </a:p>
          <a:p>
            <a:endParaRPr lang="cs-CZ" dirty="0" smtClean="0"/>
          </a:p>
          <a:p>
            <a:endParaRPr lang="cs-CZ" dirty="0" smtClean="0"/>
          </a:p>
          <a:p>
            <a:r>
              <a:rPr lang="cs-CZ" dirty="0" smtClean="0">
                <a:hlinkClick r:id="rId4"/>
              </a:rPr>
              <a:t>http</a:t>
            </a:r>
            <a:r>
              <a:rPr lang="cs-CZ" dirty="0">
                <a:hlinkClick r:id="rId4"/>
              </a:rPr>
              <a:t>://www.</a:t>
            </a:r>
            <a:r>
              <a:rPr lang="cs-CZ" dirty="0" err="1">
                <a:hlinkClick r:id="rId4"/>
              </a:rPr>
              <a:t>malyfotbal.cz</a:t>
            </a:r>
            <a:r>
              <a:rPr lang="cs-CZ" dirty="0" smtClean="0">
                <a:hlinkClick r:id="rId4"/>
              </a:rPr>
              <a:t>/</a:t>
            </a:r>
            <a:endParaRPr lang="cs-CZ" dirty="0" smtClean="0"/>
          </a:p>
          <a:p>
            <a:endParaRPr lang="cs-CZ" dirty="0" smtClean="0"/>
          </a:p>
          <a:p>
            <a:r>
              <a:rPr lang="cs-CZ" dirty="0" smtClean="0">
                <a:hlinkClick r:id="rId5"/>
              </a:rPr>
              <a:t>http://www.</a:t>
            </a:r>
            <a:r>
              <a:rPr lang="cs-CZ" dirty="0" err="1" smtClean="0">
                <a:hlinkClick r:id="rId5"/>
              </a:rPr>
              <a:t>eurominifootball.com</a:t>
            </a:r>
            <a:r>
              <a:rPr lang="cs-CZ" dirty="0" smtClean="0">
                <a:hlinkClick r:id="rId5"/>
              </a:rPr>
              <a:t>/</a:t>
            </a:r>
            <a:r>
              <a:rPr lang="cs-CZ" dirty="0" smtClean="0"/>
              <a:t> </a:t>
            </a:r>
          </a:p>
          <a:p>
            <a:endParaRPr lang="cs-CZ" dirty="0" smtClean="0"/>
          </a:p>
          <a:p>
            <a:r>
              <a:rPr lang="cs-CZ" dirty="0">
                <a:hlinkClick r:id="rId6"/>
              </a:rPr>
              <a:t>http://www.</a:t>
            </a:r>
            <a:r>
              <a:rPr lang="cs-CZ" dirty="0" err="1">
                <a:hlinkClick r:id="rId6"/>
              </a:rPr>
              <a:t>worldminifootball.com</a:t>
            </a:r>
            <a:r>
              <a:rPr lang="cs-CZ" dirty="0" smtClean="0">
                <a:hlinkClick r:id="rId6"/>
              </a:rPr>
              <a:t>/</a:t>
            </a:r>
            <a:endParaRPr lang="cs-CZ" dirty="0" smtClean="0"/>
          </a:p>
          <a:p>
            <a:endParaRPr lang="cs-CZ" dirty="0" smtClean="0"/>
          </a:p>
          <a:p>
            <a:endParaRPr lang="cs-CZ" dirty="0" smtClean="0"/>
          </a:p>
          <a:p>
            <a:r>
              <a:rPr lang="cs-CZ" dirty="0" smtClean="0">
                <a:hlinkClick r:id="rId7"/>
              </a:rPr>
              <a:t>http</a:t>
            </a:r>
            <a:r>
              <a:rPr lang="cs-CZ" dirty="0">
                <a:hlinkClick r:id="rId7"/>
              </a:rPr>
              <a:t>://www.plazovakopana.cz</a:t>
            </a:r>
            <a:r>
              <a:rPr lang="cs-CZ" dirty="0" smtClean="0">
                <a:hlinkClick r:id="rId7"/>
              </a:rPr>
              <a:t>/</a:t>
            </a:r>
            <a:endParaRPr lang="cs-CZ" dirty="0" smtClean="0"/>
          </a:p>
          <a:p>
            <a:endParaRPr lang="cs-CZ" dirty="0"/>
          </a:p>
          <a:p>
            <a:r>
              <a:rPr lang="cs-CZ" dirty="0">
                <a:hlinkClick r:id="rId8"/>
              </a:rPr>
              <a:t>http://</a:t>
            </a:r>
            <a:r>
              <a:rPr lang="cs-CZ" dirty="0" smtClean="0">
                <a:hlinkClick r:id="rId8"/>
              </a:rPr>
              <a:t>www.beachsoccer.com/sport/rules</a:t>
            </a:r>
            <a:endParaRPr lang="cs-CZ" dirty="0" smtClean="0"/>
          </a:p>
          <a:p>
            <a:endParaRPr lang="cs-CZ" dirty="0"/>
          </a:p>
          <a:p>
            <a:r>
              <a:rPr lang="cs-CZ" dirty="0" smtClean="0"/>
              <a:t> </a:t>
            </a:r>
          </a:p>
          <a:p>
            <a:r>
              <a:rPr lang="cs-CZ" dirty="0" smtClean="0">
                <a:hlinkClick r:id="rId9"/>
              </a:rPr>
              <a:t>https://www.youtube.com/watch?feature=player_embedded&amp;v=qhEDq0bPZWc</a:t>
            </a:r>
            <a:r>
              <a:rPr lang="cs-CZ" dirty="0" smtClean="0"/>
              <a:t> </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p:txBody>
      </p:sp>
    </p:spTree>
    <p:extLst>
      <p:ext uri="{BB962C8B-B14F-4D97-AF65-F5344CB8AC3E}">
        <p14:creationId xmlns="" xmlns:p14="http://schemas.microsoft.com/office/powerpoint/2010/main" val="41620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nohejbal.jpeg"/>
          <p:cNvPicPr>
            <a:picLocks noChangeAspect="1"/>
          </p:cNvPicPr>
          <p:nvPr/>
        </p:nvPicPr>
        <p:blipFill>
          <a:blip r:embed="rId2" cstate="print"/>
          <a:stretch>
            <a:fillRect/>
          </a:stretch>
        </p:blipFill>
        <p:spPr>
          <a:xfrm>
            <a:off x="4427984" y="2132856"/>
            <a:ext cx="3947148" cy="3719441"/>
          </a:xfrm>
          <a:prstGeom prst="rect">
            <a:avLst/>
          </a:prstGeom>
        </p:spPr>
      </p:pic>
      <p:sp>
        <p:nvSpPr>
          <p:cNvPr id="5" name="Nadpis 4"/>
          <p:cNvSpPr>
            <a:spLocks noGrp="1"/>
          </p:cNvSpPr>
          <p:nvPr>
            <p:ph type="title"/>
          </p:nvPr>
        </p:nvSpPr>
        <p:spPr/>
        <p:txBody>
          <a:bodyPr/>
          <a:lstStyle/>
          <a:p>
            <a:r>
              <a:rPr lang="cs-CZ" b="1" dirty="0" smtClean="0">
                <a:solidFill>
                  <a:srgbClr val="FFC000"/>
                </a:solidFill>
              </a:rPr>
              <a:t>NOHEJBAL</a:t>
            </a:r>
            <a:endParaRPr lang="cs-CZ" b="1"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text 3"/>
          <p:cNvSpPr>
            <a:spLocks noGrp="1"/>
          </p:cNvSpPr>
          <p:nvPr>
            <p:ph type="body" idx="2"/>
          </p:nvPr>
        </p:nvSpPr>
        <p:spPr/>
        <p:txBody>
          <a:bodyPr>
            <a:normAutofit lnSpcReduction="10000"/>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sz="1600" dirty="0" smtClean="0"/>
              <a:t>Nohejbal je sportem pro všechny, což lze doložit různými kategoriemi soutěží: muži, ženy, dorostenci 16-18 let), starší žáci (13-15 let), mladší žáci (do 12 let). Velmi populární jsou také turnaje pro veterány</a:t>
            </a:r>
          </a:p>
          <a:p>
            <a:endParaRPr lang="cs-CZ" dirty="0"/>
          </a:p>
        </p:txBody>
      </p:sp>
      <p:sp>
        <p:nvSpPr>
          <p:cNvPr id="3" name="Zástupný symbol pro obsah 2"/>
          <p:cNvSpPr>
            <a:spLocks noGrp="1"/>
          </p:cNvSpPr>
          <p:nvPr>
            <p:ph sz="half" idx="1"/>
          </p:nvPr>
        </p:nvSpPr>
        <p:spPr>
          <a:xfrm>
            <a:off x="761372" y="930144"/>
            <a:ext cx="4667884" cy="4724402"/>
          </a:xfrm>
        </p:spPr>
        <p:txBody>
          <a:bodyPr>
            <a:normAutofit/>
          </a:bodyPr>
          <a:lstStyle/>
          <a:p>
            <a:r>
              <a:rPr lang="cs-CZ" sz="1600" dirty="0" smtClean="0"/>
              <a:t>Nohejbal je míčová hra s téměř stoletou tradicí, která kombinuje rychlost, přesnost, technické dovednosti a strategii. Je to sport s vlastní identitou, vlastními pravidly a hráči, přestože je v mnoha zemích ještě považován za pouhý doplněk fotbalu. Je populární rekreační stejně jako soutěžní činností v mnoha částech Evropy, zejména v České republice, Francii, Slovensku, Švýcarsku, Rumunsku, Maďarsku atd., a postupně získává popularitu také mimo starý kontinent</a:t>
            </a:r>
            <a:r>
              <a:rPr lang="cs-CZ" sz="2300" dirty="0" smtClean="0"/>
              <a:t>.</a:t>
            </a:r>
          </a:p>
          <a:p>
            <a:pPr>
              <a:buNone/>
            </a:pPr>
            <a:endParaRPr lang="cs-CZ" sz="23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642918"/>
            <a:ext cx="8183880" cy="1051560"/>
          </a:xfrm>
        </p:spPr>
        <p:txBody>
          <a:bodyPr/>
          <a:lstStyle/>
          <a:p>
            <a:r>
              <a:rPr lang="cs-CZ" dirty="0" smtClean="0">
                <a:solidFill>
                  <a:srgbClr val="FFC000"/>
                </a:solidFill>
                <a:effectLst>
                  <a:outerShdw blurRad="38100" dist="38100" dir="2700000" algn="tl">
                    <a:srgbClr val="000000">
                      <a:alpha val="43137"/>
                    </a:srgbClr>
                  </a:outerShdw>
                </a:effectLst>
              </a:rPr>
              <a:t>HERNÍ</a:t>
            </a:r>
            <a:r>
              <a:rPr lang="cs-CZ" dirty="0" smtClean="0">
                <a:solidFill>
                  <a:srgbClr val="FFC000"/>
                </a:solidFill>
                <a:effectLst>
                  <a:outerShdw blurRad="38100" dist="38100" dir="2700000" algn="tl" rotWithShape="0">
                    <a:srgbClr val="000000">
                      <a:alpha val="43137"/>
                    </a:srgbClr>
                  </a:outerShdw>
                </a:effectLst>
              </a:rPr>
              <a:t> DEFINICE NOHEJBALU</a:t>
            </a:r>
            <a:endParaRPr lang="cs-CZ" dirty="0">
              <a:solidFill>
                <a:srgbClr val="FFC000"/>
              </a:solidFill>
              <a:effectLst>
                <a:outerShdw blurRad="38100" dist="38100" dir="2700000" algn="tl" rotWithShape="0">
                  <a:srgbClr val="000000">
                    <a:alpha val="43137"/>
                  </a:srgbClr>
                </a:outerShdw>
              </a:effectLst>
            </a:endParaRPr>
          </a:p>
        </p:txBody>
      </p:sp>
      <p:sp>
        <p:nvSpPr>
          <p:cNvPr id="4" name="Obdélník 3"/>
          <p:cNvSpPr/>
          <p:nvPr/>
        </p:nvSpPr>
        <p:spPr>
          <a:xfrm>
            <a:off x="714348" y="2000240"/>
            <a:ext cx="7643866" cy="3539430"/>
          </a:xfrm>
          <a:prstGeom prst="rect">
            <a:avLst/>
          </a:prstGeom>
        </p:spPr>
        <p:txBody>
          <a:bodyPr wrap="square">
            <a:spAutoFit/>
          </a:bodyPr>
          <a:lstStyle/>
          <a:p>
            <a:r>
              <a:rPr lang="cs-CZ" sz="1400" dirty="0" smtClean="0"/>
              <a:t>Účelem hry nohejbal je dostat míč povoleným způsobem do soupeřova pole tak, aby jej nemohl zpracovat a vrátit. Důležité je také zabránit soupeři zahrát míč do vlastního pole, a pokud se mu to povede, tak míč zachytit a rozehrát jej do útočné akce. Míč ve hře je od okamžiku, kdy se ho dotkne podávající povoleným způsobem. Míč mimo hru je tehdy, kdy už nemůže být žádným hráčem vrácen do hry.</a:t>
            </a:r>
          </a:p>
          <a:p>
            <a:r>
              <a:rPr lang="cs-CZ" sz="1400" dirty="0" smtClean="0"/>
              <a:t> </a:t>
            </a:r>
          </a:p>
          <a:p>
            <a:r>
              <a:rPr lang="cs-CZ" sz="1400" dirty="0" smtClean="0"/>
              <a:t>Nohejbal lze hrát ve více kategoriích. Mohou se naproti sobě střetnout jednotlivci, dvojice, trojice nebo více hráčů, přičemž platí stejná pravidla jako u hry trojic.</a:t>
            </a:r>
          </a:p>
          <a:p>
            <a:r>
              <a:rPr lang="cs-CZ" sz="1400" dirty="0" smtClean="0"/>
              <a:t> </a:t>
            </a:r>
          </a:p>
          <a:p>
            <a:r>
              <a:rPr lang="cs-CZ" sz="1400" dirty="0" smtClean="0"/>
              <a:t>Cílem hry je získávat </a:t>
            </a:r>
            <a:r>
              <a:rPr lang="cs-CZ" sz="1400" b="1" dirty="0" smtClean="0"/>
              <a:t>BODY</a:t>
            </a:r>
            <a:r>
              <a:rPr lang="cs-CZ" sz="1400" dirty="0" smtClean="0"/>
              <a:t>. K tomu abyste vyhráli </a:t>
            </a:r>
            <a:r>
              <a:rPr lang="cs-CZ" sz="1400" b="1" dirty="0" smtClean="0"/>
              <a:t>SET </a:t>
            </a:r>
            <a:r>
              <a:rPr lang="cs-CZ" sz="1400" dirty="0" smtClean="0"/>
              <a:t>a stali se vítězem hry, jich potřebujete 10. Pro výhru není nutný rozdíl dvou bodů jako třeba u volejbalu. </a:t>
            </a:r>
            <a:r>
              <a:rPr lang="cs-CZ" sz="1400" b="1" dirty="0" smtClean="0"/>
              <a:t>ZÁPAS </a:t>
            </a:r>
            <a:r>
              <a:rPr lang="cs-CZ" sz="1400" dirty="0" smtClean="0"/>
              <a:t>se většinou hraje na 2 sety a celý ho vyhrává družstvo, které je oba získá. V nohejbalovém </a:t>
            </a:r>
            <a:r>
              <a:rPr lang="cs-CZ" sz="1400" b="1" dirty="0" smtClean="0"/>
              <a:t>UTKÁNÍ </a:t>
            </a:r>
            <a:r>
              <a:rPr lang="cs-CZ" sz="1400" dirty="0" smtClean="0"/>
              <a:t>se střetává více družstev a měří tak mezi sebou svoje síly. Počet zápasů každého družstva a pořadí hry určuje rozpis utkání, podle kterého se řídí celá soutěž.</a:t>
            </a:r>
            <a:endParaRPr lang="cs-CZ"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500042"/>
            <a:ext cx="8183880" cy="642942"/>
          </a:xfrm>
        </p:spPr>
        <p:txBody>
          <a:bodyPr/>
          <a:lstStyle/>
          <a:p>
            <a:r>
              <a:rPr lang="cs-CZ" dirty="0" smtClean="0"/>
              <a:t>HISTORIE - MILNÍKY</a:t>
            </a:r>
            <a:endParaRPr lang="cs-CZ" dirty="0"/>
          </a:p>
        </p:txBody>
      </p:sp>
      <p:sp>
        <p:nvSpPr>
          <p:cNvPr id="3" name="Obdélník 2"/>
          <p:cNvSpPr/>
          <p:nvPr/>
        </p:nvSpPr>
        <p:spPr>
          <a:xfrm>
            <a:off x="500034" y="1285860"/>
            <a:ext cx="8001056" cy="1169551"/>
          </a:xfrm>
          <a:prstGeom prst="rect">
            <a:avLst/>
          </a:prstGeom>
        </p:spPr>
        <p:txBody>
          <a:bodyPr wrap="square">
            <a:spAutoFit/>
          </a:bodyPr>
          <a:lstStyle/>
          <a:p>
            <a:r>
              <a:rPr lang="cs-CZ" sz="1400" dirty="0"/>
              <a:t>1. Nohejbal vznikl v </a:t>
            </a:r>
            <a:r>
              <a:rPr lang="cs-CZ" sz="1400" b="1" dirty="0"/>
              <a:t>Československu</a:t>
            </a:r>
            <a:r>
              <a:rPr lang="cs-CZ" sz="1400" dirty="0"/>
              <a:t> během tréninku fotbalistů – dorostenců Slavie Praha – přibližně roku </a:t>
            </a:r>
            <a:r>
              <a:rPr lang="cs-CZ" sz="1400" b="1" dirty="0"/>
              <a:t>1922</a:t>
            </a:r>
            <a:r>
              <a:rPr lang="cs-CZ" sz="1400" dirty="0"/>
              <a:t>. Ze zábavy zkusili hrát s míčem tenis nohama. Nejprve hráli místo sítě přes dřevěné lavičky, později přes provaz. Ve stejné době se podobná hra začala hrát i v Českých Budějovicích. Byl to sport pro každého, měl jednoduchá pravidla a nazýval se “fotbal přes provaz”.</a:t>
            </a:r>
          </a:p>
        </p:txBody>
      </p:sp>
      <p:sp>
        <p:nvSpPr>
          <p:cNvPr id="4" name="Obdélník 3"/>
          <p:cNvSpPr/>
          <p:nvPr/>
        </p:nvSpPr>
        <p:spPr>
          <a:xfrm>
            <a:off x="500034" y="2428869"/>
            <a:ext cx="7786742" cy="3754874"/>
          </a:xfrm>
          <a:prstGeom prst="rect">
            <a:avLst/>
          </a:prstGeom>
        </p:spPr>
        <p:txBody>
          <a:bodyPr wrap="square">
            <a:spAutoFit/>
          </a:bodyPr>
          <a:lstStyle/>
          <a:p>
            <a:r>
              <a:rPr lang="cs-CZ" sz="1400" dirty="0"/>
              <a:t>2. Další rozvoj nohejbalu (od roku 1935) je také spojen s fotbalisty (Borkovec, Čapek, Kubát) na místě zvaném Žluté lázně v Praze u řeky Vltava . Později se připojili velmi známí fotbalisté (</a:t>
            </a:r>
            <a:r>
              <a:rPr lang="cs-CZ" sz="1400" dirty="0" err="1"/>
              <a:t>Bican</a:t>
            </a:r>
            <a:r>
              <a:rPr lang="cs-CZ" sz="1400" dirty="0"/>
              <a:t>, </a:t>
            </a:r>
            <a:r>
              <a:rPr lang="cs-CZ" sz="1400" dirty="0" err="1"/>
              <a:t>Ludl</a:t>
            </a:r>
            <a:r>
              <a:rPr lang="cs-CZ" sz="1400" dirty="0"/>
              <a:t>, Říha, Bradáč) a mezi roky 1939 – 1948 se zde hrál pravidelně nohejbalový turnaj</a:t>
            </a:r>
            <a:r>
              <a:rPr lang="cs-CZ" sz="1400" dirty="0" smtClean="0"/>
              <a:t>.</a:t>
            </a:r>
          </a:p>
          <a:p>
            <a:r>
              <a:rPr lang="cs-CZ" sz="1400" dirty="0"/>
              <a:t>3. První </a:t>
            </a:r>
            <a:r>
              <a:rPr lang="cs-CZ" sz="1400" b="1" dirty="0"/>
              <a:t>Nohejbalová pravidla</a:t>
            </a:r>
            <a:r>
              <a:rPr lang="cs-CZ" sz="1400" dirty="0"/>
              <a:t> byla vydána v roce </a:t>
            </a:r>
            <a:r>
              <a:rPr lang="cs-CZ" sz="1400" b="1" dirty="0"/>
              <a:t>1940</a:t>
            </a:r>
            <a:r>
              <a:rPr lang="cs-CZ" sz="1400" dirty="0"/>
              <a:t> (autoři Kulhánek, Borkovec) a v roce 1940 začal být nohejbal propagován během volejbalových zápasů na trampských osadách</a:t>
            </a:r>
            <a:r>
              <a:rPr lang="cs-CZ" sz="1400" dirty="0" smtClean="0"/>
              <a:t>.</a:t>
            </a:r>
          </a:p>
          <a:p>
            <a:r>
              <a:rPr lang="cs-CZ" sz="1400" dirty="0"/>
              <a:t>4. Ve </a:t>
            </a:r>
            <a:r>
              <a:rPr lang="cs-CZ" sz="1400" b="1" dirty="0"/>
              <a:t>Francii</a:t>
            </a:r>
            <a:r>
              <a:rPr lang="cs-CZ" sz="1400" dirty="0"/>
              <a:t> se nohejbal objevil v roce </a:t>
            </a:r>
            <a:r>
              <a:rPr lang="cs-CZ" sz="1400" b="1" dirty="0"/>
              <a:t>1943</a:t>
            </a:r>
            <a:r>
              <a:rPr lang="cs-CZ" sz="1400" dirty="0"/>
              <a:t> jako import z východu, když se pan Albert </a:t>
            </a:r>
            <a:r>
              <a:rPr lang="cs-CZ" sz="1400" dirty="0" err="1"/>
              <a:t>Batteux</a:t>
            </a:r>
            <a:r>
              <a:rPr lang="cs-CZ" sz="1400" dirty="0"/>
              <a:t> (trenér národního mužstva Francie a klubu </a:t>
            </a:r>
            <a:r>
              <a:rPr lang="cs-CZ" sz="1400" dirty="0" err="1"/>
              <a:t>Stade</a:t>
            </a:r>
            <a:r>
              <a:rPr lang="cs-CZ" sz="1400" dirty="0"/>
              <a:t> de </a:t>
            </a:r>
            <a:r>
              <a:rPr lang="cs-CZ" sz="1400" dirty="0" err="1"/>
              <a:t>Reims</a:t>
            </a:r>
            <a:r>
              <a:rPr lang="cs-CZ" sz="1400" dirty="0"/>
              <a:t>) rozhodl zlepšit technické schopnosti svých hráčů a nutil je hrát nohama tenis s fotbalovým míčem na tenisovém kurtu</a:t>
            </a:r>
            <a:r>
              <a:rPr lang="cs-CZ" sz="1400" dirty="0" smtClean="0"/>
              <a:t>.</a:t>
            </a:r>
          </a:p>
          <a:p>
            <a:r>
              <a:rPr lang="cs-CZ" sz="1400" dirty="0"/>
              <a:t>5. Díky pražským fotbalistům, kteří jezdívali do známých lázní Piešťany na Slovensku, byl nohejbal importován v roce </a:t>
            </a:r>
            <a:r>
              <a:rPr lang="cs-CZ" sz="1400" b="1" dirty="0"/>
              <a:t>1945</a:t>
            </a:r>
            <a:r>
              <a:rPr lang="cs-CZ" sz="1400" dirty="0"/>
              <a:t> také na </a:t>
            </a:r>
            <a:r>
              <a:rPr lang="cs-CZ" sz="1400" b="1" dirty="0"/>
              <a:t>Slovensko. </a:t>
            </a:r>
            <a:r>
              <a:rPr lang="cs-CZ" sz="1400" dirty="0"/>
              <a:t>Hrával se na volejbalovém hřišti u venkovního bazénu a postupně jej začali hrát místní vodní </a:t>
            </a:r>
            <a:r>
              <a:rPr lang="cs-CZ" sz="1400" dirty="0" err="1"/>
              <a:t>polisté</a:t>
            </a:r>
            <a:r>
              <a:rPr lang="cs-CZ" sz="1400" dirty="0"/>
              <a:t> a plavci, kteří si jej velmi rychle osvojili.</a:t>
            </a:r>
            <a:endParaRPr lang="cs-CZ" sz="1400" dirty="0" smtClean="0"/>
          </a:p>
          <a:p>
            <a:endParaRPr lang="cs-CZ" sz="1400" dirty="0"/>
          </a:p>
          <a:p>
            <a:endParaRPr lang="cs-CZ"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844" y="6143644"/>
            <a:ext cx="8183880" cy="265742"/>
          </a:xfrm>
        </p:spPr>
        <p:txBody>
          <a:bodyPr>
            <a:normAutofit fontScale="90000"/>
          </a:bodyPr>
          <a:lstStyle/>
          <a:p>
            <a:endParaRPr lang="cs-CZ" dirty="0"/>
          </a:p>
        </p:txBody>
      </p:sp>
      <p:sp>
        <p:nvSpPr>
          <p:cNvPr id="3" name="Obdélník 2"/>
          <p:cNvSpPr/>
          <p:nvPr/>
        </p:nvSpPr>
        <p:spPr>
          <a:xfrm>
            <a:off x="500034" y="571480"/>
            <a:ext cx="8001056" cy="5478423"/>
          </a:xfrm>
          <a:prstGeom prst="rect">
            <a:avLst/>
          </a:prstGeom>
        </p:spPr>
        <p:txBody>
          <a:bodyPr wrap="square">
            <a:spAutoFit/>
          </a:bodyPr>
          <a:lstStyle/>
          <a:p>
            <a:r>
              <a:rPr lang="cs-CZ" sz="1400" dirty="0"/>
              <a:t>6. Trampská liga – zvaná </a:t>
            </a:r>
            <a:r>
              <a:rPr lang="cs-CZ" sz="1400" i="1" dirty="0"/>
              <a:t>Turnaj starých tuláků</a:t>
            </a:r>
            <a:r>
              <a:rPr lang="cs-CZ" sz="1400" dirty="0"/>
              <a:t> – byla založena v české části Československa a v letech 1953 -1961 </a:t>
            </a:r>
            <a:r>
              <a:rPr lang="cs-CZ" sz="1400" dirty="0" smtClean="0"/>
              <a:t>se jí účastnilo 10 družstev.</a:t>
            </a:r>
          </a:p>
          <a:p>
            <a:endParaRPr lang="cs-CZ" sz="1400" dirty="0" smtClean="0"/>
          </a:p>
          <a:p>
            <a:r>
              <a:rPr lang="cs-CZ" sz="1400" dirty="0"/>
              <a:t>7. V roce 1961 byl nohejbal uznán jako oficiální sport v rámci Československého svazu tělesné výchovy. (ČSTV) a byla založena Pražská komise nohejbalu. Během let 1961 – 1971 se pražských soutěží zúčastnilo kolem 90 mužstev. Mnoho mužstev také hrálo na turnajích pořádaných v různých okresech české oblasti republiky</a:t>
            </a:r>
            <a:r>
              <a:rPr lang="cs-CZ" sz="1400" dirty="0" smtClean="0"/>
              <a:t>.</a:t>
            </a:r>
          </a:p>
          <a:p>
            <a:endParaRPr lang="cs-CZ" sz="1400" dirty="0" smtClean="0"/>
          </a:p>
          <a:p>
            <a:r>
              <a:rPr lang="cs-CZ" sz="1400" dirty="0"/>
              <a:t>8. V roce </a:t>
            </a:r>
            <a:r>
              <a:rPr lang="cs-CZ" sz="1400" b="1" dirty="0"/>
              <a:t>1971 </a:t>
            </a:r>
            <a:r>
              <a:rPr lang="cs-CZ" sz="1400" dirty="0"/>
              <a:t>byl založen </a:t>
            </a:r>
            <a:r>
              <a:rPr lang="cs-CZ" sz="1400" b="1" dirty="0"/>
              <a:t>Český nohejbalový svaz</a:t>
            </a:r>
            <a:r>
              <a:rPr lang="cs-CZ" sz="1400" dirty="0"/>
              <a:t> (nohejbal byl organizován a hrál se v 11 okresech). Od roku 1972 se hrála 1. liga nohejbalu. Na Slovensku se začala hrát 1. liga v roce 1973 a o rok později (</a:t>
            </a:r>
            <a:r>
              <a:rPr lang="cs-CZ" sz="1400" b="1" dirty="0"/>
              <a:t>1974</a:t>
            </a:r>
            <a:r>
              <a:rPr lang="cs-CZ" sz="1400" dirty="0"/>
              <a:t>) byl založen </a:t>
            </a:r>
            <a:r>
              <a:rPr lang="cs-CZ" sz="1400" b="1" dirty="0"/>
              <a:t>Slovenský nohejbalový svaz</a:t>
            </a:r>
            <a:r>
              <a:rPr lang="cs-CZ" sz="1400" dirty="0" smtClean="0"/>
              <a:t>.</a:t>
            </a:r>
          </a:p>
          <a:p>
            <a:endParaRPr lang="cs-CZ" sz="1400" dirty="0" smtClean="0"/>
          </a:p>
          <a:p>
            <a:r>
              <a:rPr lang="cs-CZ" sz="1400" dirty="0"/>
              <a:t>9. V </a:t>
            </a:r>
            <a:r>
              <a:rPr lang="cs-CZ" sz="1400" b="1" dirty="0"/>
              <a:t>únoru 1987 </a:t>
            </a:r>
            <a:r>
              <a:rPr lang="cs-CZ" sz="1400" dirty="0"/>
              <a:t>pět zemí (Švýcarsko, Anglie, </a:t>
            </a:r>
            <a:r>
              <a:rPr lang="cs-CZ" sz="1400" dirty="0" smtClean="0"/>
              <a:t>Itálie</a:t>
            </a:r>
            <a:r>
              <a:rPr lang="cs-CZ" sz="1400" dirty="0"/>
              <a:t>, Rumunsko a Německo) založilo</a:t>
            </a:r>
            <a:r>
              <a:rPr lang="cs-CZ" sz="1400" b="1" dirty="0"/>
              <a:t> </a:t>
            </a:r>
            <a:r>
              <a:rPr lang="cs-CZ" sz="1400" dirty="0"/>
              <a:t>v</a:t>
            </a:r>
            <a:r>
              <a:rPr lang="cs-CZ" sz="1400" b="1" dirty="0"/>
              <a:t> </a:t>
            </a:r>
            <a:r>
              <a:rPr lang="cs-CZ" sz="1400" dirty="0" err="1"/>
              <a:t>Bielu</a:t>
            </a:r>
            <a:r>
              <a:rPr lang="cs-CZ" sz="1400" dirty="0"/>
              <a:t> ve Švýcarsku světovou </a:t>
            </a:r>
            <a:r>
              <a:rPr lang="cs-CZ" sz="1400" b="1" dirty="0"/>
              <a:t>Mezinárodní nohejbalovou asociaci</a:t>
            </a:r>
            <a:r>
              <a:rPr lang="cs-CZ" sz="1400" dirty="0"/>
              <a:t> (</a:t>
            </a:r>
            <a:r>
              <a:rPr lang="cs-CZ" sz="1400" b="1" dirty="0" err="1"/>
              <a:t>International</a:t>
            </a:r>
            <a:r>
              <a:rPr lang="cs-CZ" sz="1400" b="1" dirty="0"/>
              <a:t> </a:t>
            </a:r>
            <a:r>
              <a:rPr lang="cs-CZ" sz="1400" b="1" dirty="0" err="1"/>
              <a:t>Football</a:t>
            </a:r>
            <a:r>
              <a:rPr lang="cs-CZ" sz="1400" b="1" dirty="0"/>
              <a:t>-</a:t>
            </a:r>
            <a:r>
              <a:rPr lang="cs-CZ" sz="1400" b="1" dirty="0" err="1"/>
              <a:t>Tennis</a:t>
            </a:r>
            <a:r>
              <a:rPr lang="cs-CZ" sz="1400" b="1" dirty="0"/>
              <a:t> </a:t>
            </a:r>
            <a:r>
              <a:rPr lang="cs-CZ" sz="1400" b="1" dirty="0" err="1"/>
              <a:t>Association</a:t>
            </a:r>
            <a:r>
              <a:rPr lang="cs-CZ" sz="1400" b="1" dirty="0"/>
              <a:t>-IFTA</a:t>
            </a:r>
            <a:r>
              <a:rPr lang="cs-CZ" sz="1400" dirty="0"/>
              <a:t>). </a:t>
            </a:r>
            <a:endParaRPr lang="cs-CZ" sz="1400" dirty="0" smtClean="0"/>
          </a:p>
          <a:p>
            <a:endParaRPr lang="cs-CZ" sz="1400" dirty="0" smtClean="0"/>
          </a:p>
          <a:p>
            <a:r>
              <a:rPr lang="cs-CZ" sz="1400" dirty="0"/>
              <a:t>10. V následujících letech vstoupila do IFTA řada zemí, mezi nimi Rakousko, </a:t>
            </a:r>
            <a:r>
              <a:rPr lang="cs-CZ" sz="1400" dirty="0" smtClean="0"/>
              <a:t>Brazílie</a:t>
            </a:r>
            <a:r>
              <a:rPr lang="cs-CZ" sz="1400" dirty="0"/>
              <a:t>, Československo (po rozdělení Československa v roce 1993 se staly  nezávislými členy Česká republika a Slovenská republika), Maďarsko, Řecko, Turecko, Norsko, Rusko, USA, Ukrajina, atd. Některé z nich později IFTA opustily, např. Německo, Řecko, </a:t>
            </a:r>
            <a:r>
              <a:rPr lang="cs-CZ" sz="1400" dirty="0" smtClean="0"/>
              <a:t>Brazílie</a:t>
            </a:r>
            <a:r>
              <a:rPr lang="cs-CZ" sz="1400" dirty="0"/>
              <a:t>, Rakousko</a:t>
            </a:r>
            <a:r>
              <a:rPr lang="cs-CZ" sz="1400" dirty="0" smtClean="0"/>
              <a:t>…</a:t>
            </a:r>
          </a:p>
          <a:p>
            <a:endParaRPr lang="cs-CZ" sz="1400" dirty="0" smtClean="0"/>
          </a:p>
          <a:p>
            <a:r>
              <a:rPr lang="cs-CZ" sz="1400" dirty="0"/>
              <a:t>11. V roce 1991 bylo v Maďarsku a Švýcarsku pořádáno </a:t>
            </a:r>
            <a:r>
              <a:rPr lang="cs-CZ" sz="1400" b="1" dirty="0"/>
              <a:t>1. Mistrovství Evropy</a:t>
            </a:r>
            <a:r>
              <a:rPr lang="cs-CZ" sz="1400" dirty="0"/>
              <a:t> </a:t>
            </a:r>
            <a:r>
              <a:rPr lang="cs-CZ" sz="1400" b="1" dirty="0"/>
              <a:t>mužů</a:t>
            </a:r>
            <a:r>
              <a:rPr lang="cs-CZ" sz="1400" dirty="0"/>
              <a:t>. V roce 1994 uspořádalo Slovensko </a:t>
            </a:r>
            <a:r>
              <a:rPr lang="cs-CZ" sz="1400" b="1" dirty="0"/>
              <a:t>1. Mistrovství světa</a:t>
            </a:r>
            <a:r>
              <a:rPr lang="cs-CZ" sz="1400" dirty="0"/>
              <a:t> </a:t>
            </a:r>
            <a:r>
              <a:rPr lang="cs-CZ" sz="1400" b="1" dirty="0"/>
              <a:t>mužů</a:t>
            </a:r>
            <a:r>
              <a:rPr lang="cs-CZ" sz="1400"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6072206"/>
            <a:ext cx="8183880" cy="179258"/>
          </a:xfrm>
        </p:spPr>
        <p:txBody>
          <a:bodyPr>
            <a:normAutofit fontScale="90000"/>
          </a:bodyPr>
          <a:lstStyle/>
          <a:p>
            <a:endParaRPr lang="cs-CZ" dirty="0"/>
          </a:p>
        </p:txBody>
      </p:sp>
      <p:sp>
        <p:nvSpPr>
          <p:cNvPr id="3" name="Obdélník 2"/>
          <p:cNvSpPr/>
          <p:nvPr/>
        </p:nvSpPr>
        <p:spPr>
          <a:xfrm>
            <a:off x="500034" y="571480"/>
            <a:ext cx="8072494" cy="5047536"/>
          </a:xfrm>
          <a:prstGeom prst="rect">
            <a:avLst/>
          </a:prstGeom>
        </p:spPr>
        <p:txBody>
          <a:bodyPr wrap="square">
            <a:spAutoFit/>
          </a:bodyPr>
          <a:lstStyle/>
          <a:p>
            <a:r>
              <a:rPr lang="cs-CZ" sz="1400" dirty="0"/>
              <a:t>12. V roce 2000 se konalo </a:t>
            </a:r>
            <a:r>
              <a:rPr lang="cs-CZ" sz="1400" b="1" dirty="0"/>
              <a:t>1. Mistrovství světa žen a juniorů </a:t>
            </a:r>
            <a:r>
              <a:rPr lang="cs-CZ" sz="1400" dirty="0"/>
              <a:t>ve Slovensku</a:t>
            </a:r>
            <a:r>
              <a:rPr lang="cs-CZ" sz="1400" dirty="0" smtClean="0"/>
              <a:t>.</a:t>
            </a:r>
          </a:p>
          <a:p>
            <a:endParaRPr lang="cs-CZ" sz="1400" dirty="0"/>
          </a:p>
          <a:p>
            <a:r>
              <a:rPr lang="cs-CZ" sz="1400" dirty="0"/>
              <a:t>13. V roce 2004 se IFTA přejmenovala na návrh Francie na </a:t>
            </a:r>
            <a:r>
              <a:rPr lang="cs-CZ" sz="1400" b="1" dirty="0"/>
              <a:t>FIFTA</a:t>
            </a:r>
            <a:r>
              <a:rPr lang="cs-CZ" sz="1400" dirty="0"/>
              <a:t> (</a:t>
            </a:r>
            <a:r>
              <a:rPr lang="cs-CZ" sz="1400" i="1" dirty="0" err="1"/>
              <a:t>Fédération</a:t>
            </a:r>
            <a:r>
              <a:rPr lang="cs-CZ" sz="1400" i="1" dirty="0"/>
              <a:t> </a:t>
            </a:r>
            <a:r>
              <a:rPr lang="cs-CZ" sz="1400" i="1" dirty="0" err="1"/>
              <a:t>Internationale</a:t>
            </a:r>
            <a:r>
              <a:rPr lang="cs-CZ" sz="1400" dirty="0"/>
              <a:t> </a:t>
            </a:r>
            <a:r>
              <a:rPr lang="cs-CZ" sz="1400" i="1" dirty="0"/>
              <a:t>de</a:t>
            </a:r>
            <a:r>
              <a:rPr lang="cs-CZ" sz="1400" dirty="0"/>
              <a:t> </a:t>
            </a:r>
            <a:r>
              <a:rPr lang="cs-CZ" sz="1400" i="1" dirty="0" err="1"/>
              <a:t>Footballtennis</a:t>
            </a:r>
            <a:r>
              <a:rPr lang="cs-CZ" sz="1400" dirty="0"/>
              <a:t> </a:t>
            </a:r>
            <a:r>
              <a:rPr lang="cs-CZ" sz="1400" i="1" dirty="0" err="1"/>
              <a:t>Association</a:t>
            </a:r>
            <a:r>
              <a:rPr lang="cs-CZ" sz="1400" dirty="0" smtClean="0"/>
              <a:t>).</a:t>
            </a:r>
          </a:p>
          <a:p>
            <a:endParaRPr lang="cs-CZ" sz="1400" dirty="0"/>
          </a:p>
          <a:p>
            <a:r>
              <a:rPr lang="cs-CZ" sz="1400" dirty="0"/>
              <a:t>14. S výjimkou jednorázových objevení se nečlenských zemí na světových nebo evropských mistrovstvích, nedokázala FIFTA zaujmout nové země z různých kontinentů a nebo měl sestupnou </a:t>
            </a:r>
            <a:r>
              <a:rPr lang="cs-CZ" sz="1400" dirty="0" smtClean="0"/>
              <a:t>tendenci </a:t>
            </a:r>
            <a:r>
              <a:rPr lang="cs-CZ" sz="1400" dirty="0"/>
              <a:t>v dříve silných zemích.</a:t>
            </a:r>
            <a:endParaRPr lang="cs-CZ" sz="1400" dirty="0" smtClean="0"/>
          </a:p>
          <a:p>
            <a:endParaRPr lang="cs-CZ" sz="1400" dirty="0" smtClean="0"/>
          </a:p>
          <a:p>
            <a:r>
              <a:rPr lang="cs-CZ" sz="1400" dirty="0"/>
              <a:t>15. </a:t>
            </a:r>
            <a:r>
              <a:rPr lang="cs-CZ" sz="1400" b="1" i="1" dirty="0"/>
              <a:t>Evropská nohejbalová asociace</a:t>
            </a:r>
            <a:r>
              <a:rPr lang="cs-CZ" sz="1400" b="1" dirty="0"/>
              <a:t> </a:t>
            </a:r>
            <a:r>
              <a:rPr lang="cs-CZ" sz="1400" b="1" i="1" dirty="0"/>
              <a:t>(</a:t>
            </a:r>
            <a:r>
              <a:rPr lang="cs-CZ" sz="1400" b="1" i="1" dirty="0" err="1"/>
              <a:t>European</a:t>
            </a:r>
            <a:r>
              <a:rPr lang="cs-CZ" sz="1400" b="1" i="1" dirty="0"/>
              <a:t> </a:t>
            </a:r>
            <a:r>
              <a:rPr lang="cs-CZ" sz="1400" b="1" i="1" dirty="0" err="1"/>
              <a:t>FutNet</a:t>
            </a:r>
            <a:r>
              <a:rPr lang="cs-CZ" sz="1400" b="1" i="1" dirty="0"/>
              <a:t> </a:t>
            </a:r>
            <a:r>
              <a:rPr lang="cs-CZ" sz="1400" b="1" i="1" dirty="0" err="1"/>
              <a:t>Association</a:t>
            </a:r>
            <a:r>
              <a:rPr lang="cs-CZ" sz="1400" b="1" i="1" dirty="0"/>
              <a:t> – EFTA)</a:t>
            </a:r>
            <a:r>
              <a:rPr lang="cs-CZ" sz="1400" dirty="0"/>
              <a:t> byla založena </a:t>
            </a:r>
            <a:r>
              <a:rPr lang="cs-CZ" sz="1400" b="1" dirty="0"/>
              <a:t>24 dubna 2010</a:t>
            </a:r>
            <a:r>
              <a:rPr lang="cs-CZ" sz="1400" dirty="0"/>
              <a:t> v Marseille, ve Francii. Zakládajícími zeměmi byly Francie, Švýcarsko, Česká republika, Slovensko, Katalánsko, Baskicko a Rumunsko (které EFTA později opustilo). Koncem roku 2010 a začátkem roku 2011 k nim přibyly Dánsko, Anglie, Polsko, Ukrajina a Rakousko</a:t>
            </a:r>
            <a:r>
              <a:rPr lang="cs-CZ" sz="1400" dirty="0" smtClean="0"/>
              <a:t>.</a:t>
            </a:r>
          </a:p>
          <a:p>
            <a:endParaRPr lang="cs-CZ" sz="1400" dirty="0"/>
          </a:p>
          <a:p>
            <a:r>
              <a:rPr lang="cs-CZ" sz="1400" dirty="0"/>
              <a:t>16. Četné vnitřní problémy ve FIFTA, omezující reálný rozvoj, dosáhly svého vrcholu v roce 2010. To vedlo k rozhodnutí některých zemí opustit FIFTA a založit novou M</a:t>
            </a:r>
            <a:r>
              <a:rPr lang="cs-CZ" sz="1400" b="1" i="1" dirty="0"/>
              <a:t>ezinárodní nohejbalovou unii (UNIF -Union </a:t>
            </a:r>
            <a:r>
              <a:rPr lang="cs-CZ" sz="1400" b="1" i="1" dirty="0" err="1"/>
              <a:t>Internationale</a:t>
            </a:r>
            <a:r>
              <a:rPr lang="cs-CZ" sz="1400" b="1" i="1" dirty="0"/>
              <a:t> de </a:t>
            </a:r>
            <a:r>
              <a:rPr lang="cs-CZ" sz="1400" b="1" i="1" dirty="0" err="1"/>
              <a:t>FutNet</a:t>
            </a:r>
            <a:r>
              <a:rPr lang="cs-CZ" sz="1400" b="1" i="1" dirty="0"/>
              <a:t>). </a:t>
            </a:r>
            <a:r>
              <a:rPr lang="cs-CZ" sz="1400" dirty="0"/>
              <a:t>V Ženevě, ve Švýcarsku, dne </a:t>
            </a:r>
            <a:r>
              <a:rPr lang="cs-CZ" sz="1400" b="1" dirty="0"/>
              <a:t>16. října 2010 </a:t>
            </a:r>
            <a:r>
              <a:rPr lang="cs-CZ" sz="1400" dirty="0"/>
              <a:t>byly z dřívějších členů FIFTA zakládajícími členy UNIF Francie, Švýcarsko, Česká republika, Slovensko, Katalánsko, Argentina, spolu s kandidáty FIFTA </a:t>
            </a:r>
            <a:r>
              <a:rPr lang="cs-CZ" sz="1400" dirty="0" smtClean="0"/>
              <a:t>Austrálií </a:t>
            </a:r>
            <a:r>
              <a:rPr lang="cs-CZ" sz="1400" dirty="0"/>
              <a:t>a Kostarikou a s ostatními zeměmi jako Polsko, Dánsko, Malajsie, Baskicko, Jižní Afrika, USA a Anglie. Na začátku roku 2011 se připojila ještě Ukrajina.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1472" y="1071546"/>
            <a:ext cx="7643866" cy="4247317"/>
          </a:xfrm>
          <a:prstGeom prst="rect">
            <a:avLst/>
          </a:prstGeom>
        </p:spPr>
        <p:txBody>
          <a:bodyPr wrap="square">
            <a:spAutoFit/>
          </a:bodyPr>
          <a:lstStyle/>
          <a:p>
            <a:r>
              <a:rPr lang="cs-CZ" dirty="0" smtClean="0"/>
              <a:t>Nohejbal má tři základní disciplíny: </a:t>
            </a:r>
            <a:r>
              <a:rPr lang="cs-CZ" b="1" dirty="0" smtClean="0"/>
              <a:t>singl, dvojice a trojice</a:t>
            </a:r>
            <a:r>
              <a:rPr lang="cs-CZ" dirty="0" smtClean="0"/>
              <a:t>. </a:t>
            </a:r>
          </a:p>
          <a:p>
            <a:endParaRPr lang="cs-CZ" dirty="0" smtClean="0"/>
          </a:p>
          <a:p>
            <a:r>
              <a:rPr lang="cs-CZ" dirty="0" smtClean="0"/>
              <a:t>Hlavními vlastnostmi těchto disciplín, jak uvádějí pravidla UNIF, jsou:</a:t>
            </a:r>
          </a:p>
          <a:p>
            <a:endParaRPr lang="cs-CZ" dirty="0" smtClean="0"/>
          </a:p>
          <a:p>
            <a:r>
              <a:rPr lang="cs-CZ" dirty="0" smtClean="0"/>
              <a:t>Singl: jeden hráč, dva doteky míče hráčem, jeden dopad míče na zem pro všechny kategorie, rozměry hřiště 9m x 12,8m.</a:t>
            </a:r>
          </a:p>
          <a:p>
            <a:endParaRPr lang="cs-CZ" dirty="0" smtClean="0"/>
          </a:p>
          <a:p>
            <a:r>
              <a:rPr lang="cs-CZ" dirty="0" smtClean="0"/>
              <a:t>Dvojice: dva hráči, tři doteky míče hráčem (ale ne dva po sobě stejným hráčem), jeden dopad míče na zem (muži), dva dopady míče na zem (ženy, dorostenci), rozměry hřiště 9m x 12,8m</a:t>
            </a:r>
          </a:p>
          <a:p>
            <a:endParaRPr lang="cs-CZ" dirty="0" smtClean="0"/>
          </a:p>
          <a:p>
            <a:r>
              <a:rPr lang="cs-CZ" dirty="0" smtClean="0"/>
              <a:t>Trojice: tři hráči, tři doteky míče hráčem (ale ne dva po sobě stejným hráčem), jeden dopad míče na zem (muži), dva dopady míče na zem (ženy, dorostenci), rozměry hřiště 9m x 18m</a:t>
            </a:r>
            <a:endParaRPr lang="cs-CZ" dirty="0"/>
          </a:p>
        </p:txBody>
      </p:sp>
      <p:sp>
        <p:nvSpPr>
          <p:cNvPr id="3" name="Nadpis 2"/>
          <p:cNvSpPr>
            <a:spLocks noGrp="1"/>
          </p:cNvSpPr>
          <p:nvPr>
            <p:ph type="title"/>
          </p:nvPr>
        </p:nvSpPr>
        <p:spPr/>
        <p:txBody>
          <a:bodyPr/>
          <a:lstStyle/>
          <a:p>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357694"/>
            <a:ext cx="8183880" cy="1051560"/>
          </a:xfrm>
        </p:spPr>
        <p:txBody>
          <a:bodyPr/>
          <a:lstStyle/>
          <a:p>
            <a:r>
              <a:rPr lang="cs-CZ" dirty="0" smtClean="0">
                <a:solidFill>
                  <a:srgbClr val="0070C0"/>
                </a:solidFill>
              </a:rPr>
              <a:t>Historie ve světě</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1033463" y="852488"/>
            <a:ext cx="7077075"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CNSfutnet-logo.png"/>
          <p:cNvPicPr>
            <a:picLocks noChangeAspect="1"/>
          </p:cNvPicPr>
          <p:nvPr/>
        </p:nvPicPr>
        <p:blipFill>
          <a:blip r:embed="rId2" cstate="print"/>
          <a:stretch>
            <a:fillRect/>
          </a:stretch>
        </p:blipFill>
        <p:spPr>
          <a:xfrm>
            <a:off x="1071538" y="1428736"/>
            <a:ext cx="1219200" cy="1219200"/>
          </a:xfrm>
          <a:prstGeom prst="rect">
            <a:avLst/>
          </a:prstGeom>
        </p:spPr>
      </p:pic>
      <p:sp>
        <p:nvSpPr>
          <p:cNvPr id="5" name="TextovéPole 4"/>
          <p:cNvSpPr txBox="1"/>
          <p:nvPr/>
        </p:nvSpPr>
        <p:spPr>
          <a:xfrm>
            <a:off x="2786050" y="1500174"/>
            <a:ext cx="4572032" cy="1200329"/>
          </a:xfrm>
          <a:prstGeom prst="rect">
            <a:avLst/>
          </a:prstGeom>
          <a:noFill/>
        </p:spPr>
        <p:txBody>
          <a:bodyPr wrap="square" rtlCol="0">
            <a:spAutoFit/>
          </a:bodyPr>
          <a:lstStyle/>
          <a:p>
            <a:r>
              <a:rPr lang="cs-CZ" b="1" dirty="0"/>
              <a:t>Počet členů – registrovaní hráči a kluby: </a:t>
            </a:r>
            <a:r>
              <a:rPr lang="cs-CZ" dirty="0"/>
              <a:t>8 150 členů celkem, 7 000 mužů, 420 žen, 450 dorostenců, 280 žáků ve 400 klubech</a:t>
            </a:r>
          </a:p>
        </p:txBody>
      </p:sp>
      <p:sp>
        <p:nvSpPr>
          <p:cNvPr id="8" name="Nadpis 7"/>
          <p:cNvSpPr txBox="1">
            <a:spLocks noGrp="1"/>
          </p:cNvSpPr>
          <p:nvPr>
            <p:ph type="title"/>
          </p:nvPr>
        </p:nvSpPr>
        <p:spPr>
          <a:xfrm>
            <a:off x="428625" y="428625"/>
            <a:ext cx="8183563" cy="646331"/>
          </a:xfrm>
          <a:prstGeom prst="rect">
            <a:avLst/>
          </a:prstGeom>
          <a:noFill/>
        </p:spPr>
        <p:txBody>
          <a:bodyPr wrap="square" rtlCol="0">
            <a:spAutoFit/>
          </a:bodyPr>
          <a:lstStyle/>
          <a:p>
            <a:pPr algn="ctr"/>
            <a:r>
              <a:rPr lang="cs-CZ" dirty="0" smtClean="0"/>
              <a:t>Český nohejbalový svaz (ČNS)</a:t>
            </a:r>
            <a:endParaRPr lang="cs-CZ" dirty="0"/>
          </a:p>
        </p:txBody>
      </p:sp>
      <p:sp>
        <p:nvSpPr>
          <p:cNvPr id="9" name="TextovéPole 8"/>
          <p:cNvSpPr txBox="1"/>
          <p:nvPr/>
        </p:nvSpPr>
        <p:spPr>
          <a:xfrm>
            <a:off x="785786" y="3429001"/>
            <a:ext cx="7715304" cy="2585323"/>
          </a:xfrm>
          <a:prstGeom prst="rect">
            <a:avLst/>
          </a:prstGeom>
          <a:noFill/>
        </p:spPr>
        <p:txBody>
          <a:bodyPr wrap="square" rtlCol="0">
            <a:spAutoFit/>
          </a:bodyPr>
          <a:lstStyle/>
          <a:p>
            <a:r>
              <a:rPr lang="cs-CZ" b="1" dirty="0"/>
              <a:t>Jak ČNS funguje?</a:t>
            </a:r>
            <a:endParaRPr lang="cs-CZ" dirty="0" smtClean="0"/>
          </a:p>
          <a:p>
            <a:r>
              <a:rPr lang="cs-CZ" dirty="0" smtClean="0"/>
              <a:t>finanční </a:t>
            </a:r>
            <a:r>
              <a:rPr lang="cs-CZ" dirty="0"/>
              <a:t>podpora od státu tvoří 25-30 % celkových ročních nákladů</a:t>
            </a:r>
            <a:endParaRPr lang="cs-CZ" dirty="0" smtClean="0"/>
          </a:p>
          <a:p>
            <a:r>
              <a:rPr lang="cs-CZ" dirty="0"/>
              <a:t>finanční podpora od sponzorů tvoří 25-30 % celkových ročních nákladů</a:t>
            </a:r>
            <a:endParaRPr lang="cs-CZ" dirty="0" smtClean="0"/>
          </a:p>
          <a:p>
            <a:r>
              <a:rPr lang="cs-CZ" dirty="0"/>
              <a:t>zbytek nákladů 40-50 % je pokryt členskými příspěvky a poplatky za účast v soutěžích</a:t>
            </a:r>
            <a:endParaRPr lang="cs-CZ" dirty="0" smtClean="0"/>
          </a:p>
          <a:p>
            <a:r>
              <a:rPr lang="cs-CZ" dirty="0" smtClean="0"/>
              <a:t> </a:t>
            </a:r>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500042"/>
            <a:ext cx="8183880" cy="750762"/>
          </a:xfrm>
        </p:spPr>
        <p:txBody>
          <a:bodyPr/>
          <a:lstStyle/>
          <a:p>
            <a:pPr algn="ctr"/>
            <a:r>
              <a:rPr lang="cs-CZ" dirty="0" smtClean="0"/>
              <a:t>SOUTĚŽE</a:t>
            </a:r>
            <a:r>
              <a:rPr lang="cs-CZ" u="sng" dirty="0" smtClean="0"/>
              <a:t> </a:t>
            </a:r>
            <a:endParaRPr lang="cs-CZ" dirty="0"/>
          </a:p>
        </p:txBody>
      </p:sp>
      <p:sp>
        <p:nvSpPr>
          <p:cNvPr id="3" name="TextovéPole 2"/>
          <p:cNvSpPr txBox="1"/>
          <p:nvPr/>
        </p:nvSpPr>
        <p:spPr>
          <a:xfrm>
            <a:off x="500034" y="1285860"/>
            <a:ext cx="7929619" cy="954107"/>
          </a:xfrm>
          <a:prstGeom prst="rect">
            <a:avLst/>
          </a:prstGeom>
          <a:noFill/>
        </p:spPr>
        <p:txBody>
          <a:bodyPr wrap="square" rtlCol="0">
            <a:spAutoFit/>
          </a:bodyPr>
          <a:lstStyle/>
          <a:p>
            <a:r>
              <a:rPr lang="cs-CZ" sz="1400" dirty="0"/>
              <a:t>Naše soutěže jsou organizovány s rozdílnými pravidly, pokud jde o počet dopadů míče na zem. Všechny národní a vrcholné krajské soutěže se hrají se dvěma dopady míče na zem. Většina místních (okresních) soutěží a turnajů se hraje se třemi dopady míče na zem.</a:t>
            </a:r>
          </a:p>
        </p:txBody>
      </p:sp>
      <p:sp>
        <p:nvSpPr>
          <p:cNvPr id="4" name="TextovéPole 3"/>
          <p:cNvSpPr txBox="1"/>
          <p:nvPr/>
        </p:nvSpPr>
        <p:spPr>
          <a:xfrm>
            <a:off x="571472" y="2214554"/>
            <a:ext cx="3929090" cy="3816429"/>
          </a:xfrm>
          <a:prstGeom prst="rect">
            <a:avLst/>
          </a:prstGeom>
          <a:noFill/>
        </p:spPr>
        <p:txBody>
          <a:bodyPr wrap="square" rtlCol="0">
            <a:spAutoFit/>
          </a:bodyPr>
          <a:lstStyle/>
          <a:p>
            <a:r>
              <a:rPr lang="cs-CZ" sz="1400" u="sng" dirty="0" smtClean="0"/>
              <a:t>Muži </a:t>
            </a:r>
          </a:p>
          <a:p>
            <a:endParaRPr lang="cs-CZ" sz="1400" u="sng" dirty="0" smtClean="0"/>
          </a:p>
          <a:p>
            <a:r>
              <a:rPr lang="cs-CZ" sz="1400" dirty="0" smtClean="0"/>
              <a:t>Národní extraliga – 8 mužstev</a:t>
            </a:r>
          </a:p>
          <a:p>
            <a:r>
              <a:rPr lang="cs-CZ" sz="1400" dirty="0" smtClean="0"/>
              <a:t>1. národní liga – 8 mužstev</a:t>
            </a:r>
          </a:p>
          <a:p>
            <a:r>
              <a:rPr lang="cs-CZ" sz="1400" dirty="0" smtClean="0"/>
              <a:t>2. národní liga – dvě skupiny po 8 mužstvech</a:t>
            </a:r>
          </a:p>
          <a:p>
            <a:r>
              <a:rPr lang="cs-CZ" sz="1400" dirty="0" smtClean="0"/>
              <a:t>12 krajských soutěží (obvykle </a:t>
            </a:r>
            <a:r>
              <a:rPr lang="cs-CZ" sz="1400" i="1" dirty="0" smtClean="0"/>
              <a:t>4</a:t>
            </a:r>
            <a:r>
              <a:rPr lang="cs-CZ" sz="1400" dirty="0" smtClean="0"/>
              <a:t> – 10 mužstev)</a:t>
            </a:r>
          </a:p>
          <a:p>
            <a:r>
              <a:rPr lang="cs-CZ" sz="1400" dirty="0" smtClean="0"/>
              <a:t>Více než 50 okresních soutěží (obvykle 4 – 10 mužstev)</a:t>
            </a:r>
          </a:p>
          <a:p>
            <a:r>
              <a:rPr lang="cs-CZ" sz="1400" dirty="0" smtClean="0"/>
              <a:t>Národní mistrovství v singlech (17 let), ve dvojicích (40 let), v trojicích (42 let)</a:t>
            </a:r>
          </a:p>
          <a:p>
            <a:r>
              <a:rPr lang="cs-CZ" sz="1400" dirty="0" smtClean="0"/>
              <a:t>Zimní národní halový pohár. Většinou s mezinárodní účastí.</a:t>
            </a:r>
          </a:p>
          <a:p>
            <a:r>
              <a:rPr lang="cs-CZ" sz="1400" dirty="0" smtClean="0"/>
              <a:t>Nejslavnější turnaj trojic v hale – </a:t>
            </a:r>
            <a:r>
              <a:rPr lang="cs-CZ" sz="1400" i="1" dirty="0" smtClean="0"/>
              <a:t>Poslední smeč – </a:t>
            </a:r>
            <a:r>
              <a:rPr lang="cs-CZ" sz="1400" dirty="0" smtClean="0"/>
              <a:t>25letá historie</a:t>
            </a:r>
          </a:p>
          <a:p>
            <a:endParaRPr lang="cs-CZ" dirty="0"/>
          </a:p>
        </p:txBody>
      </p:sp>
      <p:sp>
        <p:nvSpPr>
          <p:cNvPr id="5" name="TextovéPole 4"/>
          <p:cNvSpPr txBox="1"/>
          <p:nvPr/>
        </p:nvSpPr>
        <p:spPr>
          <a:xfrm>
            <a:off x="4572000" y="2143116"/>
            <a:ext cx="3571900" cy="2523768"/>
          </a:xfrm>
          <a:prstGeom prst="rect">
            <a:avLst/>
          </a:prstGeom>
          <a:noFill/>
        </p:spPr>
        <p:txBody>
          <a:bodyPr wrap="square" rtlCol="0">
            <a:spAutoFit/>
          </a:bodyPr>
          <a:lstStyle/>
          <a:p>
            <a:r>
              <a:rPr lang="cs-CZ" sz="1400" u="sng" dirty="0" smtClean="0"/>
              <a:t>Ženy</a:t>
            </a:r>
          </a:p>
          <a:p>
            <a:endParaRPr lang="cs-CZ" sz="1400" dirty="0" smtClean="0"/>
          </a:p>
          <a:p>
            <a:r>
              <a:rPr lang="cs-CZ" sz="1400" dirty="0" smtClean="0"/>
              <a:t>1</a:t>
            </a:r>
            <a:r>
              <a:rPr lang="cs-CZ" sz="1400" dirty="0"/>
              <a:t>. národní liga – 8 mužstev</a:t>
            </a:r>
            <a:endParaRPr lang="cs-CZ" sz="1400" dirty="0" smtClean="0"/>
          </a:p>
          <a:p>
            <a:r>
              <a:rPr lang="cs-CZ" sz="1400" dirty="0"/>
              <a:t>1. krajská soutěž</a:t>
            </a:r>
            <a:endParaRPr lang="cs-CZ" sz="1400" dirty="0" smtClean="0"/>
          </a:p>
          <a:p>
            <a:r>
              <a:rPr lang="cs-CZ" sz="1400" dirty="0"/>
              <a:t>Národní mistrovství v singlech (9 let), ve dvojicích (18 let) a v trojicích (18 let)</a:t>
            </a:r>
            <a:endParaRPr lang="cs-CZ" sz="1400" dirty="0" smtClean="0"/>
          </a:p>
          <a:p>
            <a:r>
              <a:rPr lang="cs-CZ" sz="1400" dirty="0"/>
              <a:t>Národní zimní pohár – v hale</a:t>
            </a:r>
            <a:endParaRPr lang="cs-CZ" sz="1400" dirty="0" smtClean="0"/>
          </a:p>
          <a:p>
            <a:r>
              <a:rPr lang="cs-CZ" sz="1400" dirty="0"/>
              <a:t>Letní národní pohár</a:t>
            </a:r>
            <a:endParaRPr lang="cs-CZ" sz="1400" dirty="0" smtClean="0"/>
          </a:p>
          <a:p>
            <a:r>
              <a:rPr lang="cs-CZ" sz="1400" dirty="0"/>
              <a:t>Letní tréninkový kemp</a:t>
            </a:r>
            <a:endParaRPr lang="cs-CZ" sz="1400" dirty="0" smtClean="0"/>
          </a:p>
          <a:p>
            <a:endParaRPr lang="cs-CZ" dirty="0"/>
          </a:p>
        </p:txBody>
      </p:sp>
      <p:sp>
        <p:nvSpPr>
          <p:cNvPr id="6" name="TextovéPole 5"/>
          <p:cNvSpPr txBox="1"/>
          <p:nvPr/>
        </p:nvSpPr>
        <p:spPr>
          <a:xfrm>
            <a:off x="4572000" y="4643446"/>
            <a:ext cx="2643206" cy="307777"/>
          </a:xfrm>
          <a:prstGeom prst="rect">
            <a:avLst/>
          </a:prstGeom>
          <a:noFill/>
        </p:spPr>
        <p:txBody>
          <a:bodyPr wrap="square" rtlCol="0">
            <a:spAutoFit/>
          </a:bodyPr>
          <a:lstStyle/>
          <a:p>
            <a:r>
              <a:rPr lang="cs-CZ" sz="1400" u="sng" dirty="0"/>
              <a:t>Dorostenci</a:t>
            </a:r>
            <a:r>
              <a:rPr lang="cs-CZ" sz="1400" dirty="0"/>
              <a:t> (16-19 let)</a:t>
            </a:r>
          </a:p>
        </p:txBody>
      </p:sp>
      <p:sp>
        <p:nvSpPr>
          <p:cNvPr id="7" name="TextovéPole 6"/>
          <p:cNvSpPr txBox="1"/>
          <p:nvPr/>
        </p:nvSpPr>
        <p:spPr>
          <a:xfrm>
            <a:off x="4572000" y="5143512"/>
            <a:ext cx="2928958" cy="307777"/>
          </a:xfrm>
          <a:prstGeom prst="rect">
            <a:avLst/>
          </a:prstGeom>
          <a:noFill/>
        </p:spPr>
        <p:txBody>
          <a:bodyPr wrap="square" rtlCol="0">
            <a:spAutoFit/>
          </a:bodyPr>
          <a:lstStyle/>
          <a:p>
            <a:r>
              <a:rPr lang="cs-CZ" sz="1400" u="sng" dirty="0" smtClean="0"/>
              <a:t>Žáci</a:t>
            </a:r>
            <a:r>
              <a:rPr lang="cs-CZ" sz="1400" dirty="0" smtClean="0"/>
              <a:t> </a:t>
            </a:r>
            <a:r>
              <a:rPr lang="cs-CZ" sz="1400" dirty="0"/>
              <a:t>(do 15 let)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Tiskopis-zapis_k_utkani.jpg"/>
          <p:cNvPicPr>
            <a:picLocks noChangeAspect="1"/>
          </p:cNvPicPr>
          <p:nvPr/>
        </p:nvPicPr>
        <p:blipFill>
          <a:blip r:embed="rId2" cstate="print"/>
          <a:stretch>
            <a:fillRect/>
          </a:stretch>
        </p:blipFill>
        <p:spPr>
          <a:xfrm>
            <a:off x="0" y="197911"/>
            <a:ext cx="9144000" cy="64621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183880" cy="500066"/>
          </a:xfrm>
        </p:spPr>
        <p:txBody>
          <a:bodyPr>
            <a:normAutofit/>
          </a:bodyPr>
          <a:lstStyle/>
          <a:p>
            <a:pPr algn="ctr"/>
            <a:r>
              <a:rPr lang="cs-CZ" sz="1800" dirty="0" smtClean="0"/>
              <a:t>ODKAZY</a:t>
            </a:r>
            <a:endParaRPr lang="cs-CZ" sz="1800" dirty="0"/>
          </a:p>
        </p:txBody>
      </p:sp>
      <p:sp>
        <p:nvSpPr>
          <p:cNvPr id="4" name="TextovéPole 3"/>
          <p:cNvSpPr txBox="1"/>
          <p:nvPr/>
        </p:nvSpPr>
        <p:spPr>
          <a:xfrm>
            <a:off x="642910" y="1142984"/>
            <a:ext cx="7643866" cy="3354765"/>
          </a:xfrm>
          <a:prstGeom prst="rect">
            <a:avLst/>
          </a:prstGeom>
          <a:noFill/>
        </p:spPr>
        <p:txBody>
          <a:bodyPr wrap="square" rtlCol="0">
            <a:spAutoFit/>
          </a:bodyPr>
          <a:lstStyle/>
          <a:p>
            <a:r>
              <a:rPr lang="cs-CZ" sz="1600" dirty="0" smtClean="0">
                <a:hlinkClick r:id="rId2"/>
              </a:rPr>
              <a:t>http://nohejbal.</a:t>
            </a:r>
            <a:r>
              <a:rPr lang="cs-CZ" sz="1600" dirty="0" err="1" smtClean="0">
                <a:hlinkClick r:id="rId2"/>
              </a:rPr>
              <a:t>org</a:t>
            </a:r>
            <a:r>
              <a:rPr lang="cs-CZ" sz="1600" dirty="0" smtClean="0">
                <a:hlinkClick r:id="rId2"/>
              </a:rPr>
              <a:t>/</a:t>
            </a:r>
            <a:endParaRPr lang="cs-CZ" sz="1600" dirty="0" smtClean="0"/>
          </a:p>
          <a:p>
            <a:r>
              <a:rPr lang="cs-CZ" sz="1600" dirty="0" smtClean="0">
                <a:hlinkClick r:id="rId3"/>
              </a:rPr>
              <a:t>http://www.</a:t>
            </a:r>
            <a:r>
              <a:rPr lang="cs-CZ" sz="1600" dirty="0" err="1" smtClean="0">
                <a:hlinkClick r:id="rId3"/>
              </a:rPr>
              <a:t>futnet.eu</a:t>
            </a:r>
            <a:r>
              <a:rPr lang="cs-CZ" sz="1600" dirty="0" smtClean="0">
                <a:hlinkClick r:id="rId3"/>
              </a:rPr>
              <a:t>/</a:t>
            </a:r>
            <a:endParaRPr lang="cs-CZ" sz="1600" dirty="0" smtClean="0"/>
          </a:p>
          <a:p>
            <a:r>
              <a:rPr lang="cs-CZ" sz="1600" dirty="0" smtClean="0">
                <a:hlinkClick r:id="rId4"/>
              </a:rPr>
              <a:t>http://www.</a:t>
            </a:r>
            <a:r>
              <a:rPr lang="cs-CZ" sz="1600" dirty="0" err="1" smtClean="0">
                <a:hlinkClick r:id="rId4"/>
              </a:rPr>
              <a:t>unifut.net</a:t>
            </a:r>
            <a:r>
              <a:rPr lang="cs-CZ" sz="1600" dirty="0" smtClean="0">
                <a:hlinkClick r:id="rId4"/>
              </a:rPr>
              <a:t>/</a:t>
            </a:r>
            <a:endParaRPr lang="cs-CZ" sz="1600" dirty="0" smtClean="0"/>
          </a:p>
          <a:p>
            <a:r>
              <a:rPr lang="cs-CZ" sz="1600" dirty="0" smtClean="0">
                <a:hlinkClick r:id="rId5"/>
              </a:rPr>
              <a:t>http://www.</a:t>
            </a:r>
            <a:r>
              <a:rPr lang="cs-CZ" sz="1600" dirty="0" err="1" smtClean="0">
                <a:hlinkClick r:id="rId5"/>
              </a:rPr>
              <a:t>youtube.com</a:t>
            </a:r>
            <a:r>
              <a:rPr lang="cs-CZ" sz="1600" dirty="0" smtClean="0">
                <a:hlinkClick r:id="rId5"/>
              </a:rPr>
              <a:t>/</a:t>
            </a:r>
            <a:r>
              <a:rPr lang="cs-CZ" sz="1600" dirty="0" err="1" smtClean="0">
                <a:hlinkClick r:id="rId5"/>
              </a:rPr>
              <a:t>watch</a:t>
            </a:r>
            <a:r>
              <a:rPr lang="cs-CZ" sz="1600" dirty="0" smtClean="0">
                <a:hlinkClick r:id="rId5"/>
              </a:rPr>
              <a:t>?v=</a:t>
            </a:r>
            <a:r>
              <a:rPr lang="cs-CZ" sz="1600" dirty="0" err="1" smtClean="0">
                <a:hlinkClick r:id="rId5"/>
              </a:rPr>
              <a:t>wOagHSwdvXw</a:t>
            </a:r>
            <a:r>
              <a:rPr lang="cs-CZ" sz="1600" dirty="0" smtClean="0">
                <a:hlinkClick r:id="rId5"/>
              </a:rPr>
              <a:t>&amp;feature=</a:t>
            </a:r>
            <a:r>
              <a:rPr lang="cs-CZ" sz="1600" dirty="0" err="1" smtClean="0">
                <a:hlinkClick r:id="rId5"/>
              </a:rPr>
              <a:t>related</a:t>
            </a:r>
            <a:endParaRPr lang="cs-CZ" sz="1600" dirty="0" smtClean="0"/>
          </a:p>
          <a:p>
            <a:r>
              <a:rPr lang="cs-CZ" sz="1600" dirty="0" smtClean="0">
                <a:hlinkClick r:id="rId6"/>
              </a:rPr>
              <a:t>http://www.</a:t>
            </a:r>
            <a:r>
              <a:rPr lang="cs-CZ" sz="1600" dirty="0" err="1" smtClean="0">
                <a:hlinkClick r:id="rId6"/>
              </a:rPr>
              <a:t>youtube.com</a:t>
            </a:r>
            <a:r>
              <a:rPr lang="cs-CZ" sz="1600" dirty="0" smtClean="0">
                <a:hlinkClick r:id="rId6"/>
              </a:rPr>
              <a:t>/</a:t>
            </a:r>
            <a:r>
              <a:rPr lang="cs-CZ" sz="1600" dirty="0" err="1" smtClean="0">
                <a:hlinkClick r:id="rId6"/>
              </a:rPr>
              <a:t>watch</a:t>
            </a:r>
            <a:r>
              <a:rPr lang="cs-CZ" sz="1600" dirty="0" smtClean="0">
                <a:hlinkClick r:id="rId6"/>
              </a:rPr>
              <a:t>?v=O1AekO_</a:t>
            </a:r>
            <a:r>
              <a:rPr lang="cs-CZ" sz="1600" dirty="0" err="1" smtClean="0">
                <a:hlinkClick r:id="rId6"/>
              </a:rPr>
              <a:t>Yh</a:t>
            </a:r>
            <a:r>
              <a:rPr lang="cs-CZ" sz="1600" dirty="0" smtClean="0">
                <a:hlinkClick r:id="rId6"/>
              </a:rPr>
              <a:t>-c&amp;feature=</a:t>
            </a:r>
            <a:r>
              <a:rPr lang="cs-CZ" sz="1600" dirty="0" err="1" smtClean="0">
                <a:hlinkClick r:id="rId6"/>
              </a:rPr>
              <a:t>related</a:t>
            </a:r>
            <a:endParaRPr lang="cs-CZ" sz="1600" dirty="0" smtClean="0"/>
          </a:p>
          <a:p>
            <a:r>
              <a:rPr lang="cs-CZ" sz="1600" dirty="0" smtClean="0">
                <a:hlinkClick r:id="rId7"/>
              </a:rPr>
              <a:t>http://www.</a:t>
            </a:r>
            <a:r>
              <a:rPr lang="cs-CZ" sz="1600" dirty="0" err="1" smtClean="0">
                <a:hlinkClick r:id="rId7"/>
              </a:rPr>
              <a:t>youtube.com</a:t>
            </a:r>
            <a:r>
              <a:rPr lang="cs-CZ" sz="1600" dirty="0" smtClean="0">
                <a:hlinkClick r:id="rId7"/>
              </a:rPr>
              <a:t>/</a:t>
            </a:r>
            <a:r>
              <a:rPr lang="cs-CZ" sz="1600" dirty="0" err="1" smtClean="0">
                <a:hlinkClick r:id="rId7"/>
              </a:rPr>
              <a:t>watch</a:t>
            </a:r>
            <a:r>
              <a:rPr lang="cs-CZ" sz="1600" dirty="0" smtClean="0">
                <a:hlinkClick r:id="rId7"/>
              </a:rPr>
              <a:t>?v=</a:t>
            </a:r>
            <a:r>
              <a:rPr lang="cs-CZ" sz="1600" dirty="0" err="1" smtClean="0">
                <a:hlinkClick r:id="rId7"/>
              </a:rPr>
              <a:t>hljUUHbCDiY</a:t>
            </a:r>
            <a:r>
              <a:rPr lang="cs-CZ" sz="1600" dirty="0" smtClean="0">
                <a:hlinkClick r:id="rId7"/>
              </a:rPr>
              <a:t>&amp;feature=</a:t>
            </a:r>
            <a:r>
              <a:rPr lang="cs-CZ" sz="1600" dirty="0" err="1" smtClean="0">
                <a:hlinkClick r:id="rId7"/>
              </a:rPr>
              <a:t>related</a:t>
            </a:r>
            <a:endParaRPr lang="cs-CZ" sz="1600" dirty="0" smtClean="0"/>
          </a:p>
          <a:p>
            <a:r>
              <a:rPr lang="cs-CZ" sz="1600" dirty="0" smtClean="0">
                <a:hlinkClick r:id="rId8"/>
              </a:rPr>
              <a:t>http://www.</a:t>
            </a:r>
            <a:r>
              <a:rPr lang="cs-CZ" sz="1600" dirty="0" err="1" smtClean="0">
                <a:hlinkClick r:id="rId8"/>
              </a:rPr>
              <a:t>ceskatelevize.cz</a:t>
            </a:r>
            <a:r>
              <a:rPr lang="cs-CZ" sz="1600" dirty="0" smtClean="0">
                <a:hlinkClick r:id="rId8"/>
              </a:rPr>
              <a:t>/</a:t>
            </a:r>
            <a:r>
              <a:rPr lang="cs-CZ" sz="1600" dirty="0" err="1" smtClean="0">
                <a:hlinkClick r:id="rId8"/>
              </a:rPr>
              <a:t>ivysilani</a:t>
            </a:r>
            <a:r>
              <a:rPr lang="cs-CZ" sz="1600" dirty="0" smtClean="0">
                <a:hlinkClick r:id="rId8"/>
              </a:rPr>
              <a:t>/10169274524-nohejbal/21147129242-</a:t>
            </a:r>
            <a:r>
              <a:rPr lang="cs-CZ" sz="1600" dirty="0" err="1" smtClean="0">
                <a:hlinkClick r:id="rId8"/>
              </a:rPr>
              <a:t>finale</a:t>
            </a:r>
            <a:r>
              <a:rPr lang="cs-CZ" sz="1600" dirty="0" smtClean="0">
                <a:hlinkClick r:id="rId8"/>
              </a:rPr>
              <a:t>-extraligy-v-nohejbalu-</a:t>
            </a:r>
            <a:r>
              <a:rPr lang="cs-CZ" sz="1600" dirty="0" err="1" smtClean="0">
                <a:hlinkClick r:id="rId8"/>
              </a:rPr>
              <a:t>druzstev</a:t>
            </a:r>
            <a:r>
              <a:rPr lang="cs-CZ" sz="1600" dirty="0" smtClean="0">
                <a:hlinkClick r:id="rId8"/>
              </a:rPr>
              <a:t>-</a:t>
            </a:r>
            <a:r>
              <a:rPr lang="cs-CZ" sz="1600" dirty="0" err="1" smtClean="0">
                <a:hlinkClick r:id="rId8"/>
              </a:rPr>
              <a:t>nymburk</a:t>
            </a:r>
            <a:r>
              <a:rPr lang="cs-CZ" sz="1600" dirty="0" smtClean="0">
                <a:hlinkClick r:id="rId8"/>
              </a:rPr>
              <a:t>/</a:t>
            </a:r>
            <a:endParaRPr lang="cs-CZ" sz="1600" dirty="0" smtClean="0"/>
          </a:p>
          <a:p>
            <a:r>
              <a:rPr lang="cs-CZ" sz="1600" dirty="0" smtClean="0">
                <a:hlinkClick r:id="rId9"/>
              </a:rPr>
              <a:t>http://www.</a:t>
            </a:r>
            <a:r>
              <a:rPr lang="cs-CZ" sz="1600" dirty="0" err="1" smtClean="0">
                <a:hlinkClick r:id="rId9"/>
              </a:rPr>
              <a:t>fifta.org</a:t>
            </a:r>
            <a:r>
              <a:rPr lang="cs-CZ" sz="1600" dirty="0" smtClean="0">
                <a:hlinkClick r:id="rId9"/>
              </a:rPr>
              <a:t>/</a:t>
            </a:r>
            <a:r>
              <a:rPr lang="cs-CZ" sz="1600" dirty="0" err="1" smtClean="0">
                <a:hlinkClick r:id="rId9"/>
              </a:rPr>
              <a:t>portal</a:t>
            </a:r>
            <a:r>
              <a:rPr lang="cs-CZ" sz="1600" dirty="0" smtClean="0">
                <a:hlinkClick r:id="rId9"/>
              </a:rPr>
              <a:t>/</a:t>
            </a:r>
            <a:endParaRPr lang="cs-CZ" sz="1600" dirty="0" smtClean="0"/>
          </a:p>
          <a:p>
            <a:endParaRPr lang="cs-CZ" sz="1600" dirty="0" smtClean="0"/>
          </a:p>
          <a:p>
            <a:endParaRPr lang="cs-CZ" sz="1600"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25954" name="Picture 2" descr="http://unifut.net/pulsepro/data/img/uploads/images/Home.jpg"/>
          <p:cNvPicPr>
            <a:picLocks noChangeAspect="1" noChangeArrowheads="1"/>
          </p:cNvPicPr>
          <p:nvPr/>
        </p:nvPicPr>
        <p:blipFill>
          <a:blip r:embed="rId2" cstate="print"/>
          <a:srcRect/>
          <a:stretch>
            <a:fillRect/>
          </a:stretch>
        </p:blipFill>
        <p:spPr bwMode="auto">
          <a:xfrm>
            <a:off x="-214346" y="285728"/>
            <a:ext cx="9525000" cy="62769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23528" y="548680"/>
            <a:ext cx="8496944" cy="6524863"/>
          </a:xfrm>
          <a:prstGeom prst="rect">
            <a:avLst/>
          </a:prstGeom>
        </p:spPr>
        <p:txBody>
          <a:bodyPr wrap="square">
            <a:spAutoFit/>
          </a:bodyPr>
          <a:lstStyle/>
          <a:p>
            <a:r>
              <a:rPr lang="cs-CZ" dirty="0" smtClean="0"/>
              <a:t> </a:t>
            </a:r>
            <a:r>
              <a:rPr lang="cs-CZ" sz="2000" dirty="0" smtClean="0"/>
              <a:t>Část historie společná pro různé formy malé kopané.</a:t>
            </a:r>
          </a:p>
          <a:p>
            <a:endParaRPr lang="cs-CZ" sz="2000" dirty="0" smtClean="0"/>
          </a:p>
          <a:p>
            <a:pPr algn="just"/>
            <a:r>
              <a:rPr lang="cs-CZ" sz="2000" dirty="0" smtClean="0"/>
              <a:t>Začátky malých forem kopané – 1930 v Montevideu </a:t>
            </a:r>
            <a:r>
              <a:rPr lang="cs-CZ" sz="2000" dirty="0" smtClean="0">
                <a:solidFill>
                  <a:srgbClr val="FF0000"/>
                </a:solidFill>
              </a:rPr>
              <a:t>Juan </a:t>
            </a:r>
            <a:r>
              <a:rPr lang="cs-CZ" sz="2000" dirty="0" err="1" smtClean="0">
                <a:solidFill>
                  <a:srgbClr val="FF0000"/>
                </a:solidFill>
              </a:rPr>
              <a:t>Carlos</a:t>
            </a:r>
            <a:r>
              <a:rPr lang="cs-CZ" sz="2000" dirty="0" smtClean="0">
                <a:solidFill>
                  <a:srgbClr val="FF0000"/>
                </a:solidFill>
              </a:rPr>
              <a:t> </a:t>
            </a:r>
            <a:r>
              <a:rPr lang="cs-CZ" sz="2000" dirty="0" err="1" smtClean="0">
                <a:solidFill>
                  <a:srgbClr val="FF0000"/>
                </a:solidFill>
              </a:rPr>
              <a:t>Ceriani</a:t>
            </a:r>
            <a:r>
              <a:rPr lang="cs-CZ" sz="2000" dirty="0" smtClean="0">
                <a:solidFill>
                  <a:srgbClr val="FF0000"/>
                </a:solidFill>
              </a:rPr>
              <a:t> - </a:t>
            </a:r>
            <a:r>
              <a:rPr lang="cs-CZ" sz="2000" dirty="0" smtClean="0"/>
              <a:t>první pravidla sálového fotbalu utkání mládeže YMCA. (pět hráčů v družstvu, basketbalové hřiště bez mantinelů, míč </a:t>
            </a:r>
          </a:p>
          <a:p>
            <a:pPr algn="just"/>
            <a:r>
              <a:rPr lang="cs-CZ" sz="2000" dirty="0" smtClean="0"/>
              <a:t>s tlumeným odrazem o velikosti ženského míče na házenou).</a:t>
            </a:r>
          </a:p>
          <a:p>
            <a:pPr algn="just"/>
            <a:endParaRPr lang="cs-CZ" sz="2000" dirty="0" smtClean="0"/>
          </a:p>
          <a:p>
            <a:pPr algn="just"/>
            <a:r>
              <a:rPr lang="cs-CZ" sz="2000" dirty="0" smtClean="0"/>
              <a:t>50. léta - národní federace sálové kopané v Jižní Americe </a:t>
            </a:r>
          </a:p>
          <a:p>
            <a:pPr algn="just"/>
            <a:endParaRPr lang="cs-CZ" sz="2000" dirty="0" smtClean="0"/>
          </a:p>
          <a:p>
            <a:pPr algn="just"/>
            <a:r>
              <a:rPr lang="cs-CZ" sz="2000" dirty="0" smtClean="0"/>
              <a:t>1971 - v </a:t>
            </a:r>
            <a:r>
              <a:rPr lang="cs-CZ" sz="2000" dirty="0" err="1" smtClean="0"/>
              <a:t>Sao</a:t>
            </a:r>
            <a:r>
              <a:rPr lang="cs-CZ" sz="2000" dirty="0" smtClean="0"/>
              <a:t> Paulu ustavena Světová federace sálového fotbalu FIFUSA (</a:t>
            </a:r>
            <a:r>
              <a:rPr lang="cs-CZ" sz="2000" dirty="0" err="1" smtClean="0"/>
              <a:t>Joao</a:t>
            </a:r>
            <a:r>
              <a:rPr lang="cs-CZ" sz="2000" dirty="0" smtClean="0"/>
              <a:t> </a:t>
            </a:r>
            <a:r>
              <a:rPr lang="cs-CZ" sz="2000" dirty="0" err="1" smtClean="0"/>
              <a:t>Havelange</a:t>
            </a:r>
            <a:r>
              <a:rPr lang="cs-CZ" sz="2000" dirty="0" smtClean="0"/>
              <a:t>, pozdější prezident FIFA).</a:t>
            </a:r>
          </a:p>
          <a:p>
            <a:pPr algn="just"/>
            <a:endParaRPr lang="cs-CZ" sz="2000" dirty="0" smtClean="0"/>
          </a:p>
          <a:p>
            <a:pPr algn="just"/>
            <a:r>
              <a:rPr lang="cs-CZ" sz="2000" dirty="0" smtClean="0"/>
              <a:t>80. léta - snahy o </a:t>
            </a:r>
            <a:r>
              <a:rPr lang="cs-CZ" sz="2000" dirty="0" err="1" smtClean="0"/>
              <a:t>institucionalizaci</a:t>
            </a:r>
            <a:r>
              <a:rPr lang="cs-CZ" sz="2000" dirty="0" smtClean="0"/>
              <a:t> dalších forem fotbalu. </a:t>
            </a:r>
          </a:p>
          <a:p>
            <a:pPr algn="just"/>
            <a:endParaRPr lang="cs-CZ" sz="2000" dirty="0" smtClean="0"/>
          </a:p>
          <a:p>
            <a:pPr algn="just"/>
            <a:r>
              <a:rPr lang="cs-CZ" sz="2000" dirty="0" smtClean="0"/>
              <a:t>1984 FIFA svolala zasedání vedení všech významnějších organizací zabývajících se malými formami fotbalu. Neúčast organizace FIFUSA.</a:t>
            </a:r>
          </a:p>
          <a:p>
            <a:pPr algn="just"/>
            <a:endParaRPr lang="cs-CZ" sz="2000" dirty="0" smtClean="0"/>
          </a:p>
          <a:p>
            <a:pPr algn="just"/>
            <a:r>
              <a:rPr lang="cs-CZ" sz="2000" dirty="0" smtClean="0"/>
              <a:t>1988 (MS v Austrálii) spor mezi FIFA a FIFUSA vyvrcholil.</a:t>
            </a:r>
          </a:p>
          <a:p>
            <a:endParaRPr lang="cs-CZ" sz="2000" dirty="0" smtClean="0"/>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23528" y="335846"/>
            <a:ext cx="8568952" cy="5632311"/>
          </a:xfrm>
          <a:prstGeom prst="rect">
            <a:avLst/>
          </a:prstGeom>
        </p:spPr>
        <p:txBody>
          <a:bodyPr wrap="square">
            <a:spAutoFit/>
          </a:bodyPr>
          <a:lstStyle/>
          <a:p>
            <a:r>
              <a:rPr lang="cs-CZ" sz="2000" dirty="0" smtClean="0"/>
              <a:t>1988 FIFA pravidla „</a:t>
            </a:r>
            <a:r>
              <a:rPr lang="cs-CZ" sz="2000" dirty="0" err="1" smtClean="0"/>
              <a:t>Five</a:t>
            </a:r>
            <a:r>
              <a:rPr lang="cs-CZ" sz="2000" dirty="0" smtClean="0"/>
              <a:t>-a-</a:t>
            </a:r>
            <a:r>
              <a:rPr lang="cs-CZ" sz="2000" dirty="0" err="1" smtClean="0"/>
              <a:t>Side</a:t>
            </a:r>
            <a:r>
              <a:rPr lang="cs-CZ" sz="2000" dirty="0" smtClean="0"/>
              <a:t> </a:t>
            </a:r>
            <a:r>
              <a:rPr lang="cs-CZ" sz="2000" dirty="0" err="1" smtClean="0"/>
              <a:t>Football</a:t>
            </a:r>
            <a:r>
              <a:rPr lang="cs-CZ" sz="2000" dirty="0" smtClean="0"/>
              <a:t>“ a výzva, aby národní federace samostatně organizovaly soutěže dle těchto pravidel. </a:t>
            </a:r>
          </a:p>
          <a:p>
            <a:endParaRPr lang="cs-CZ" sz="2000" dirty="0" smtClean="0"/>
          </a:p>
          <a:p>
            <a:r>
              <a:rPr lang="cs-CZ" sz="2000" dirty="0" smtClean="0"/>
              <a:t>1989 v Nizozemsku první mistrovství světa. </a:t>
            </a:r>
          </a:p>
          <a:p>
            <a:endParaRPr lang="cs-CZ" sz="2000" dirty="0" smtClean="0"/>
          </a:p>
          <a:p>
            <a:r>
              <a:rPr lang="cs-CZ" sz="2000" dirty="0" smtClean="0"/>
              <a:t>Mimořádný kongres FIFUSA v listopadu 1989 snahu o integraci odmítl. </a:t>
            </a:r>
          </a:p>
          <a:p>
            <a:endParaRPr lang="cs-CZ" sz="2000" dirty="0" smtClean="0"/>
          </a:p>
          <a:p>
            <a:r>
              <a:rPr lang="cs-CZ" sz="2000" dirty="0" smtClean="0"/>
              <a:t>1995 začíná FIFA používat název Futsal („</a:t>
            </a:r>
            <a:r>
              <a:rPr lang="cs-CZ" sz="2000" dirty="0" err="1" smtClean="0"/>
              <a:t>Futebol</a:t>
            </a:r>
            <a:r>
              <a:rPr lang="cs-CZ" sz="2000" dirty="0" smtClean="0"/>
              <a:t> de </a:t>
            </a:r>
            <a:r>
              <a:rPr lang="cs-CZ" sz="2000" dirty="0" err="1" smtClean="0"/>
              <a:t>Salao</a:t>
            </a:r>
            <a:r>
              <a:rPr lang="cs-CZ" sz="2000" dirty="0" smtClean="0"/>
              <a:t>“, </a:t>
            </a:r>
            <a:r>
              <a:rPr lang="cs-CZ" sz="2000" dirty="0" err="1" smtClean="0">
                <a:hlinkClick r:id="rId2" tooltip="pt:Confederação Sul-Americana de Futebol de Salão"/>
              </a:rPr>
              <a:t>Futbol</a:t>
            </a:r>
            <a:r>
              <a:rPr lang="cs-CZ" sz="2000" dirty="0" smtClean="0">
                <a:hlinkClick r:id="rId2" tooltip="pt:Confederação Sul-Americana de Futebol de Salão"/>
              </a:rPr>
              <a:t> de Salon</a:t>
            </a:r>
            <a:r>
              <a:rPr lang="cs-CZ" sz="2000" dirty="0" smtClean="0"/>
              <a:t>) - spory o název</a:t>
            </a:r>
          </a:p>
          <a:p>
            <a:endParaRPr lang="cs-CZ" sz="2000" dirty="0" smtClean="0"/>
          </a:p>
          <a:p>
            <a:r>
              <a:rPr lang="cs-CZ" sz="2000" dirty="0" smtClean="0"/>
              <a:t>FIFA další MS - 1992 v Hongkongu, 1996 ve Španělsku … po čtyřech letech, 2012 v Thajsku, 2016 v Kolumbii</a:t>
            </a:r>
          </a:p>
          <a:p>
            <a:endParaRPr lang="cs-CZ" sz="2000" dirty="0" smtClean="0"/>
          </a:p>
          <a:p>
            <a:r>
              <a:rPr lang="cs-CZ" sz="2000" dirty="0" smtClean="0"/>
              <a:t>2003 FIFUSA přejmenování </a:t>
            </a:r>
            <a:r>
              <a:rPr lang="cs-CZ" sz="2000" b="1" dirty="0" err="1" smtClean="0"/>
              <a:t>Asociación</a:t>
            </a:r>
            <a:r>
              <a:rPr lang="cs-CZ" sz="2000" b="1" dirty="0" smtClean="0"/>
              <a:t> </a:t>
            </a:r>
            <a:r>
              <a:rPr lang="cs-CZ" sz="2000" b="1" dirty="0" err="1" smtClean="0"/>
              <a:t>Mundial</a:t>
            </a:r>
            <a:r>
              <a:rPr lang="cs-CZ" sz="2000" b="1" dirty="0" smtClean="0"/>
              <a:t> de Futsal </a:t>
            </a:r>
            <a:r>
              <a:rPr lang="cs-CZ" sz="2000" dirty="0" smtClean="0"/>
              <a:t>AMF</a:t>
            </a:r>
          </a:p>
          <a:p>
            <a:endParaRPr lang="cs-CZ" sz="2000" dirty="0" smtClean="0"/>
          </a:p>
          <a:p>
            <a:r>
              <a:rPr lang="cs-CZ" sz="2000" dirty="0" smtClean="0"/>
              <a:t>AMF MS – 2019 Argentina, 2015 Bělorusko, 2011 Kolumbie, 2007 Argentina, 2003 Paraguay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500570"/>
            <a:ext cx="8183880" cy="1051560"/>
          </a:xfrm>
        </p:spPr>
        <p:txBody>
          <a:bodyPr/>
          <a:lstStyle/>
          <a:p>
            <a:r>
              <a:rPr lang="cs-CZ" dirty="0" smtClean="0">
                <a:solidFill>
                  <a:srgbClr val="0070C0"/>
                </a:solidFill>
              </a:rPr>
              <a:t>Historie v českých zemích</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764704"/>
            <a:ext cx="7848872" cy="6186309"/>
          </a:xfrm>
          <a:prstGeom prst="rect">
            <a:avLst/>
          </a:prstGeom>
        </p:spPr>
        <p:txBody>
          <a:bodyPr wrap="square">
            <a:spAutoFit/>
          </a:bodyPr>
          <a:lstStyle/>
          <a:p>
            <a:r>
              <a:rPr lang="cs-CZ" dirty="0" smtClean="0"/>
              <a:t>futsal byl importován z Uruguay v roce 1974</a:t>
            </a:r>
          </a:p>
          <a:p>
            <a:endParaRPr lang="cs-CZ" dirty="0" smtClean="0"/>
          </a:p>
          <a:p>
            <a:r>
              <a:rPr lang="cs-CZ" dirty="0" smtClean="0"/>
              <a:t>redakce Mladého světa se stala centrem nově vznikajícího sportu (SSM)</a:t>
            </a:r>
          </a:p>
          <a:p>
            <a:endParaRPr lang="cs-CZ" dirty="0" smtClean="0"/>
          </a:p>
          <a:p>
            <a:r>
              <a:rPr lang="cs-CZ" dirty="0" smtClean="0"/>
              <a:t>současně rozvoj malé kopané (např. „</a:t>
            </a:r>
            <a:r>
              <a:rPr lang="cs-CZ" dirty="0" err="1" smtClean="0"/>
              <a:t>Hanspaulka</a:t>
            </a:r>
            <a:r>
              <a:rPr lang="cs-CZ" dirty="0" smtClean="0"/>
              <a:t>“), malého fotbalu (4+1)</a:t>
            </a:r>
          </a:p>
          <a:p>
            <a:endParaRPr lang="cs-CZ" dirty="0" smtClean="0"/>
          </a:p>
          <a:p>
            <a:r>
              <a:rPr lang="cs-CZ" dirty="0" smtClean="0"/>
              <a:t>1990 Svaz sálového fotbalu</a:t>
            </a:r>
          </a:p>
          <a:p>
            <a:endParaRPr lang="cs-CZ" dirty="0" smtClean="0"/>
          </a:p>
          <a:p>
            <a:r>
              <a:rPr lang="cs-CZ" dirty="0" smtClean="0"/>
              <a:t>1991 malý fotbal součástí ČMFS</a:t>
            </a:r>
          </a:p>
          <a:p>
            <a:endParaRPr lang="cs-CZ" dirty="0" smtClean="0"/>
          </a:p>
          <a:p>
            <a:r>
              <a:rPr lang="cs-CZ" dirty="0" smtClean="0"/>
              <a:t>1994 snaha unifikovat malé formy kopané, neshody se SSF</a:t>
            </a:r>
          </a:p>
          <a:p>
            <a:endParaRPr lang="cs-CZ" dirty="0" smtClean="0"/>
          </a:p>
          <a:p>
            <a:r>
              <a:rPr lang="cs-CZ" dirty="0" smtClean="0"/>
              <a:t>Spor o název futsal – </a:t>
            </a:r>
            <a:r>
              <a:rPr lang="cs-CZ" dirty="0" err="1" smtClean="0"/>
              <a:t>FUTSAL</a:t>
            </a:r>
            <a:r>
              <a:rPr lang="cs-CZ" dirty="0" smtClean="0"/>
              <a:t> FIFA x SÁLOVÝ FOTBAL- FUTSAL</a:t>
            </a:r>
          </a:p>
          <a:p>
            <a:endParaRPr lang="cs-CZ" dirty="0" smtClean="0"/>
          </a:p>
          <a:p>
            <a:r>
              <a:rPr lang="cs-CZ" dirty="0" smtClean="0"/>
              <a:t>2004 rozkolu v SSF odtržení asi poloviny členů a k následnému založení České federace sálového fotbalu – futsal (ČFSF), </a:t>
            </a:r>
          </a:p>
          <a:p>
            <a:r>
              <a:rPr lang="cs-CZ" dirty="0" smtClean="0"/>
              <a:t>součástí Evropské federace sálového fotbalu U.E.F.S.</a:t>
            </a:r>
          </a:p>
          <a:p>
            <a:endParaRPr lang="cs-CZ" dirty="0" smtClean="0"/>
          </a:p>
          <a:p>
            <a:endParaRPr lang="cs-CZ" dirty="0" smtClean="0"/>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descr="01.png"/>
          <p:cNvPicPr>
            <a:picLocks noChangeAspect="1"/>
          </p:cNvPicPr>
          <p:nvPr/>
        </p:nvPicPr>
        <p:blipFill>
          <a:blip r:embed="rId2" cstate="print"/>
          <a:stretch>
            <a:fillRect/>
          </a:stretch>
        </p:blipFill>
        <p:spPr>
          <a:xfrm>
            <a:off x="683568" y="1412776"/>
            <a:ext cx="7965192" cy="40005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19672" y="548680"/>
            <a:ext cx="5903326" cy="2928958"/>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2051720" y="3717032"/>
            <a:ext cx="4953000" cy="23907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71472" y="428604"/>
            <a:ext cx="7500990" cy="5832366"/>
          </a:xfrm>
          <a:prstGeom prst="rect">
            <a:avLst/>
          </a:prstGeom>
          <a:noFill/>
        </p:spPr>
        <p:txBody>
          <a:bodyPr wrap="square" rtlCol="0">
            <a:spAutoFit/>
          </a:bodyPr>
          <a:lstStyle/>
          <a:p>
            <a:endParaRPr lang="cs-CZ" sz="1400" b="1" dirty="0" smtClean="0"/>
          </a:p>
          <a:p>
            <a:r>
              <a:rPr lang="en-US" sz="1400" b="1" dirty="0" err="1" smtClean="0"/>
              <a:t>Rozdíl</a:t>
            </a:r>
            <a:r>
              <a:rPr lang="en-US" sz="1400" b="1" dirty="0" smtClean="0"/>
              <a:t> </a:t>
            </a:r>
            <a:r>
              <a:rPr lang="en-US" sz="1400" b="1" dirty="0" err="1" smtClean="0"/>
              <a:t>mezi</a:t>
            </a:r>
            <a:r>
              <a:rPr lang="en-US" sz="1400" b="1" dirty="0" smtClean="0"/>
              <a:t> FUTSALEM</a:t>
            </a:r>
            <a:r>
              <a:rPr lang="cs-CZ" sz="1400" b="1" dirty="0" smtClean="0"/>
              <a:t> </a:t>
            </a:r>
            <a:r>
              <a:rPr lang="en-US" sz="1400" b="1" dirty="0" smtClean="0"/>
              <a:t>FIFA A </a:t>
            </a:r>
            <a:r>
              <a:rPr lang="cs-CZ" sz="1400" b="1" dirty="0" smtClean="0"/>
              <a:t>SÁLOVÝM FOTBALEM -</a:t>
            </a:r>
            <a:r>
              <a:rPr lang="en-US" sz="1400" b="1" dirty="0" smtClean="0"/>
              <a:t>FUTSALEM</a:t>
            </a:r>
            <a:r>
              <a:rPr lang="cs-CZ" sz="1400" b="1" dirty="0" smtClean="0"/>
              <a:t> </a:t>
            </a:r>
            <a:endParaRPr lang="en-US" sz="1400" b="1" dirty="0" smtClean="0"/>
          </a:p>
          <a:p>
            <a:endParaRPr lang="cs-CZ" sz="1400" dirty="0" smtClean="0"/>
          </a:p>
          <a:p>
            <a:endParaRPr lang="cs-CZ" sz="1400" dirty="0" smtClean="0"/>
          </a:p>
          <a:p>
            <a:r>
              <a:rPr lang="cs-CZ" sz="1400" dirty="0" smtClean="0"/>
              <a:t>· MÍČ</a:t>
            </a:r>
          </a:p>
          <a:p>
            <a:r>
              <a:rPr lang="cs-CZ" sz="1400" dirty="0" smtClean="0"/>
              <a:t>SF se hraje speciálním míčem (velikostí je podobný jako házenkářský míč a téměř neskáče). FIFA futsal má také speciální míč pro halu (velikost 4 - je  větší než pro futsal)</a:t>
            </a:r>
          </a:p>
          <a:p>
            <a:endParaRPr lang="cs-CZ" sz="1400" dirty="0" smtClean="0"/>
          </a:p>
          <a:p>
            <a:r>
              <a:rPr lang="cs-CZ" sz="1400" dirty="0" smtClean="0"/>
              <a:t>· BRANKÁŘ</a:t>
            </a:r>
          </a:p>
          <a:p>
            <a:r>
              <a:rPr lang="cs-CZ" sz="1400" dirty="0" smtClean="0"/>
              <a:t>V SF může brankář hrát nohama i mimo brankoviště v případech přihrávky v rámci běžící hry, nebo aby zastavil, odrazil nebo odkopl míč, ale jen na vlastní polovině hřiště , naproti tomu ve FIFA futsalu se může brankář pohybovat kdekoliv, jenom rukama může hrát pouze v brankovišti</a:t>
            </a:r>
          </a:p>
          <a:p>
            <a:r>
              <a:rPr lang="cs-CZ" sz="1400" dirty="0" smtClean="0"/>
              <a:t>· Vhazování brankáře v SF musí být provedeno pouze takovým způsobem, aby míč po výhozu nepřekročil středovou čáru, aniž by se předtím dotkl země nebo byl tečován kterýmkoli hráčem nacházejícím se na polovině vhazujícího brankáře.</a:t>
            </a:r>
          </a:p>
          <a:p>
            <a:endParaRPr lang="cs-CZ" sz="1400" dirty="0" smtClean="0"/>
          </a:p>
          <a:p>
            <a:r>
              <a:rPr lang="cs-CZ" sz="1400" dirty="0" smtClean="0"/>
              <a:t>· STANDARDNÍ SITUACE</a:t>
            </a:r>
          </a:p>
          <a:p>
            <a:r>
              <a:rPr lang="cs-CZ" sz="1400" dirty="0" smtClean="0"/>
              <a:t>V SF se auty a rohy hází, naproti tomu ve FIFA futsalu se auty a rohy kopou.</a:t>
            </a:r>
          </a:p>
          <a:p>
            <a:r>
              <a:rPr lang="cs-CZ" sz="1400" dirty="0" smtClean="0"/>
              <a:t>V SF se trestný kop provádí z vyznačené značky ze vzdálenosti 9 m od brankové čáry.  </a:t>
            </a:r>
          </a:p>
          <a:p>
            <a:endParaRPr lang="cs-CZ" sz="1400" dirty="0" smtClean="0"/>
          </a:p>
          <a:p>
            <a:r>
              <a:rPr lang="cs-CZ" sz="1400" dirty="0" smtClean="0"/>
              <a:t>· V SF může být hráč potrestán Modrou kartou (ŽK, MK nebo ČK )</a:t>
            </a:r>
          </a:p>
          <a:p>
            <a:endParaRPr lang="cs-CZ" sz="1400" dirty="0" smtClean="0"/>
          </a:p>
          <a:p>
            <a:endParaRPr lang="cs-CZ" sz="9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Vrchol">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1339</TotalTime>
  <Words>1311</Words>
  <Application>Microsoft Office PowerPoint</Application>
  <PresentationFormat>Předvádění na obrazovce (4:3)</PresentationFormat>
  <Paragraphs>182</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Aspekt</vt:lpstr>
      <vt:lpstr>Snímek 1</vt:lpstr>
      <vt:lpstr>Historie ve světě</vt:lpstr>
      <vt:lpstr>Snímek 3</vt:lpstr>
      <vt:lpstr>Snímek 4</vt:lpstr>
      <vt:lpstr>Historie v českých zemích</vt:lpstr>
      <vt:lpstr>Snímek 6</vt:lpstr>
      <vt:lpstr>Snímek 7</vt:lpstr>
      <vt:lpstr>Snímek 8</vt:lpstr>
      <vt:lpstr>Snímek 9</vt:lpstr>
      <vt:lpstr>Snímek 10</vt:lpstr>
      <vt:lpstr>Snímek 11</vt:lpstr>
      <vt:lpstr>Snímek 12</vt:lpstr>
      <vt:lpstr>NOHEJBAL</vt:lpstr>
      <vt:lpstr>Snímek 14</vt:lpstr>
      <vt:lpstr>HERNÍ DEFINICE NOHEJBALU</vt:lpstr>
      <vt:lpstr>HISTORIE - MILNÍKY</vt:lpstr>
      <vt:lpstr>Snímek 17</vt:lpstr>
      <vt:lpstr>Snímek 18</vt:lpstr>
      <vt:lpstr>Snímek 19</vt:lpstr>
      <vt:lpstr>Snímek 20</vt:lpstr>
      <vt:lpstr>Český nohejbalový svaz (ČNS)</vt:lpstr>
      <vt:lpstr>SOUTĚŽE </vt:lpstr>
      <vt:lpstr>Snímek 23</vt:lpstr>
      <vt:lpstr>ODKAZY</vt:lpstr>
      <vt:lpstr>Snímek 25</vt:lpstr>
    </vt:vector>
  </TitlesOfParts>
  <Company>FSpS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Vacenovský</dc:creator>
  <cp:lastModifiedBy>vace</cp:lastModifiedBy>
  <cp:revision>118</cp:revision>
  <dcterms:created xsi:type="dcterms:W3CDTF">2012-02-21T12:16:04Z</dcterms:created>
  <dcterms:modified xsi:type="dcterms:W3CDTF">2016-02-24T19:15:11Z</dcterms:modified>
</cp:coreProperties>
</file>