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73" r:id="rId14"/>
    <p:sldId id="274" r:id="rId15"/>
    <p:sldId id="276" r:id="rId16"/>
    <p:sldId id="281" r:id="rId17"/>
    <p:sldId id="280" r:id="rId18"/>
    <p:sldId id="277" r:id="rId19"/>
    <p:sldId id="275" r:id="rId20"/>
    <p:sldId id="279" r:id="rId21"/>
    <p:sldId id="268" r:id="rId22"/>
    <p:sldId id="269" r:id="rId23"/>
    <p:sldId id="270" r:id="rId24"/>
    <p:sldId id="271" r:id="rId25"/>
    <p:sldId id="27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3EEB4-7E32-4EF6-AE94-647E433A456D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F126A-FCAE-477E-8A5D-8517647444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806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zdravi.euro.cz/clanek/postgradualni-medicina-priloha/epidemiologie-kardiovaskularnich-onemocneni-172591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statistics-explained/images/f/f4/Causes_of_death_%E2%80%94_standardised_death_rate%2C_EU-28%2C_2015_%28per_100_000_inhabitants%29_HLTH18.png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dio-cz.cz/data/clanek/424/dokumenty/774-15-20-2012epidemiologieichs.pdf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u.cz/uploads/documents/czzp/aktuality/Cesi_ziji_dele_ale_trapi_je_civilizacni_nemoci/Zprava_o_zdravi_obyvatel_CR_.pdf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Léčebné metody – hadí jed, penicilin dále zavádění stentů, farmakoterapie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hlinkClick r:id="rId3"/>
              </a:rPr>
              <a:t>https://zdravi.euro.cz/clanek/postgradualni-medicina-priloha/epidemiologie-kardiovaskularnich-onemocneni-172591</a:t>
            </a:r>
            <a:endParaRPr lang="cs-CZ" sz="12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F126A-FCAE-477E-8A5D-8517647444B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384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hlinkClick r:id="rId3"/>
              </a:rPr>
              <a:t>https://ec.europa.eu/eurostat/statistics-explained/images/f/f4/Causes_of_death_%E2%80%94_standardised_death_rate%2C_EU-28%2C_2015_%28per_100_000_inhabitants%29_HLTH18.png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F126A-FCAE-477E-8A5D-8517647444B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988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http://www.kardio-cz.cz/data/clanek/424/dokumenty/774-15-20-2012epidemiologieichs.pdf</a:t>
            </a:r>
            <a:r>
              <a:rPr lang="cs-CZ" dirty="0"/>
              <a:t> Centrum preventivní kardiologie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F126A-FCAE-477E-8A5D-8517647444B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51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Osoba nezemře na akutní formu onemocnění, ale rozvine se forma chronická, která se pak stává prvotní příčinou úmrtí. Pozvolnější pokles úmrtnosti na ICHS do jisté míry souvisí v posledním desetiletí s velmi pozvolnou změnou životního stylu naší populace. </a:t>
            </a:r>
          </a:p>
          <a:p>
            <a:r>
              <a:rPr lang="cs-CZ" dirty="0">
                <a:hlinkClick r:id="rId3"/>
              </a:rPr>
              <a:t>http://www.szu.cz/uploads/documents/czzp/aktuality/Cesi_ziji_dele_ale_trapi_je_civilizacni_nemoci/Zprava_o_zdravi_obyvatel_CR_.pdf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F126A-FCAE-477E-8A5D-8517647444B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941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Nemocnost a úmrtnost na ischemické nemoci srdeční v ČR v letech 2003–2010, aktualizace  ÚZIS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F126A-FCAE-477E-8A5D-8517647444B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487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A5F7-DBF1-4E2A-9395-B499B3A0AD52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713F-6498-466F-99B8-78D76D63D6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85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A5F7-DBF1-4E2A-9395-B499B3A0AD52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713F-6498-466F-99B8-78D76D63D6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157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A5F7-DBF1-4E2A-9395-B499B3A0AD52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713F-6498-466F-99B8-78D76D63D6FC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2175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A5F7-DBF1-4E2A-9395-B499B3A0AD52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713F-6498-466F-99B8-78D76D63D6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193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A5F7-DBF1-4E2A-9395-B499B3A0AD52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713F-6498-466F-99B8-78D76D63D6FC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5263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A5F7-DBF1-4E2A-9395-B499B3A0AD52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713F-6498-466F-99B8-78D76D63D6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60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A5F7-DBF1-4E2A-9395-B499B3A0AD52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713F-6498-466F-99B8-78D76D63D6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064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A5F7-DBF1-4E2A-9395-B499B3A0AD52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713F-6498-466F-99B8-78D76D63D6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07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A5F7-DBF1-4E2A-9395-B499B3A0AD52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713F-6498-466F-99B8-78D76D63D6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14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A5F7-DBF1-4E2A-9395-B499B3A0AD52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713F-6498-466F-99B8-78D76D63D6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24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A5F7-DBF1-4E2A-9395-B499B3A0AD52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713F-6498-466F-99B8-78D76D63D6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98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A5F7-DBF1-4E2A-9395-B499B3A0AD52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713F-6498-466F-99B8-78D76D63D6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10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A5F7-DBF1-4E2A-9395-B499B3A0AD52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713F-6498-466F-99B8-78D76D63D6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00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A5F7-DBF1-4E2A-9395-B499B3A0AD52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713F-6498-466F-99B8-78D76D63D6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597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A5F7-DBF1-4E2A-9395-B499B3A0AD52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713F-6498-466F-99B8-78D76D63D6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87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A5F7-DBF1-4E2A-9395-B499B3A0AD52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713F-6498-466F-99B8-78D76D63D6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80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6A5F7-DBF1-4E2A-9395-B499B3A0AD52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12F713F-6498-466F-99B8-78D76D63D6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78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F95689-2E5E-4AA4-B046-C8DF5118E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582577" cy="3601792"/>
          </a:xfrm>
        </p:spPr>
        <p:txBody>
          <a:bodyPr>
            <a:normAutofit fontScale="90000"/>
          </a:bodyPr>
          <a:lstStyle/>
          <a:p>
            <a:r>
              <a:rPr lang="cs-CZ" sz="8000" dirty="0"/>
              <a:t>Ischemická choroba srdeční (ICHS)</a:t>
            </a:r>
          </a:p>
        </p:txBody>
      </p:sp>
    </p:spTree>
    <p:extLst>
      <p:ext uri="{BB962C8B-B14F-4D97-AF65-F5344CB8AC3E}">
        <p14:creationId xmlns:p14="http://schemas.microsoft.com/office/powerpoint/2010/main" val="2366922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2529C-F7D6-4E5E-BBE1-8CA005070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9651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Akutní 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CCA4ED-2418-4831-905E-758958475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49251"/>
            <a:ext cx="8596668" cy="4792111"/>
          </a:xfrm>
        </p:spPr>
        <p:txBody>
          <a:bodyPr/>
          <a:lstStyle/>
          <a:p>
            <a:r>
              <a:rPr lang="cs-CZ" u="sng" dirty="0"/>
              <a:t>Diagnostika:</a:t>
            </a:r>
          </a:p>
          <a:p>
            <a:r>
              <a:rPr lang="cs-CZ" dirty="0"/>
              <a:t>Anamnéza</a:t>
            </a:r>
          </a:p>
          <a:p>
            <a:r>
              <a:rPr lang="cs-CZ" dirty="0"/>
              <a:t>EKG </a:t>
            </a:r>
          </a:p>
          <a:p>
            <a:r>
              <a:rPr lang="cs-CZ" dirty="0" err="1"/>
              <a:t>Koronarografie</a:t>
            </a:r>
            <a:endParaRPr lang="cs-CZ" dirty="0"/>
          </a:p>
          <a:p>
            <a:r>
              <a:rPr lang="cs-CZ" dirty="0" err="1"/>
              <a:t>Kardioecho</a:t>
            </a:r>
            <a:endParaRPr lang="cs-CZ" dirty="0"/>
          </a:p>
          <a:p>
            <a:r>
              <a:rPr lang="cs-CZ" dirty="0"/>
              <a:t>Laboratorní vyšetření: troponin, CK, CK-MB, KO, koagulační vyšetření – vzestup markerů nekrózy myokardu při současné přítomnosti alespoň jednoho z následujících</a:t>
            </a:r>
          </a:p>
          <a:p>
            <a:endParaRPr lang="cs-CZ" sz="1600" dirty="0"/>
          </a:p>
          <a:p>
            <a:r>
              <a:rPr lang="cs-CZ" sz="1600" dirty="0"/>
              <a:t>1. klinické příznaky ischémie</a:t>
            </a:r>
          </a:p>
          <a:p>
            <a:r>
              <a:rPr lang="cs-CZ" sz="1600" dirty="0"/>
              <a:t>2. vývoj patologických Q vln na EKG</a:t>
            </a:r>
          </a:p>
          <a:p>
            <a:r>
              <a:rPr lang="cs-CZ" sz="1600" dirty="0"/>
              <a:t>3. EKG změny svědčící pro ischémii (ST elevace či deprese)</a:t>
            </a:r>
          </a:p>
        </p:txBody>
      </p:sp>
    </p:spTree>
    <p:extLst>
      <p:ext uri="{BB962C8B-B14F-4D97-AF65-F5344CB8AC3E}">
        <p14:creationId xmlns:p14="http://schemas.microsoft.com/office/powerpoint/2010/main" val="3909539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15D9AA-F5F7-4797-A5DD-1107B7DA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389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Infarkt myokardu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0D756AF-BEDE-4AC6-BF7C-B549E317C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2" y="1881145"/>
            <a:ext cx="5084064" cy="425500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750F4FA-83C7-4983-A68B-6A9CD5B09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75" y="2776554"/>
            <a:ext cx="4872377" cy="284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81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2DA6B9-66BE-4C47-B58D-CB87BD581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1318"/>
          </a:xfrm>
        </p:spPr>
        <p:txBody>
          <a:bodyPr/>
          <a:lstStyle/>
          <a:p>
            <a:pPr algn="ctr"/>
            <a:r>
              <a:rPr lang="cs-CZ" dirty="0"/>
              <a:t>Akutní 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A485E0-6131-491C-A2CC-84679D31C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1223"/>
            <a:ext cx="8596668" cy="4470139"/>
          </a:xfrm>
        </p:spPr>
        <p:txBody>
          <a:bodyPr/>
          <a:lstStyle/>
          <a:p>
            <a:r>
              <a:rPr lang="cs-CZ" u="sng" dirty="0"/>
              <a:t>Léčba:</a:t>
            </a:r>
          </a:p>
          <a:p>
            <a:r>
              <a:rPr lang="cs-CZ" dirty="0"/>
              <a:t>Přednemocniční léčba:</a:t>
            </a:r>
          </a:p>
          <a:p>
            <a:r>
              <a:rPr lang="cs-CZ" dirty="0"/>
              <a:t>Nitráty</a:t>
            </a:r>
          </a:p>
          <a:p>
            <a:r>
              <a:rPr lang="cs-CZ" dirty="0" err="1"/>
              <a:t>Antiagregancia</a:t>
            </a:r>
            <a:endParaRPr lang="cs-CZ" dirty="0"/>
          </a:p>
          <a:p>
            <a:r>
              <a:rPr lang="cs-CZ" dirty="0"/>
              <a:t>Analgetika (</a:t>
            </a:r>
            <a:r>
              <a:rPr lang="cs-CZ" dirty="0" err="1"/>
              <a:t>Fentanyl</a:t>
            </a:r>
            <a:r>
              <a:rPr lang="cs-CZ" dirty="0"/>
              <a:t>)</a:t>
            </a:r>
          </a:p>
          <a:p>
            <a:r>
              <a:rPr lang="cs-CZ" dirty="0"/>
              <a:t>Anxiolytika (Diazepam)</a:t>
            </a:r>
          </a:p>
          <a:p>
            <a:r>
              <a:rPr lang="cs-CZ" dirty="0"/>
              <a:t>Atropin (u bradykardie)</a:t>
            </a:r>
          </a:p>
          <a:p>
            <a:r>
              <a:rPr lang="cs-CZ" dirty="0"/>
              <a:t>B-blokátory (u tachykardie)</a:t>
            </a:r>
          </a:p>
          <a:p>
            <a:endParaRPr lang="cs-CZ" dirty="0"/>
          </a:p>
          <a:p>
            <a:r>
              <a:rPr lang="cs-CZ" dirty="0"/>
              <a:t>Nemocniční léčba: PTCA, trombolýza, akutní bypass (vzácně)</a:t>
            </a:r>
          </a:p>
        </p:txBody>
      </p:sp>
    </p:spTree>
    <p:extLst>
      <p:ext uri="{BB962C8B-B14F-4D97-AF65-F5344CB8AC3E}">
        <p14:creationId xmlns:p14="http://schemas.microsoft.com/office/powerpoint/2010/main" val="306454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D53638-C8FD-4E11-AE2C-2F97B3ABA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0107"/>
          </a:xfrm>
        </p:spPr>
        <p:txBody>
          <a:bodyPr/>
          <a:lstStyle/>
          <a:p>
            <a:pPr algn="ctr"/>
            <a:r>
              <a:rPr lang="cs-CZ" dirty="0"/>
              <a:t>Epidemiologický výzkum -historie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A6FD66-97D7-4A1C-9539-208D5FABE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9707"/>
            <a:ext cx="8596668" cy="4521655"/>
          </a:xfrm>
        </p:spPr>
        <p:txBody>
          <a:bodyPr/>
          <a:lstStyle/>
          <a:p>
            <a:r>
              <a:rPr lang="cs-CZ" dirty="0"/>
              <a:t>Epidemiologie kardiovaskulárních onemocnění (KVO) je poměrně mladým podoborem epidemiologie, který vznikl těsně po 2. světové válce v USA</a:t>
            </a:r>
          </a:p>
          <a:p>
            <a:r>
              <a:rPr lang="cs-CZ" dirty="0"/>
              <a:t>1945 KVO hlavní příčina úmrtí v USA (propukla epidemie) </a:t>
            </a:r>
          </a:p>
          <a:p>
            <a:r>
              <a:rPr lang="cs-CZ" dirty="0"/>
              <a:t>1948 „</a:t>
            </a:r>
            <a:r>
              <a:rPr lang="cs-CZ" dirty="0" err="1"/>
              <a:t>Framinghamská</a:t>
            </a:r>
            <a:r>
              <a:rPr lang="cs-CZ" dirty="0"/>
              <a:t> studie“ jejímž cílem bylo identifikovat rizikové faktory(RF) KVO (</a:t>
            </a:r>
            <a:r>
              <a:rPr lang="es-ES" dirty="0"/>
              <a:t>5209 mužů a žen ve věku 28-62 let</a:t>
            </a:r>
            <a:r>
              <a:rPr lang="cs-CZ" dirty="0"/>
              <a:t> a poté více než 5000 potomků)</a:t>
            </a:r>
          </a:p>
          <a:p>
            <a:r>
              <a:rPr lang="cs-CZ" dirty="0"/>
              <a:t>Byla identifikována celá řada RF - </a:t>
            </a:r>
            <a:r>
              <a:rPr lang="cs-CZ" b="1" dirty="0"/>
              <a:t>hypertenze, kouření a zvýšené hladiny cholesterolu</a:t>
            </a:r>
            <a:r>
              <a:rPr lang="cs-CZ" dirty="0"/>
              <a:t>, obezita, menopauza ale např. i to, že fyzickou aktivitou lze rizika snížit</a:t>
            </a:r>
          </a:p>
          <a:p>
            <a:r>
              <a:rPr lang="cs-CZ" dirty="0"/>
              <a:t>Ruku v ruce jde také rozvoj léčebných metod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2196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ECAE14-32F7-4CE8-9196-6053A72E8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Epidemiologický výzkum - současnost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86C398-F6D6-4A09-95DB-CB51D5066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Nejčastější příčina úmrtí na celém světě</a:t>
            </a:r>
          </a:p>
          <a:p>
            <a:r>
              <a:rPr lang="cs-CZ" dirty="0"/>
              <a:t>31% ze všech úmrtí jsou způsobeny právě KVO, přibližně 17,9 milionu (2016 WHO)</a:t>
            </a:r>
          </a:p>
          <a:p>
            <a:r>
              <a:rPr lang="cs-CZ" dirty="0"/>
              <a:t>Většinou (3/4) v zemích s nízkým či středním příjmem – špatná lékařská péče, nedostatečná prevence, na onemocnění se přijde pozdě&gt; úmrtí v produktivním věku</a:t>
            </a:r>
          </a:p>
          <a:p>
            <a:r>
              <a:rPr lang="cs-CZ" dirty="0"/>
              <a:t>Evropa přes 4 000 000 úmrtí/rok na KVO z toho zhruba polovina způsobena ICHS</a:t>
            </a:r>
          </a:p>
          <a:p>
            <a:pPr lvl="1"/>
            <a:r>
              <a:rPr lang="cs-CZ" dirty="0"/>
              <a:t>Nejnižší úmrtnost na KVO je v zemích kolem Středozemního moře (Francie, Itálie, Španělsko, Portugalsko, bývalá Jugoslávie a Řecko). Nejvyšší úmrtnost na KVO mají v současné době země bývalého východního bloku, zejména země bývalého Sovětského svazu</a:t>
            </a:r>
          </a:p>
        </p:txBody>
      </p:sp>
    </p:spTree>
    <p:extLst>
      <p:ext uri="{BB962C8B-B14F-4D97-AF65-F5344CB8AC3E}">
        <p14:creationId xmlns:p14="http://schemas.microsoft.com/office/powerpoint/2010/main" val="112452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439FCBC-F0FA-4592-AF87-713531B7D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43" y="542857"/>
            <a:ext cx="4772650" cy="29187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DE166D1-FA3B-463C-AA0E-163AF707D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045" y="586968"/>
            <a:ext cx="4883202" cy="2942245"/>
          </a:xfrm>
          <a:prstGeom prst="rect">
            <a:avLst/>
          </a:prstGeom>
        </p:spPr>
      </p:pic>
      <p:pic>
        <p:nvPicPr>
          <p:cNvPr id="7" name="Zástupný obsah 3">
            <a:extLst>
              <a:ext uri="{FF2B5EF4-FFF2-40B4-BE49-F238E27FC236}">
                <a16:creationId xmlns:a16="http://schemas.microsoft.com/office/drawing/2014/main" id="{E50B2F02-6C6E-444E-9B67-EAF2ED8F0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762720" y="3612598"/>
            <a:ext cx="4772649" cy="324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3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574E3-DB60-4962-9133-AF330BEC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4056B0-1734-47AD-BA20-66FB07E10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5C330E6-BE24-4994-A911-7CA894412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27" y="1190625"/>
            <a:ext cx="860107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62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37A148-CBBF-4309-989E-82A8A63F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8323ED-858B-4FB0-98F4-8433A305F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1CC6CEF-96C3-49B8-A155-6FCB1C372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7763"/>
            <a:ext cx="8587815" cy="654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53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B119F-E027-4CC2-9391-0DE1FA984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4387"/>
          </a:xfrm>
        </p:spPr>
        <p:txBody>
          <a:bodyPr/>
          <a:lstStyle/>
          <a:p>
            <a:r>
              <a:rPr lang="cs-CZ" dirty="0"/>
              <a:t>Epidemiologický výzkum –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B47A86-B801-4CF9-8F0C-6F0D3D1B1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53849"/>
            <a:ext cx="8596668" cy="4287513"/>
          </a:xfrm>
        </p:spPr>
        <p:txBody>
          <a:bodyPr/>
          <a:lstStyle/>
          <a:p>
            <a:r>
              <a:rPr lang="cs-CZ" dirty="0"/>
              <a:t>Úmrtnost v ČR klesá, za posledních 10 let asi o 20% a to především zásluhou účinnějších diagnostických a terapeutických postupů</a:t>
            </a:r>
          </a:p>
          <a:p>
            <a:r>
              <a:rPr lang="cs-CZ" dirty="0"/>
              <a:t>Příčina úmrtí 50% na KVO (25 178 osob na ICHS v roce 2010)</a:t>
            </a:r>
          </a:p>
          <a:p>
            <a:r>
              <a:rPr lang="cs-CZ" dirty="0"/>
              <a:t>V současnosti úmrtnost na ICHS stagnuje - zvyšující se prevalence chronických forem KVO, i neměnící se intenzita úmrtnosti na tato onemocnění, je paradoxně důsledkem zlepšení lékařské péče či nových léčebných postupů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4DD2DDB-4A3B-4662-84F6-7513287D9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90" y="3773695"/>
            <a:ext cx="5316912" cy="308430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CB43E3D-1A64-426F-8551-510441285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138" y="3773695"/>
            <a:ext cx="5227774" cy="308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68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7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9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D7DA83A-E1A3-4B66-923B-B3765AECF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44" y="2084"/>
            <a:ext cx="9391650" cy="37814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B0DAB9C-16D8-4027-9EBC-035C65797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469" y="3038475"/>
            <a:ext cx="93726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5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64313E78-4425-4B03-B8C6-39FA38829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704" y="386366"/>
            <a:ext cx="8179299" cy="5396247"/>
          </a:xfrm>
        </p:spPr>
        <p:txBody>
          <a:bodyPr>
            <a:normAutofit/>
          </a:bodyPr>
          <a:lstStyle/>
          <a:p>
            <a:pPr algn="l"/>
            <a:r>
              <a:rPr lang="cs-CZ" sz="3600" dirty="0"/>
              <a:t>= Nedokrevnost (ischémie) myokardu způsobená změnami koronárních tepen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70C15E0-4C6F-405C-B759-62EAF5B2F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819" y="1931831"/>
            <a:ext cx="7059367" cy="453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68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0D5656-5F5E-4FE7-AE72-6F97BE3F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0EBDC47-27B5-4C76-B71D-A49B415B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28" y="133359"/>
            <a:ext cx="8146819" cy="5855526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5A1EDCED-A014-4EC1-B486-8F255A01A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5337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FB974B-F07A-4C67-B220-6A65E2D2F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2834"/>
          </a:xfrm>
        </p:spPr>
        <p:txBody>
          <a:bodyPr/>
          <a:lstStyle/>
          <a:p>
            <a:pPr algn="ctr"/>
            <a:r>
              <a:rPr lang="cs-CZ" dirty="0"/>
              <a:t>Zátěžová diagnostika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2D25A0-18C4-4C49-B830-9985D736C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5465"/>
            <a:ext cx="8596668" cy="4495897"/>
          </a:xfrm>
        </p:spPr>
        <p:txBody>
          <a:bodyPr/>
          <a:lstStyle/>
          <a:p>
            <a:r>
              <a:rPr lang="cs-CZ" dirty="0"/>
              <a:t>Posuzování zdatnosti pacienta ve vztahu k pohybovému režimu, ke zdravotnímu stavu a k terapii se děje na základě výsledků zátěžové diagnostiky. </a:t>
            </a:r>
          </a:p>
          <a:p>
            <a:endParaRPr lang="cs-CZ" dirty="0"/>
          </a:p>
          <a:p>
            <a:r>
              <a:rPr lang="cs-CZ" u="sng" dirty="0"/>
              <a:t>Zátěžové testy využíváme dále při: </a:t>
            </a:r>
          </a:p>
          <a:p>
            <a:r>
              <a:rPr lang="cs-CZ" dirty="0"/>
              <a:t>neinvazivní diagnostice ICHS</a:t>
            </a:r>
          </a:p>
          <a:p>
            <a:r>
              <a:rPr lang="cs-CZ" dirty="0"/>
              <a:t>ověření efektu léčby farmakologické či chirurgické</a:t>
            </a:r>
          </a:p>
          <a:p>
            <a:r>
              <a:rPr lang="cs-CZ" dirty="0"/>
              <a:t>odhadu závažnosti ICHS</a:t>
            </a:r>
          </a:p>
          <a:p>
            <a:r>
              <a:rPr lang="cs-CZ" dirty="0"/>
              <a:t>určení prognózy ICHS</a:t>
            </a:r>
          </a:p>
          <a:p>
            <a:r>
              <a:rPr lang="cs-CZ" dirty="0"/>
              <a:t>stanovení funkční kapacity</a:t>
            </a:r>
          </a:p>
        </p:txBody>
      </p:sp>
    </p:spTree>
    <p:extLst>
      <p:ext uri="{BB962C8B-B14F-4D97-AF65-F5344CB8AC3E}">
        <p14:creationId xmlns:p14="http://schemas.microsoft.com/office/powerpoint/2010/main" val="2235496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EA8606-69A4-4840-80DA-6B7F2F285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8592"/>
          </a:xfrm>
        </p:spPr>
        <p:txBody>
          <a:bodyPr/>
          <a:lstStyle/>
          <a:p>
            <a:pPr algn="ctr"/>
            <a:r>
              <a:rPr lang="cs-CZ" dirty="0"/>
              <a:t>Testování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12D820-12F8-4987-9EE4-F9DDBF44B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8193"/>
            <a:ext cx="8596668" cy="4573170"/>
          </a:xfrm>
        </p:spPr>
        <p:txBody>
          <a:bodyPr>
            <a:normAutofit/>
          </a:bodyPr>
          <a:lstStyle/>
          <a:p>
            <a:r>
              <a:rPr lang="cs-CZ" u="sng" dirty="0"/>
              <a:t>Dynamické zatížení:</a:t>
            </a:r>
          </a:p>
          <a:p>
            <a:r>
              <a:rPr lang="cs-CZ" dirty="0"/>
              <a:t>Bicyklový ergometr</a:t>
            </a:r>
          </a:p>
          <a:p>
            <a:r>
              <a:rPr lang="cs-CZ" dirty="0"/>
              <a:t>Běhátko</a:t>
            </a:r>
          </a:p>
          <a:p>
            <a:r>
              <a:rPr lang="cs-CZ" dirty="0"/>
              <a:t>Klikový ergometr – rumpál – při postižení dolních končetin</a:t>
            </a:r>
          </a:p>
          <a:p>
            <a:r>
              <a:rPr lang="cs-CZ" dirty="0"/>
              <a:t>6-minutový test chůze (TF, VO2 max, případně další parametry) - za normální hodnotu je na základě provedených studií považována vzdálenost &gt; 500 metrů pro ženy a &gt; 600 metrů pro muže</a:t>
            </a:r>
          </a:p>
          <a:p>
            <a:endParaRPr lang="cs-CZ" dirty="0"/>
          </a:p>
          <a:p>
            <a:r>
              <a:rPr lang="cs-CZ" u="sng" dirty="0"/>
              <a:t>Statické zatížení:</a:t>
            </a:r>
          </a:p>
          <a:p>
            <a:r>
              <a:rPr lang="cs-CZ" dirty="0" err="1"/>
              <a:t>Handgrip</a:t>
            </a:r>
            <a:r>
              <a:rPr lang="cs-CZ" dirty="0"/>
              <a:t> test - pacienti svírají ruční balónkový dynamometr silou rovnající se 50 % jejich maximálního stisku až do únavy. Využívá se v zátěžové echokardiografii, v diagnostice a kontrole léčby hypertenze.</a:t>
            </a:r>
          </a:p>
        </p:txBody>
      </p:sp>
    </p:spTree>
    <p:extLst>
      <p:ext uri="{BB962C8B-B14F-4D97-AF65-F5344CB8AC3E}">
        <p14:creationId xmlns:p14="http://schemas.microsoft.com/office/powerpoint/2010/main" val="2694657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F8EFA3-4A4F-46FB-B2A7-981113FFB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32328"/>
            <a:ext cx="8596668" cy="871469"/>
          </a:xfrm>
        </p:spPr>
        <p:txBody>
          <a:bodyPr/>
          <a:lstStyle/>
          <a:p>
            <a:pPr algn="ctr"/>
            <a:r>
              <a:rPr lang="cs-CZ" dirty="0"/>
              <a:t>Kontraindikace testování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B0EE84-C278-4810-87F9-8DD0D6CB0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6981"/>
            <a:ext cx="8596668" cy="4444382"/>
          </a:xfrm>
        </p:spPr>
        <p:txBody>
          <a:bodyPr/>
          <a:lstStyle/>
          <a:p>
            <a:r>
              <a:rPr lang="cs-CZ" dirty="0"/>
              <a:t>nestabilní AP v posledním měsíci</a:t>
            </a:r>
          </a:p>
          <a:p>
            <a:r>
              <a:rPr lang="cs-CZ" dirty="0"/>
              <a:t>akutní infarkt myokardu v posledním měsíci</a:t>
            </a:r>
          </a:p>
          <a:p>
            <a:r>
              <a:rPr lang="cs-CZ" dirty="0"/>
              <a:t>ischemické změny na klidovém EKG</a:t>
            </a:r>
          </a:p>
          <a:p>
            <a:r>
              <a:rPr lang="cs-CZ" dirty="0"/>
              <a:t>TK &gt; 180/100, TF &gt; 120/min</a:t>
            </a:r>
          </a:p>
          <a:p>
            <a:r>
              <a:rPr lang="cs-CZ" dirty="0"/>
              <a:t>závažné arytmie</a:t>
            </a:r>
          </a:p>
          <a:p>
            <a:r>
              <a:rPr lang="cs-CZ" dirty="0"/>
              <a:t>Po vyloučení kontraindikací, můžeme přejít k vlastní přípravě pacienta</a:t>
            </a:r>
          </a:p>
          <a:p>
            <a:endParaRPr lang="cs-CZ" dirty="0"/>
          </a:p>
          <a:p>
            <a:r>
              <a:rPr lang="cs-CZ" dirty="0"/>
              <a:t>Hodnoty &gt; 250 mm </a:t>
            </a:r>
            <a:r>
              <a:rPr lang="cs-CZ" dirty="0" err="1"/>
              <a:t>Hg</a:t>
            </a:r>
            <a:r>
              <a:rPr lang="cs-CZ" dirty="0"/>
              <a:t> </a:t>
            </a:r>
            <a:r>
              <a:rPr lang="cs-CZ" dirty="0" err="1"/>
              <a:t>TKs</a:t>
            </a:r>
            <a:r>
              <a:rPr lang="cs-CZ" dirty="0"/>
              <a:t> a &gt; 115 mm </a:t>
            </a:r>
            <a:r>
              <a:rPr lang="cs-CZ" dirty="0" err="1"/>
              <a:t>Hg</a:t>
            </a:r>
            <a:r>
              <a:rPr lang="cs-CZ" dirty="0"/>
              <a:t> </a:t>
            </a:r>
            <a:r>
              <a:rPr lang="cs-CZ" dirty="0" err="1"/>
              <a:t>TKd</a:t>
            </a:r>
            <a:r>
              <a:rPr lang="cs-CZ" dirty="0"/>
              <a:t> jsou důvodem k ukončení zátěžového testu</a:t>
            </a:r>
          </a:p>
        </p:txBody>
      </p:sp>
    </p:spTree>
    <p:extLst>
      <p:ext uri="{BB962C8B-B14F-4D97-AF65-F5344CB8AC3E}">
        <p14:creationId xmlns:p14="http://schemas.microsoft.com/office/powerpoint/2010/main" val="657825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11480F-5E4C-4348-8746-971881408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9955"/>
          </a:xfrm>
        </p:spPr>
        <p:txBody>
          <a:bodyPr/>
          <a:lstStyle/>
          <a:p>
            <a:r>
              <a:rPr lang="cs-CZ" dirty="0"/>
              <a:t>Pohybová aktivita u pacientů s ICHS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C690FC-5D00-4A51-AF96-D3BABC55F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9555"/>
            <a:ext cx="8596668" cy="5100034"/>
          </a:xfrm>
        </p:spPr>
        <p:txBody>
          <a:bodyPr>
            <a:normAutofit/>
          </a:bodyPr>
          <a:lstStyle/>
          <a:p>
            <a:r>
              <a:rPr lang="cs-CZ" dirty="0"/>
              <a:t>Vede ke zlepšení kardiorespirační zdatnosti, což vede ke zlepšení prognózy</a:t>
            </a:r>
          </a:p>
          <a:p>
            <a:r>
              <a:rPr lang="cs-CZ" dirty="0"/>
              <a:t>Má vliv na redukci rizikových faktorů ICHS</a:t>
            </a:r>
          </a:p>
          <a:p>
            <a:r>
              <a:rPr lang="cs-CZ" dirty="0"/>
              <a:t>Snižuje celkovou i kardiovaskulární mortalitu u nemocných s ICHS</a:t>
            </a:r>
          </a:p>
          <a:p>
            <a:r>
              <a:rPr lang="cs-CZ" dirty="0"/>
              <a:t>Zlepšuje kvalitu života pacientů s ICHS</a:t>
            </a:r>
          </a:p>
          <a:p>
            <a:r>
              <a:rPr lang="cs-CZ" dirty="0"/>
              <a:t>Bezpečná, snadno dosažitelná během dne</a:t>
            </a:r>
          </a:p>
          <a:p>
            <a:r>
              <a:rPr lang="cs-CZ" dirty="0"/>
              <a:t>Rychlá chůze (120 kroků/min)</a:t>
            </a:r>
          </a:p>
          <a:p>
            <a:r>
              <a:rPr lang="cs-CZ" dirty="0"/>
              <a:t>Chůze střídaná klusem</a:t>
            </a:r>
          </a:p>
          <a:p>
            <a:r>
              <a:rPr lang="cs-CZ" dirty="0" err="1"/>
              <a:t>Nordic</a:t>
            </a:r>
            <a:r>
              <a:rPr lang="cs-CZ" dirty="0"/>
              <a:t> </a:t>
            </a:r>
            <a:r>
              <a:rPr lang="cs-CZ" dirty="0" err="1"/>
              <a:t>walking</a:t>
            </a:r>
            <a:r>
              <a:rPr lang="cs-CZ" dirty="0"/>
              <a:t> – o 40 % vyšší kalorický příjem než u chůze</a:t>
            </a:r>
          </a:p>
          <a:p>
            <a:r>
              <a:rPr lang="cs-CZ" dirty="0"/>
              <a:t>Jízda na kole, plavání, míčové hry, běžky, brusle, tanec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8624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4F0D5D39-BDCE-4CAC-BAE2-11B880FC9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304" y="334852"/>
            <a:ext cx="9659155" cy="6130342"/>
          </a:xfrm>
        </p:spPr>
        <p:txBody>
          <a:bodyPr>
            <a:normAutofit/>
          </a:bodyPr>
          <a:lstStyle/>
          <a:p>
            <a:r>
              <a:rPr lang="cs-CZ" dirty="0"/>
              <a:t>Optimální tréninková intenzita – 40-80 % pVO2</a:t>
            </a:r>
          </a:p>
          <a:p>
            <a:r>
              <a:rPr lang="cs-CZ" dirty="0"/>
              <a:t>Největší benefit přináší pacientům s ICHS intenzita zátěže v rozmezí </a:t>
            </a:r>
            <a:r>
              <a:rPr lang="cs-CZ" dirty="0">
                <a:solidFill>
                  <a:srgbClr val="FF0000"/>
                </a:solidFill>
              </a:rPr>
              <a:t>75-90 % pVO2!!!</a:t>
            </a:r>
          </a:p>
          <a:p>
            <a:r>
              <a:rPr lang="cs-CZ" dirty="0"/>
              <a:t>Vyšší tréninková frekvence (&gt;3x týdně) má větší tréninkový efekt, než frekvence nižší (&lt;2x týdně)</a:t>
            </a:r>
          </a:p>
          <a:p>
            <a:r>
              <a:rPr lang="cs-CZ" dirty="0"/>
              <a:t>Délka tréninkové jednotky nejčastěji od 45-75 minut (alespoň 30)</a:t>
            </a:r>
          </a:p>
          <a:p>
            <a:r>
              <a:rPr lang="cs-CZ" dirty="0"/>
              <a:t>Po 2-4 týdnech dynamického tréninku zařadit silovou zátěž bez zadržování dechu!!</a:t>
            </a:r>
          </a:p>
          <a:p>
            <a:r>
              <a:rPr lang="cs-CZ" dirty="0"/>
              <a:t>Cviky vleže, dřepy, odlehčené kliky, lehké činky, sezónní práce v zahradě</a:t>
            </a:r>
          </a:p>
          <a:p>
            <a:r>
              <a:rPr lang="cs-CZ" dirty="0"/>
              <a:t>Senioři mohou cvičit v sedě na židli nebo ve stoje s oporou</a:t>
            </a:r>
          </a:p>
          <a:p>
            <a:endParaRPr lang="cs-CZ" dirty="0"/>
          </a:p>
          <a:p>
            <a:r>
              <a:rPr lang="cs-CZ" dirty="0"/>
              <a:t>Startovací fáze – u pacientů s nízkou fyzickou zdatností, starších osob – nejnižší možná tréninková intenzita, která má ještě stále příznivý efekt na zdraví jedince</a:t>
            </a:r>
          </a:p>
          <a:p>
            <a:r>
              <a:rPr lang="cs-CZ" dirty="0"/>
              <a:t>Fáze zvyšování tělesné zdatnosti – intenzita, délka i frekvence PA až na hodnoty stanovené při zátěžovém vyšetření</a:t>
            </a:r>
          </a:p>
          <a:p>
            <a:r>
              <a:rPr lang="cs-CZ" dirty="0"/>
              <a:t>Udržovací fáze - dochází k ustálení ukazatelů aerobní zdatnosti organismu</a:t>
            </a:r>
          </a:p>
          <a:p>
            <a:endParaRPr lang="cs-CZ" dirty="0"/>
          </a:p>
          <a:p>
            <a:r>
              <a:rPr lang="cs-CZ" dirty="0"/>
              <a:t>Je důležité pokračovat v pravidelném tréninku na dosažené úrovni intenzity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1273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7AA0BE-8F06-44E3-B690-7D4F52C23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0107"/>
          </a:xfrm>
        </p:spPr>
        <p:txBody>
          <a:bodyPr/>
          <a:lstStyle/>
          <a:p>
            <a:pPr algn="ctr"/>
            <a:r>
              <a:rPr lang="cs-CZ" dirty="0"/>
              <a:t>ICHS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51674B-A9C2-4F98-A756-F57BCD0B0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Souborné označení chorob způsobených onemocněním koronárních (věnčitých) srdečních tepen</a:t>
            </a:r>
          </a:p>
          <a:p>
            <a:r>
              <a:rPr lang="cs-CZ" dirty="0"/>
              <a:t>Nejčastější zdravotní problém obyvatel v tzv. vyspělých zemí</a:t>
            </a:r>
          </a:p>
          <a:p>
            <a:r>
              <a:rPr lang="cs-CZ" dirty="0"/>
              <a:t>Nejčastější příčina úmrtí v naší populaci</a:t>
            </a:r>
          </a:p>
          <a:p>
            <a:r>
              <a:rPr lang="cs-CZ" dirty="0"/>
              <a:t>Ve většině případů (97 %) vzniká zúžením koronárních tepen na základě aterosklerózy  (ukládání cholesterolu, vápníku atd. na vnitřní straně tepny)</a:t>
            </a:r>
          </a:p>
          <a:p>
            <a:r>
              <a:rPr lang="cs-CZ" dirty="0"/>
              <a:t>Nedostatečný přítok okysličené krve k srdeční svalovině</a:t>
            </a:r>
          </a:p>
          <a:p>
            <a:r>
              <a:rPr lang="cs-CZ" dirty="0"/>
              <a:t>Mezi nejčastější formy ICHS patří angina pectoris a infarkt myokardu (IM)</a:t>
            </a:r>
          </a:p>
        </p:txBody>
      </p:sp>
    </p:spTree>
    <p:extLst>
      <p:ext uri="{BB962C8B-B14F-4D97-AF65-F5344CB8AC3E}">
        <p14:creationId xmlns:p14="http://schemas.microsoft.com/office/powerpoint/2010/main" val="3440088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13CFA7-26D1-4ADB-B463-4CD20A107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Rizikové faktory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1652CE-BC78-4939-970E-F9D0D9CCA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2739"/>
            <a:ext cx="8596668" cy="4418624"/>
          </a:xfrm>
        </p:spPr>
        <p:txBody>
          <a:bodyPr>
            <a:normAutofit fontScale="92500" lnSpcReduction="20000"/>
          </a:bodyPr>
          <a:lstStyle/>
          <a:p>
            <a:r>
              <a:rPr lang="cs-CZ" u="sng" dirty="0"/>
              <a:t>Neovlivnitelné:</a:t>
            </a:r>
          </a:p>
          <a:p>
            <a:r>
              <a:rPr lang="cs-CZ" dirty="0"/>
              <a:t>Věk</a:t>
            </a:r>
          </a:p>
          <a:p>
            <a:r>
              <a:rPr lang="cs-CZ" dirty="0"/>
              <a:t>Pohlaví – muži &gt; ženy (protektivní vliv estrogenů), do menopauzy</a:t>
            </a:r>
          </a:p>
          <a:p>
            <a:r>
              <a:rPr lang="cs-CZ" dirty="0"/>
              <a:t>Rodinné dispozice</a:t>
            </a:r>
          </a:p>
          <a:p>
            <a:endParaRPr lang="cs-CZ" dirty="0"/>
          </a:p>
          <a:p>
            <a:r>
              <a:rPr lang="cs-CZ" u="sng" dirty="0"/>
              <a:t>Ovlivnitelné:</a:t>
            </a:r>
          </a:p>
          <a:p>
            <a:r>
              <a:rPr lang="cs-CZ" dirty="0"/>
              <a:t>Hypertenze</a:t>
            </a:r>
          </a:p>
          <a:p>
            <a:r>
              <a:rPr lang="cs-CZ" dirty="0"/>
              <a:t>Zvýšená hladina tuků – </a:t>
            </a:r>
            <a:r>
              <a:rPr lang="cs-CZ" dirty="0" err="1"/>
              <a:t>hyperlipoproteinemie</a:t>
            </a:r>
            <a:endParaRPr lang="cs-CZ" dirty="0"/>
          </a:p>
          <a:p>
            <a:r>
              <a:rPr lang="cs-CZ" dirty="0"/>
              <a:t>Kouření</a:t>
            </a:r>
          </a:p>
          <a:p>
            <a:r>
              <a:rPr lang="cs-CZ" dirty="0"/>
              <a:t>Obezita</a:t>
            </a:r>
          </a:p>
          <a:p>
            <a:r>
              <a:rPr lang="cs-CZ" dirty="0"/>
              <a:t>Stres</a:t>
            </a:r>
          </a:p>
          <a:p>
            <a:r>
              <a:rPr lang="cs-CZ" dirty="0"/>
              <a:t>Cukrovka</a:t>
            </a:r>
          </a:p>
          <a:p>
            <a:r>
              <a:rPr lang="cs-CZ" dirty="0"/>
              <a:t>Nedostatek pohybu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991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565FD4-CBA0-4A1A-AD80-AB9B54447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1470"/>
          </a:xfrm>
        </p:spPr>
        <p:txBody>
          <a:bodyPr/>
          <a:lstStyle/>
          <a:p>
            <a:pPr algn="ctr"/>
            <a:r>
              <a:rPr lang="cs-CZ" dirty="0"/>
              <a:t>Formy ICHS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816997-1348-4F60-8CD0-00513BBE4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1071"/>
            <a:ext cx="8596668" cy="4560292"/>
          </a:xfrm>
        </p:spPr>
        <p:txBody>
          <a:bodyPr/>
          <a:lstStyle/>
          <a:p>
            <a:r>
              <a:rPr lang="cs-CZ" u="sng" dirty="0"/>
              <a:t>Akutní (nestabilní) formy:</a:t>
            </a:r>
          </a:p>
          <a:p>
            <a:r>
              <a:rPr lang="cs-CZ" dirty="0"/>
              <a:t>Nestabilní angina pectoris (AP)</a:t>
            </a:r>
          </a:p>
          <a:p>
            <a:r>
              <a:rPr lang="cs-CZ" dirty="0"/>
              <a:t>Akutní infarkt myokardu</a:t>
            </a:r>
          </a:p>
          <a:p>
            <a:r>
              <a:rPr lang="cs-CZ" dirty="0"/>
              <a:t>Náhlá koronární smrt (18 %)</a:t>
            </a:r>
          </a:p>
          <a:p>
            <a:endParaRPr lang="cs-CZ" dirty="0"/>
          </a:p>
          <a:p>
            <a:r>
              <a:rPr lang="cs-CZ" u="sng" dirty="0"/>
              <a:t>Chronické (stabilní) formy:</a:t>
            </a:r>
          </a:p>
          <a:p>
            <a:r>
              <a:rPr lang="cs-CZ" dirty="0"/>
              <a:t>Stabilní angina pectoris (více než 50% zúžení tepny nebo tepen)</a:t>
            </a:r>
          </a:p>
          <a:p>
            <a:r>
              <a:rPr lang="cs-CZ" dirty="0"/>
              <a:t>Němá ischemie myokardu</a:t>
            </a:r>
          </a:p>
          <a:p>
            <a:r>
              <a:rPr lang="cs-CZ" dirty="0"/>
              <a:t>Srdeční selhání</a:t>
            </a:r>
          </a:p>
          <a:p>
            <a:r>
              <a:rPr lang="cs-CZ" dirty="0"/>
              <a:t>Arytmie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805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38988D-EDB9-45B7-800A-537E07173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6924"/>
          </a:xfrm>
        </p:spPr>
        <p:txBody>
          <a:bodyPr/>
          <a:lstStyle/>
          <a:p>
            <a:pPr algn="ctr"/>
            <a:r>
              <a:rPr lang="cs-CZ" dirty="0"/>
              <a:t>Chronické 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EAF111-BE3A-49B5-9B1B-D97C091E0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26525"/>
            <a:ext cx="8596668" cy="4714838"/>
          </a:xfrm>
        </p:spPr>
        <p:txBody>
          <a:bodyPr/>
          <a:lstStyle/>
          <a:p>
            <a:r>
              <a:rPr lang="cs-CZ" u="sng" dirty="0"/>
              <a:t>Příznaky:</a:t>
            </a:r>
          </a:p>
          <a:p>
            <a:r>
              <a:rPr lang="cs-CZ" dirty="0"/>
              <a:t>Stenokardie (krátkodobá), tlak bez bolesti, bolest vteřiny až minuty – zmizí při odpočinku do 20 minut a po podání nitrátu</a:t>
            </a:r>
          </a:p>
          <a:p>
            <a:r>
              <a:rPr lang="cs-CZ" dirty="0"/>
              <a:t>Palpitace</a:t>
            </a:r>
          </a:p>
          <a:p>
            <a:r>
              <a:rPr lang="cs-CZ" dirty="0"/>
              <a:t>Tachykardie, arytmie</a:t>
            </a:r>
          </a:p>
          <a:p>
            <a:r>
              <a:rPr lang="cs-CZ" dirty="0"/>
              <a:t>Dušnost</a:t>
            </a:r>
          </a:p>
          <a:p>
            <a:r>
              <a:rPr lang="cs-CZ" dirty="0"/>
              <a:t>Únava</a:t>
            </a:r>
          </a:p>
          <a:p>
            <a:endParaRPr lang="cs-CZ" dirty="0"/>
          </a:p>
          <a:p>
            <a:r>
              <a:rPr lang="cs-CZ" dirty="0"/>
              <a:t>Provokuje: námaha, rozčílení, mráz (chlad), pohlavní styk</a:t>
            </a:r>
          </a:p>
          <a:p>
            <a:r>
              <a:rPr lang="cs-CZ" dirty="0"/>
              <a:t>Lokace bolesti: záda, nadbřišek, ramena, horní končetina, krk</a:t>
            </a:r>
          </a:p>
        </p:txBody>
      </p:sp>
    </p:spTree>
    <p:extLst>
      <p:ext uri="{BB962C8B-B14F-4D97-AF65-F5344CB8AC3E}">
        <p14:creationId xmlns:p14="http://schemas.microsoft.com/office/powerpoint/2010/main" val="4194614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5FC54E-2CC1-4977-940B-23C13C8F4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/>
          <a:lstStyle/>
          <a:p>
            <a:pPr algn="ctr"/>
            <a:r>
              <a:rPr lang="cs-CZ" dirty="0"/>
              <a:t>Chronické 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93F79E-26F1-4521-AAA2-6C762AF3C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6677"/>
            <a:ext cx="8596668" cy="4624686"/>
          </a:xfrm>
        </p:spPr>
        <p:txBody>
          <a:bodyPr/>
          <a:lstStyle/>
          <a:p>
            <a:r>
              <a:rPr lang="cs-CZ" u="sng" dirty="0"/>
              <a:t>Diagnostika:</a:t>
            </a:r>
          </a:p>
          <a:p>
            <a:r>
              <a:rPr lang="cs-CZ" dirty="0"/>
              <a:t>Anamnéza</a:t>
            </a:r>
          </a:p>
          <a:p>
            <a:r>
              <a:rPr lang="cs-CZ" dirty="0"/>
              <a:t>EKG (klidové, zátěžové), projevy koronární nedostatečnosti, provokované </a:t>
            </a:r>
            <a:r>
              <a:rPr lang="cs-CZ" dirty="0" err="1"/>
              <a:t>sternokardie</a:t>
            </a:r>
            <a:r>
              <a:rPr lang="cs-CZ" dirty="0"/>
              <a:t> při zátěžových testech</a:t>
            </a:r>
          </a:p>
          <a:p>
            <a:r>
              <a:rPr lang="cs-CZ" dirty="0" err="1"/>
              <a:t>Koronarografie</a:t>
            </a:r>
            <a:endParaRPr lang="cs-CZ" dirty="0"/>
          </a:p>
          <a:p>
            <a:r>
              <a:rPr lang="cs-CZ" dirty="0" err="1"/>
              <a:t>Kardioecho</a:t>
            </a:r>
            <a:endParaRPr lang="cs-CZ" dirty="0"/>
          </a:p>
          <a:p>
            <a:r>
              <a:rPr lang="cs-CZ" dirty="0"/>
              <a:t>Základní fyzikální vyšetření</a:t>
            </a:r>
          </a:p>
        </p:txBody>
      </p:sp>
    </p:spTree>
    <p:extLst>
      <p:ext uri="{BB962C8B-B14F-4D97-AF65-F5344CB8AC3E}">
        <p14:creationId xmlns:p14="http://schemas.microsoft.com/office/powerpoint/2010/main" val="1704240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AFEAC8-C97C-479F-AD18-556C0EFBB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682"/>
          </a:xfrm>
        </p:spPr>
        <p:txBody>
          <a:bodyPr/>
          <a:lstStyle/>
          <a:p>
            <a:pPr algn="ctr"/>
            <a:r>
              <a:rPr lang="cs-CZ" dirty="0"/>
              <a:t>Chronické 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079F9B-230C-49DF-924D-DFCE5FEDE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1071"/>
            <a:ext cx="8596668" cy="4560292"/>
          </a:xfrm>
        </p:spPr>
        <p:txBody>
          <a:bodyPr/>
          <a:lstStyle/>
          <a:p>
            <a:r>
              <a:rPr lang="cs-CZ" u="sng" dirty="0"/>
              <a:t>Léčba:</a:t>
            </a:r>
          </a:p>
          <a:p>
            <a:r>
              <a:rPr lang="cs-CZ" dirty="0"/>
              <a:t>Farmakologická: </a:t>
            </a:r>
          </a:p>
          <a:p>
            <a:r>
              <a:rPr lang="cs-CZ" dirty="0" err="1"/>
              <a:t>Hypolipidemika</a:t>
            </a:r>
            <a:endParaRPr lang="cs-CZ" dirty="0"/>
          </a:p>
          <a:p>
            <a:r>
              <a:rPr lang="cs-CZ" dirty="0" err="1"/>
              <a:t>Antiagregancia</a:t>
            </a:r>
            <a:endParaRPr lang="cs-CZ" dirty="0"/>
          </a:p>
          <a:p>
            <a:r>
              <a:rPr lang="cs-CZ" dirty="0"/>
              <a:t>ACE inhibitory</a:t>
            </a:r>
          </a:p>
          <a:p>
            <a:r>
              <a:rPr lang="cs-CZ" dirty="0"/>
              <a:t>B–blokátory</a:t>
            </a:r>
          </a:p>
          <a:p>
            <a:r>
              <a:rPr lang="cs-CZ" dirty="0"/>
              <a:t>Nitráty</a:t>
            </a:r>
          </a:p>
          <a:p>
            <a:endParaRPr lang="cs-CZ" dirty="0"/>
          </a:p>
          <a:p>
            <a:r>
              <a:rPr lang="cs-CZ" dirty="0"/>
              <a:t>Chirurgická: Bypass, PTCA</a:t>
            </a:r>
          </a:p>
        </p:txBody>
      </p:sp>
    </p:spTree>
    <p:extLst>
      <p:ext uri="{BB962C8B-B14F-4D97-AF65-F5344CB8AC3E}">
        <p14:creationId xmlns:p14="http://schemas.microsoft.com/office/powerpoint/2010/main" val="2523332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B0BC78-E080-48AB-B4B1-6424436F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1623"/>
          </a:xfrm>
        </p:spPr>
        <p:txBody>
          <a:bodyPr/>
          <a:lstStyle/>
          <a:p>
            <a:pPr algn="ctr"/>
            <a:r>
              <a:rPr lang="cs-CZ" dirty="0"/>
              <a:t>Akutní 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F631D4-8530-4411-9A1A-859F7109A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1223"/>
            <a:ext cx="8596668" cy="4470139"/>
          </a:xfrm>
        </p:spPr>
        <p:txBody>
          <a:bodyPr>
            <a:normAutofit lnSpcReduction="10000"/>
          </a:bodyPr>
          <a:lstStyle/>
          <a:p>
            <a:r>
              <a:rPr lang="cs-CZ" u="sng" dirty="0"/>
              <a:t>INFARKT MYOKARDU</a:t>
            </a:r>
          </a:p>
          <a:p>
            <a:r>
              <a:rPr lang="cs-CZ" dirty="0"/>
              <a:t>Nekróza části myokardu na podkladě poruchy koronární </a:t>
            </a:r>
            <a:r>
              <a:rPr lang="cs-CZ" dirty="0" err="1"/>
              <a:t>perfúze</a:t>
            </a:r>
            <a:endParaRPr lang="cs-CZ" dirty="0"/>
          </a:p>
          <a:p>
            <a:r>
              <a:rPr lang="cs-CZ" dirty="0"/>
              <a:t>Na rozdíl od anginy pectoris (k té se nekróza nevztahuje)</a:t>
            </a:r>
          </a:p>
          <a:p>
            <a:r>
              <a:rPr lang="cs-CZ" dirty="0"/>
              <a:t>Vzniká úplným, většinou trombotickým, uzávěrem </a:t>
            </a:r>
            <a:r>
              <a:rPr lang="cs-CZ" dirty="0" err="1"/>
              <a:t>ateroskleroticky</a:t>
            </a:r>
            <a:r>
              <a:rPr lang="cs-CZ" dirty="0"/>
              <a:t> zúžené koronární tepny</a:t>
            </a:r>
          </a:p>
          <a:p>
            <a:endParaRPr lang="cs-CZ" dirty="0"/>
          </a:p>
          <a:p>
            <a:r>
              <a:rPr lang="cs-CZ" u="sng" dirty="0"/>
              <a:t>Příznaky: </a:t>
            </a:r>
          </a:p>
          <a:p>
            <a:r>
              <a:rPr lang="cs-CZ" dirty="0" err="1"/>
              <a:t>Sternokardie</a:t>
            </a:r>
            <a:r>
              <a:rPr lang="cs-CZ" dirty="0"/>
              <a:t> – delší než 20 minut, i v klidu</a:t>
            </a:r>
          </a:p>
          <a:p>
            <a:r>
              <a:rPr lang="cs-CZ" dirty="0"/>
              <a:t>Úzkost, strach ze smrti</a:t>
            </a:r>
          </a:p>
          <a:p>
            <a:r>
              <a:rPr lang="cs-CZ" dirty="0"/>
              <a:t>Pocení</a:t>
            </a:r>
          </a:p>
          <a:p>
            <a:r>
              <a:rPr lang="cs-CZ" dirty="0"/>
              <a:t>Nauzea, zvracení</a:t>
            </a:r>
          </a:p>
          <a:p>
            <a:r>
              <a:rPr lang="cs-CZ" dirty="0"/>
              <a:t>Tachykardie, arytmie, první hodiny i bradykardie</a:t>
            </a:r>
          </a:p>
        </p:txBody>
      </p:sp>
    </p:spTree>
    <p:extLst>
      <p:ext uri="{BB962C8B-B14F-4D97-AF65-F5344CB8AC3E}">
        <p14:creationId xmlns:p14="http://schemas.microsoft.com/office/powerpoint/2010/main" val="1045164754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1360</Words>
  <Application>Microsoft Office PowerPoint</Application>
  <PresentationFormat>Širokoúhlá obrazovka</PresentationFormat>
  <Paragraphs>176</Paragraphs>
  <Slides>25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Trebuchet MS</vt:lpstr>
      <vt:lpstr>Wingdings 3</vt:lpstr>
      <vt:lpstr>Fazeta</vt:lpstr>
      <vt:lpstr>Ischemická choroba srdeční (ICHS)</vt:lpstr>
      <vt:lpstr>Prezentace aplikace PowerPoint</vt:lpstr>
      <vt:lpstr>ICHS</vt:lpstr>
      <vt:lpstr>Rizikové faktory</vt:lpstr>
      <vt:lpstr>Formy ICHS</vt:lpstr>
      <vt:lpstr>Chronické formy</vt:lpstr>
      <vt:lpstr>Chronické formy</vt:lpstr>
      <vt:lpstr>Chronické formy</vt:lpstr>
      <vt:lpstr>Akutní formy</vt:lpstr>
      <vt:lpstr>Akutní formy</vt:lpstr>
      <vt:lpstr>Infarkt myokardu</vt:lpstr>
      <vt:lpstr>Akutní formy</vt:lpstr>
      <vt:lpstr>Epidemiologický výzkum -historie</vt:lpstr>
      <vt:lpstr>Epidemiologický výzkum - současnost</vt:lpstr>
      <vt:lpstr>Prezentace aplikace PowerPoint</vt:lpstr>
      <vt:lpstr>Prezentace aplikace PowerPoint</vt:lpstr>
      <vt:lpstr>Prezentace aplikace PowerPoint</vt:lpstr>
      <vt:lpstr>Epidemiologický výzkum – ČR</vt:lpstr>
      <vt:lpstr>Prezentace aplikace PowerPoint</vt:lpstr>
      <vt:lpstr>Prezentace aplikace PowerPoint</vt:lpstr>
      <vt:lpstr>Zátěžová diagnostika</vt:lpstr>
      <vt:lpstr>Testování</vt:lpstr>
      <vt:lpstr>Kontraindikace testování</vt:lpstr>
      <vt:lpstr>Pohybová aktivita u pacientů s ICHS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Ischemická choroba srdeční (ICHS)</dc:title>
  <dc:creator>Veronika Seidlová</dc:creator>
  <cp:lastModifiedBy>Veronika Seidlová</cp:lastModifiedBy>
  <cp:revision>20</cp:revision>
  <dcterms:created xsi:type="dcterms:W3CDTF">2019-05-12T21:17:51Z</dcterms:created>
  <dcterms:modified xsi:type="dcterms:W3CDTF">2019-05-13T20:56:36Z</dcterms:modified>
</cp:coreProperties>
</file>