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2" r:id="rId17"/>
    <p:sldId id="274" r:id="rId18"/>
    <p:sldId id="270" r:id="rId19"/>
    <p:sldId id="27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8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38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17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685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56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95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07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01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05B68-D62C-4700-B1E6-E9B365AE3A3A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73ABA-5226-4CA7-BD2F-4368FE5F3B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67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Vegetariánství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25.2.2019</a:t>
            </a:r>
          </a:p>
          <a:p>
            <a:r>
              <a:rPr lang="cs-CZ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2304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Buddhismus </a:t>
            </a:r>
          </a:p>
          <a:p>
            <a:pPr marL="0" indent="0">
              <a:buNone/>
            </a:pPr>
            <a:r>
              <a:rPr lang="cs-CZ" dirty="0" smtClean="0"/>
              <a:t> Jeden ze základních kamenů buddhistické filozofie je myšlenka o posvátnosti každého </a:t>
            </a:r>
            <a:r>
              <a:rPr lang="cs-CZ" dirty="0"/>
              <a:t>ž</a:t>
            </a:r>
            <a:r>
              <a:rPr lang="cs-CZ" dirty="0" smtClean="0"/>
              <a:t>ivota a neubližování </a:t>
            </a:r>
            <a:r>
              <a:rPr lang="cs-CZ" dirty="0"/>
              <a:t>ž</a:t>
            </a:r>
            <a:r>
              <a:rPr lang="cs-CZ" dirty="0" smtClean="0"/>
              <a:t>ivým tvorům. Buddhistické učení říká, </a:t>
            </a:r>
            <a:r>
              <a:rPr lang="cs-CZ" dirty="0"/>
              <a:t>ž</a:t>
            </a:r>
            <a:r>
              <a:rPr lang="cs-CZ" dirty="0" smtClean="0"/>
              <a:t>e všechny bytosti, i když se právě nachází ve zvířecím těle, jsou spřízněny s člověkem a </a:t>
            </a:r>
            <a:r>
              <a:rPr lang="cs-CZ" dirty="0"/>
              <a:t>ž</a:t>
            </a:r>
            <a:r>
              <a:rPr lang="cs-CZ" dirty="0" smtClean="0"/>
              <a:t>e všechny tvorové se znovu a zvonu „přerozují“ (</a:t>
            </a:r>
            <a:r>
              <a:rPr lang="cs-CZ" dirty="0" err="1" smtClean="0"/>
              <a:t>Volráb</a:t>
            </a:r>
            <a:r>
              <a:rPr lang="cs-CZ" dirty="0" smtClean="0"/>
              <a:t>, 2005).</a:t>
            </a:r>
          </a:p>
          <a:p>
            <a:pPr marL="0" indent="0">
              <a:buNone/>
            </a:pPr>
            <a:r>
              <a:rPr lang="cs-CZ" dirty="0" smtClean="0"/>
              <a:t> V </a:t>
            </a:r>
            <a:r>
              <a:rPr lang="cs-CZ" dirty="0" err="1" smtClean="0"/>
              <a:t>Šůrangama</a:t>
            </a:r>
            <a:r>
              <a:rPr lang="cs-CZ" dirty="0" smtClean="0"/>
              <a:t> sútře najdeme jednu ze stěžejních idejí celého buddhistického  učení, které nabádá k praktikování </a:t>
            </a:r>
            <a:r>
              <a:rPr lang="cs-CZ" dirty="0" err="1" smtClean="0"/>
              <a:t>dhjány</a:t>
            </a:r>
            <a:r>
              <a:rPr lang="cs-CZ" dirty="0" smtClean="0"/>
              <a:t> (meditace) a k dosažení </a:t>
            </a:r>
            <a:r>
              <a:rPr lang="cs-CZ" dirty="0" err="1" smtClean="0"/>
              <a:t>samádhi</a:t>
            </a:r>
            <a:r>
              <a:rPr lang="cs-CZ" dirty="0" smtClean="0"/>
              <a:t> (kultivace mysli). Toto by člověku mělo napomoci k úniku z utrpení, které přináší </a:t>
            </a:r>
            <a:r>
              <a:rPr lang="cs-CZ" dirty="0"/>
              <a:t>ž</a:t>
            </a:r>
            <a:r>
              <a:rPr lang="cs-CZ" dirty="0" smtClean="0"/>
              <a:t>ivot. Proč by tedy člověk měl způsobovat utrpení jiným tvorům? (</a:t>
            </a:r>
            <a:r>
              <a:rPr lang="cs-CZ" dirty="0" err="1" smtClean="0"/>
              <a:t>Volráb</a:t>
            </a:r>
            <a:r>
              <a:rPr lang="cs-CZ" dirty="0" smtClean="0"/>
              <a:t>, 2005)</a:t>
            </a:r>
          </a:p>
          <a:p>
            <a:pPr marL="0" indent="0">
              <a:buNone/>
            </a:pPr>
            <a:r>
              <a:rPr lang="cs-CZ" dirty="0" smtClean="0"/>
              <a:t>I Buddha (asi 560 – 480 př. n. l.) propagoval princip </a:t>
            </a:r>
            <a:r>
              <a:rPr lang="cs-CZ" dirty="0" err="1" smtClean="0"/>
              <a:t>ahimsa</a:t>
            </a:r>
            <a:r>
              <a:rPr lang="cs-CZ" dirty="0" smtClean="0"/>
              <a:t> (nenásilí). Jeden ze základních pilířů jeho učení byl mírumilovný postoj ke zvířatům a důsledné praktikování vegetariánství.  </a:t>
            </a:r>
          </a:p>
          <a:p>
            <a:pPr marL="0" indent="0">
              <a:buNone/>
            </a:pPr>
            <a:r>
              <a:rPr lang="cs-CZ" dirty="0" smtClean="0"/>
              <a:t>Dříve se spolu s buddhismem rozšiřovalo i vegetariánství. Například v Japonsku bylo pojídání masa v 19. století zakázáno. V posledních desetiletích už toto neplatí a výzkumy potvrdili, </a:t>
            </a:r>
            <a:r>
              <a:rPr lang="cs-CZ" dirty="0" err="1" smtClean="0"/>
              <a:t>ţe</a:t>
            </a:r>
            <a:r>
              <a:rPr lang="cs-CZ" dirty="0" smtClean="0"/>
              <a:t> výška Japonců se pomalu začala zvyšovat.  </a:t>
            </a:r>
          </a:p>
          <a:p>
            <a:pPr marL="0" indent="0">
              <a:buNone/>
            </a:pPr>
            <a:r>
              <a:rPr lang="cs-CZ" dirty="0" smtClean="0"/>
              <a:t>Buddhisté věří, </a:t>
            </a:r>
            <a:r>
              <a:rPr lang="cs-CZ" dirty="0"/>
              <a:t>ž</a:t>
            </a:r>
            <a:r>
              <a:rPr lang="cs-CZ" dirty="0" smtClean="0"/>
              <a:t>e příčinou lidské agrese vůči druhému člověku je výsledkem toho, jak se chováme ke zvířatům. Utrpení všech bytostí vychází z tužeb a podmíněný komickými vlivy činů člověka i zvířete. Zabíjení zvířat pro maso je jedním z příčin utrpení člověka (</a:t>
            </a:r>
            <a:r>
              <a:rPr lang="cs-CZ" dirty="0" err="1" smtClean="0"/>
              <a:t>Walters</a:t>
            </a:r>
            <a:r>
              <a:rPr lang="cs-CZ" dirty="0" smtClean="0"/>
              <a:t>, </a:t>
            </a:r>
            <a:r>
              <a:rPr lang="cs-CZ" dirty="0" err="1" smtClean="0"/>
              <a:t>Portmess</a:t>
            </a:r>
            <a:r>
              <a:rPr lang="cs-CZ" dirty="0" smtClean="0"/>
              <a:t>, 2001).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308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Islám</a:t>
            </a:r>
          </a:p>
          <a:p>
            <a:pPr marL="0" indent="0">
              <a:buNone/>
            </a:pPr>
            <a:r>
              <a:rPr lang="cs-CZ" dirty="0" smtClean="0"/>
              <a:t>Islám není náboženství, ve kterém by bylo vyzdvihováno vegetariánství jako jedna ze základních myšlenek. V místě narození proroka Muhammada (570 – 632), v Mekce, učení islámu zakazuje zabít </a:t>
            </a:r>
            <a:r>
              <a:rPr lang="cs-CZ" dirty="0"/>
              <a:t>ž</a:t>
            </a:r>
            <a:r>
              <a:rPr lang="cs-CZ" dirty="0" smtClean="0"/>
              <a:t>ivého tvora. Muhammad vyzýval svého syna Alího, aby se zdržel konzumace masa po čtyřicet dní. Jinak prý by ztratil veškerý soucit. Sám prorok Muhammad jedl převážně med, ořechy a pil zředěné mléko. Nařídil řezníkům, aby zvířeti určenému pro popravu hleděli do očí. Sami se měli rozplakat, zahlédli – </a:t>
            </a:r>
            <a:r>
              <a:rPr lang="cs-CZ" dirty="0" err="1" smtClean="0"/>
              <a:t>li</a:t>
            </a:r>
            <a:r>
              <a:rPr lang="cs-CZ" dirty="0" smtClean="0"/>
              <a:t> v očích zvířete slzy. Takto se snažil v člověku probudit soucit se zvířaty a etický princip zacházení s nimi (</a:t>
            </a:r>
            <a:r>
              <a:rPr lang="cs-CZ" dirty="0" err="1" smtClean="0"/>
              <a:t>Risi</a:t>
            </a:r>
            <a:r>
              <a:rPr lang="cs-CZ" dirty="0" smtClean="0"/>
              <a:t>, </a:t>
            </a:r>
            <a:r>
              <a:rPr lang="cs-CZ" dirty="0" err="1" smtClean="0"/>
              <a:t>Zurrer</a:t>
            </a:r>
            <a:r>
              <a:rPr lang="cs-CZ" dirty="0" smtClean="0"/>
              <a:t>, 2007). Pokud zvíře dělá před popravou velký rámus, poprava se stane zakázanou a nepromíjitelnou. </a:t>
            </a:r>
          </a:p>
          <a:p>
            <a:pPr marL="0" indent="0">
              <a:buNone/>
            </a:pPr>
            <a:r>
              <a:rPr lang="cs-CZ" dirty="0" smtClean="0"/>
              <a:t>Zakázáno vepřové maso.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439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Křesťanství </a:t>
            </a:r>
          </a:p>
          <a:p>
            <a:pPr marL="0" indent="0">
              <a:buNone/>
            </a:pPr>
            <a:r>
              <a:rPr lang="cs-CZ" dirty="0" smtClean="0"/>
              <a:t>Většina pramenů ukazuje tedy na to, </a:t>
            </a:r>
            <a:r>
              <a:rPr lang="cs-CZ" dirty="0" err="1" smtClean="0"/>
              <a:t>ţe</a:t>
            </a:r>
            <a:r>
              <a:rPr lang="cs-CZ" dirty="0" smtClean="0"/>
              <a:t> přímí následovníci Krista byli vegetariáni. Apoštol Matouše, který se prý údajně masa nedotkl (</a:t>
            </a:r>
            <a:r>
              <a:rPr lang="cs-CZ" dirty="0" err="1" smtClean="0"/>
              <a:t>Cousens</a:t>
            </a:r>
            <a:r>
              <a:rPr lang="cs-CZ" dirty="0" smtClean="0"/>
              <a:t>, 2000). </a:t>
            </a:r>
          </a:p>
          <a:p>
            <a:pPr marL="0" indent="0">
              <a:buNone/>
            </a:pPr>
            <a:r>
              <a:rPr lang="cs-CZ" dirty="0" smtClean="0"/>
              <a:t>Postavou protiřečící vegetariánské tradice první generace křesťanů je apoštol Pavel, který kázal, </a:t>
            </a:r>
            <a:r>
              <a:rPr lang="cs-CZ" dirty="0"/>
              <a:t>ž</a:t>
            </a:r>
            <a:r>
              <a:rPr lang="cs-CZ" dirty="0" smtClean="0"/>
              <a:t>e za vše, co člověk přijímá s vděčností, tedy i pokrmy z masa, nemá být odsuzován. Křesťanství se postupně přetvořilo ve společenství, které konzumaci masa podporovalo.  </a:t>
            </a:r>
          </a:p>
          <a:p>
            <a:pPr marL="0" indent="0">
              <a:buNone/>
            </a:pPr>
            <a:r>
              <a:rPr lang="cs-CZ" dirty="0" smtClean="0"/>
              <a:t> Postupně se křesťané se začali stavět ke zvířatům spíš ve smyslu prostředku k uspokojení lidských potřeb. V roce 1949 biskup </a:t>
            </a:r>
            <a:r>
              <a:rPr lang="cs-CZ" dirty="0" err="1" smtClean="0"/>
              <a:t>Machens</a:t>
            </a:r>
            <a:r>
              <a:rPr lang="cs-CZ" dirty="0" smtClean="0"/>
              <a:t> z </a:t>
            </a:r>
            <a:r>
              <a:rPr lang="cs-CZ" dirty="0" err="1" smtClean="0"/>
              <a:t>Hildesheimu</a:t>
            </a:r>
            <a:r>
              <a:rPr lang="cs-CZ" dirty="0" smtClean="0"/>
              <a:t> dokonce ve svém „Postním poselství“ napsal, </a:t>
            </a:r>
            <a:r>
              <a:rPr lang="cs-CZ" dirty="0"/>
              <a:t>ž</a:t>
            </a:r>
            <a:r>
              <a:rPr lang="cs-CZ" dirty="0" smtClean="0"/>
              <a:t>e zvířata nemají duši a tedy ani důstojnost a práva na </a:t>
            </a:r>
            <a:r>
              <a:rPr lang="cs-CZ" dirty="0"/>
              <a:t>ž</a:t>
            </a:r>
            <a:r>
              <a:rPr lang="cs-CZ" dirty="0" smtClean="0"/>
              <a:t>ivot a zdraví ani dobré jméno.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Ve Starém zákonu najdeme navzájem protiřečící doporučení.  V některých částech je člověku dovoleno maso jíst a zvířata </a:t>
            </a:r>
            <a:r>
              <a:rPr lang="cs-CZ" dirty="0" err="1" smtClean="0"/>
              <a:t>obětovávat,v</a:t>
            </a:r>
            <a:r>
              <a:rPr lang="cs-CZ" dirty="0" smtClean="0"/>
              <a:t> jiných mu Bible zakazuje jíst maso.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346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Judaismus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První kniha Mojžíšova, Genesis, vypráví, </a:t>
            </a:r>
            <a:r>
              <a:rPr lang="cs-CZ" dirty="0"/>
              <a:t>ž</a:t>
            </a:r>
            <a:r>
              <a:rPr lang="cs-CZ" dirty="0" smtClean="0"/>
              <a:t>e lidé před potopou i na </a:t>
            </a:r>
            <a:r>
              <a:rPr lang="cs-CZ" dirty="0" err="1" smtClean="0"/>
              <a:t>Noemově</a:t>
            </a:r>
            <a:r>
              <a:rPr lang="cs-CZ" dirty="0" smtClean="0"/>
              <a:t> arše jedli bezmasou stravu. Poté Bůh prohlásil, </a:t>
            </a:r>
            <a:r>
              <a:rPr lang="cs-CZ" dirty="0"/>
              <a:t>ž</a:t>
            </a:r>
            <a:r>
              <a:rPr lang="cs-CZ" dirty="0" smtClean="0"/>
              <a:t>e každého </a:t>
            </a:r>
            <a:r>
              <a:rPr lang="cs-CZ" dirty="0"/>
              <a:t>ž</a:t>
            </a:r>
            <a:r>
              <a:rPr lang="cs-CZ" dirty="0" smtClean="0"/>
              <a:t>ivočicha mohou lidé považovat za potravu. Zároveň však lidem zakázal konzumovat maso „oživené krví“. </a:t>
            </a:r>
          </a:p>
          <a:p>
            <a:pPr marL="0" indent="0">
              <a:buNone/>
            </a:pPr>
            <a:r>
              <a:rPr lang="cs-CZ" dirty="0" smtClean="0"/>
              <a:t>Místo navrácení se k bezmasé stravě po skončení doby nouze, </a:t>
            </a:r>
            <a:r>
              <a:rPr lang="cs-CZ" dirty="0"/>
              <a:t>Ž</a:t>
            </a:r>
            <a:r>
              <a:rPr lang="cs-CZ" dirty="0" smtClean="0"/>
              <a:t>idé zavedli tzv. „košerování“ zvířat, které je praktikováno dodnes. „Jsou zavěšena za zadní nohy, vytažena do výšky a zaživa jim je podříznuto hrdlo, aby pomalu vykrvácela“. Tento způsob zabíjení je tedy velmi chladnokrevný. Maso zcela zbavené krve v podstatě neexistuje, protože se i přes snahu odkrvit ho usazuje v nejmenších </a:t>
            </a:r>
            <a:r>
              <a:rPr lang="cs-CZ" dirty="0" err="1" smtClean="0"/>
              <a:t>tepénkách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Indie a Izrael jsou dvě největší země s procentem vegetariánů z důvodu etické motivace, která vyplývá právě z Bible. Jako kontrast k brutálnímu „košerování“ zvířat jsou </a:t>
            </a:r>
            <a:r>
              <a:rPr lang="cs-CZ" dirty="0"/>
              <a:t>Ž</a:t>
            </a:r>
            <a:r>
              <a:rPr lang="cs-CZ" dirty="0" smtClean="0"/>
              <a:t>idé jedni z důležitých ochránců a propagátorů práv zvířat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739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a pozitiva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 nedostatku některých vitaminů a ML</a:t>
            </a:r>
          </a:p>
          <a:p>
            <a:r>
              <a:rPr lang="cs-CZ" dirty="0" smtClean="0"/>
              <a:t>Špatná kombinace limitujících AK</a:t>
            </a:r>
          </a:p>
          <a:p>
            <a:r>
              <a:rPr lang="cs-CZ" dirty="0" smtClean="0"/>
              <a:t>Nízký energetický příjem – souvislost s vyšším výskytem PPP</a:t>
            </a:r>
          </a:p>
          <a:p>
            <a:endParaRPr lang="cs-CZ" dirty="0"/>
          </a:p>
          <a:p>
            <a:r>
              <a:rPr lang="cs-CZ" dirty="0" smtClean="0"/>
              <a:t>Vyšší obsah vlákniny, omezení konzumace červeného masa, zvýšený příjem antioxidantů. Nižší energetický příjem. Pozitivní vztah k životu, zdravý životní styl.</a:t>
            </a:r>
          </a:p>
          <a:p>
            <a:r>
              <a:rPr lang="cs-CZ" dirty="0"/>
              <a:t>Č</a:t>
            </a:r>
            <a:r>
              <a:rPr lang="cs-CZ" dirty="0" smtClean="0"/>
              <a:t>astěji jsou nekuřáci, BMI v normě, cvičí. Více ženy – až 79%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93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Zdravé či nezdravé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 – za předpokladu, že zájemce skutečně jí vegetariánskou stravu, která zahrnuje pestrou nabídku obilovin, zeleniny, ovoce, luštěnin, ořechů a semínek a pro většinu vegetariánů i vejce a mléčné výrobky. Pokud jde o dopad na zdraví, nejčastěji se u vegetariánů uvádí nižší výskyt srdečně cévních onemocnění, diabetu, hypertenze, některých druhů rakoviny, nadváhy a obezity.</a:t>
            </a:r>
          </a:p>
          <a:p>
            <a:r>
              <a:rPr lang="cs-CZ" dirty="0" smtClean="0"/>
              <a:t>Vegetariánství není zdravé, pokud je pro jeho zastánce ochrana zvířat důležitější než vlastní zdraví a po vyloučení masa postaví svůj jídelníček na hranolcích s koblihami.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120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Nedostatek železa</a:t>
            </a:r>
          </a:p>
          <a:p>
            <a:r>
              <a:rPr lang="cs-CZ" dirty="0" smtClean="0"/>
              <a:t>B12 - v</a:t>
            </a:r>
            <a:r>
              <a:rPr lang="cs-CZ" b="0" i="0" u="none" strike="noStrike" dirty="0" smtClean="0">
                <a:solidFill>
                  <a:srgbClr val="506363"/>
                </a:solidFill>
                <a:effectLst/>
              </a:rPr>
              <a:t>egani by určitě měli cíleně přijímat potraviny fortifikované vitamínem B12 anebo doplňky s B12. Denní potřebné množství vitamínu B12 je pro dospělého pouhých 2,4 mikrogramu, ale jeho deficit může vést k velmi závažným poškozením od anémie až po nevratné poškození nervů.</a:t>
            </a:r>
          </a:p>
          <a:p>
            <a:r>
              <a:rPr lang="cs-CZ" dirty="0" smtClean="0"/>
              <a:t>http://soucitne.cz/vitamin-b12-casto-kladene-otazky</a:t>
            </a:r>
          </a:p>
          <a:p>
            <a:r>
              <a:rPr lang="cs-CZ" dirty="0" smtClean="0"/>
              <a:t>Limitující aminokyseliny – ale neplatí mýtus, že je nutné v každém jídle kombinovat různé druhy aminokyselin, existuje </a:t>
            </a:r>
            <a:r>
              <a:rPr lang="cs-CZ" dirty="0" err="1" smtClean="0"/>
              <a:t>tzv</a:t>
            </a:r>
            <a:r>
              <a:rPr lang="cs-CZ" dirty="0" smtClean="0"/>
              <a:t> aminokyselinový pool</a:t>
            </a:r>
          </a:p>
          <a:p>
            <a:r>
              <a:rPr lang="cs-CZ" dirty="0" smtClean="0"/>
              <a:t>Vápník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329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Vegetariáni mají více – antioxidantů, vitaminu C, vlákniny, fotochemikálií, hořčík, draslík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177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Stravování veganů se ukázalo být pro děti spíše nevhodnou volbou. Tyto děti by mohly trpět podvýživou. Děti praktikující </a:t>
            </a:r>
            <a:r>
              <a:rPr lang="cs-CZ" dirty="0" err="1" smtClean="0"/>
              <a:t>lakto-ovo</a:t>
            </a:r>
            <a:r>
              <a:rPr lang="cs-CZ" dirty="0" smtClean="0"/>
              <a:t> vegetariánství jsou přinejmenším stejně tak vysoké jako děti stravující se běžným způsobem. Důležitým faktem je také skutečnost, </a:t>
            </a:r>
            <a:r>
              <a:rPr lang="cs-CZ" dirty="0"/>
              <a:t>ž</a:t>
            </a:r>
            <a:r>
              <a:rPr lang="cs-CZ" dirty="0" smtClean="0"/>
              <a:t>e složení se jejich stravy více podobá  jídelníčku obecně doporučovaného odborníky.</a:t>
            </a:r>
          </a:p>
          <a:p>
            <a:pPr marL="0" indent="0">
              <a:buNone/>
            </a:pPr>
            <a:r>
              <a:rPr lang="cs-CZ" dirty="0" smtClean="0"/>
              <a:t>Správná kombinace rostlinných bílkovin zřejmě zdraví dětí prospívá. Riziko anémie je i u nevegetariánských dětí.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393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Fogelholm</a:t>
            </a:r>
            <a:r>
              <a:rPr lang="cs-CZ" dirty="0" smtClean="0"/>
              <a:t> (2003) ve své studii zkoumal, zda absence masa u aktivních sportovců ovlivní jejich výkon. Došel k závěru, </a:t>
            </a:r>
            <a:r>
              <a:rPr lang="cs-CZ" dirty="0"/>
              <a:t>ž</a:t>
            </a:r>
            <a:r>
              <a:rPr lang="cs-CZ" dirty="0" smtClean="0"/>
              <a:t>e sportovci </a:t>
            </a:r>
            <a:r>
              <a:rPr lang="cs-CZ" dirty="0" err="1" smtClean="0"/>
              <a:t>lakto</a:t>
            </a:r>
            <a:r>
              <a:rPr lang="cs-CZ" dirty="0" smtClean="0"/>
              <a:t> – vegetariáni, tedy ti, kteří ze svého jídelníčku vyloučili maso a masné produkty, ale stále konzumují mléčné výrobky, mohou být normálně výkonní i na špičkové úrovni, pokud jejich energetický přísun bude vyvážený. Absence masa nemá neblahý vliv ani na jejich imunitní systém. 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2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egetariánství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Vegetariánství  je způsob stravování, při kterém je zcela vyloučena konzumace masa a masných výrobků, jako například </a:t>
            </a:r>
            <a:r>
              <a:rPr lang="cs-CZ" dirty="0"/>
              <a:t>ž</a:t>
            </a:r>
            <a:r>
              <a:rPr lang="cs-CZ" dirty="0" smtClean="0"/>
              <a:t>elatiny nebo sádla (</a:t>
            </a:r>
            <a:r>
              <a:rPr lang="cs-CZ" dirty="0" err="1" smtClean="0"/>
              <a:t>Ratzin</a:t>
            </a:r>
            <a:r>
              <a:rPr lang="cs-CZ" dirty="0" smtClean="0"/>
              <a:t> Jackson, 1995). </a:t>
            </a:r>
          </a:p>
          <a:p>
            <a:r>
              <a:rPr lang="cs-CZ" dirty="0" smtClean="0"/>
              <a:t>Slovo vegetarianismus pochází z latinského výrazu </a:t>
            </a:r>
            <a:r>
              <a:rPr lang="cs-CZ" dirty="0" err="1" smtClean="0"/>
              <a:t>vegetabilis</a:t>
            </a:r>
            <a:r>
              <a:rPr lang="cs-CZ" dirty="0" smtClean="0"/>
              <a:t>. V překladu znamená plný </a:t>
            </a:r>
            <a:r>
              <a:rPr lang="cs-CZ" dirty="0" err="1" smtClean="0"/>
              <a:t>ţivota</a:t>
            </a:r>
            <a:r>
              <a:rPr lang="cs-CZ" dirty="0" smtClean="0"/>
              <a:t>. A z latinského výrazu </a:t>
            </a:r>
            <a:r>
              <a:rPr lang="cs-CZ" dirty="0" err="1" smtClean="0"/>
              <a:t>vegetare</a:t>
            </a:r>
            <a:r>
              <a:rPr lang="cs-CZ" dirty="0" smtClean="0"/>
              <a:t>, v češtině oživit, vzpružit .</a:t>
            </a:r>
          </a:p>
          <a:p>
            <a:r>
              <a:rPr lang="cs-CZ" dirty="0" smtClean="0"/>
              <a:t>Již 3200 </a:t>
            </a:r>
            <a:r>
              <a:rPr lang="cs-CZ" dirty="0" err="1" smtClean="0"/>
              <a:t>přnl</a:t>
            </a:r>
            <a:r>
              <a:rPr lang="cs-CZ" dirty="0" smtClean="0"/>
              <a:t> – Egypt – některé skupiny praktikovaly bezmasé stravování. Víra v reinkarnaci. Kněží rozdělovali jídlo na čisté a nečisté a mrtvoly patřily do druhé skupiny.</a:t>
            </a:r>
          </a:p>
          <a:p>
            <a:r>
              <a:rPr lang="cs-CZ" dirty="0" smtClean="0"/>
              <a:t>Různá náboženství mají vegetariánství jako životní styl. Například Adventisté – zákaz masa.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16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Současné označení vegetarián se skloňuje už od roku 1847, kdy vznikla první britská Vegetariánská společnost (</a:t>
            </a:r>
            <a:r>
              <a:rPr lang="cs-CZ" dirty="0" err="1" smtClean="0"/>
              <a:t>Vegetarian</a:t>
            </a:r>
            <a:r>
              <a:rPr lang="cs-CZ" dirty="0" smtClean="0"/>
              <a:t> society) a termín vytvořila a zpopularizovala. Jedná se o nejstarší a pravděpodobně nejznámější vegetariánskou  organizací na světě.</a:t>
            </a:r>
          </a:p>
          <a:p>
            <a:r>
              <a:rPr lang="cs-CZ" dirty="0" smtClean="0"/>
              <a:t>Počet vegetariánů – nejvíce v oblastech s náboženstvím Hinduismus, Budhismus – Indie a východ</a:t>
            </a:r>
          </a:p>
          <a:p>
            <a:r>
              <a:rPr lang="cs-CZ" dirty="0" smtClean="0"/>
              <a:t>V západní Evropě cca 2-3% , ale předpokládá se více, až 8%</a:t>
            </a:r>
          </a:p>
          <a:p>
            <a:r>
              <a:rPr lang="cs-CZ" dirty="0" smtClean="0"/>
              <a:t>V USA cca 4%, ale bezmasá jídla konzumuje až 4x týdně až 20% obyvatel, podle Americké </a:t>
            </a:r>
            <a:r>
              <a:rPr lang="cs-CZ" dirty="0" err="1" smtClean="0"/>
              <a:t>veg.spol</a:t>
            </a:r>
            <a:r>
              <a:rPr lang="cs-CZ" dirty="0" smtClean="0"/>
              <a:t>. (Opravdu???)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41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 err="1" smtClean="0"/>
              <a:t>Lakto-ovo</a:t>
            </a:r>
            <a:r>
              <a:rPr lang="cs-CZ" b="1" dirty="0" smtClean="0"/>
              <a:t> vegetariánství </a:t>
            </a:r>
          </a:p>
          <a:p>
            <a:r>
              <a:rPr lang="cs-CZ" dirty="0" smtClean="0"/>
              <a:t>       Slovo „</a:t>
            </a:r>
            <a:r>
              <a:rPr lang="cs-CZ" dirty="0" err="1" smtClean="0"/>
              <a:t>lakto</a:t>
            </a:r>
            <a:r>
              <a:rPr lang="cs-CZ" dirty="0" smtClean="0"/>
              <a:t>“ v překladu znamená mléko a jiné mléčné výrobky a „</a:t>
            </a:r>
            <a:r>
              <a:rPr lang="cs-CZ" dirty="0" err="1" smtClean="0"/>
              <a:t>ovo</a:t>
            </a:r>
            <a:r>
              <a:rPr lang="cs-CZ" dirty="0" smtClean="0"/>
              <a:t>“ vajíčka a výrobky z vajec. </a:t>
            </a:r>
            <a:r>
              <a:rPr lang="cs-CZ" dirty="0" err="1" smtClean="0"/>
              <a:t>Lakto-ovo</a:t>
            </a:r>
            <a:r>
              <a:rPr lang="cs-CZ" dirty="0" smtClean="0"/>
              <a:t> vegetariáni do své bezmasé stravy zařazují mléčné i vaječné výrobky. 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b="1" dirty="0" err="1" smtClean="0"/>
              <a:t>Lakto</a:t>
            </a:r>
            <a:r>
              <a:rPr lang="cs-CZ" b="1" dirty="0" smtClean="0"/>
              <a:t> vegetariánství </a:t>
            </a:r>
          </a:p>
          <a:p>
            <a:r>
              <a:rPr lang="cs-CZ" dirty="0" smtClean="0"/>
              <a:t>        Tito vegetariáni nejedí maso ani vejce, ale konzumují mléčné výrobky. Tento způsob vegetariánství je typický pro vegetariány v Indii.  </a:t>
            </a:r>
          </a:p>
          <a:p>
            <a:r>
              <a:rPr lang="cs-CZ" b="1" dirty="0" err="1" smtClean="0"/>
              <a:t>Ovo</a:t>
            </a:r>
            <a:r>
              <a:rPr lang="cs-CZ" b="1" dirty="0" smtClean="0"/>
              <a:t> vegetariánství </a:t>
            </a:r>
          </a:p>
          <a:p>
            <a:r>
              <a:rPr lang="cs-CZ" dirty="0" smtClean="0"/>
              <a:t>       Vegetariáni </a:t>
            </a:r>
            <a:r>
              <a:rPr lang="cs-CZ" dirty="0" err="1" smtClean="0"/>
              <a:t>nekozumující</a:t>
            </a:r>
            <a:r>
              <a:rPr lang="cs-CZ" dirty="0" smtClean="0"/>
              <a:t>  maso ani mléčné výrobky. Do svého jídelníčku zařazují vejce.  </a:t>
            </a:r>
          </a:p>
          <a:p>
            <a:r>
              <a:rPr lang="cs-CZ" b="1" dirty="0" smtClean="0"/>
              <a:t>Veganství </a:t>
            </a:r>
          </a:p>
          <a:p>
            <a:r>
              <a:rPr lang="cs-CZ" dirty="0" smtClean="0"/>
              <a:t>         Veganství je výživový styl založený na odmítaní masa a masných a mléčných výrobků ani vajíček. Někdy se tento alternativní způsob stravování nazývá též přísné vegetariánství (</a:t>
            </a:r>
            <a:r>
              <a:rPr lang="cs-CZ" dirty="0" err="1" smtClean="0"/>
              <a:t>Ratzin</a:t>
            </a:r>
            <a:r>
              <a:rPr lang="cs-CZ" dirty="0" smtClean="0"/>
              <a:t> Jackson, 1995). </a:t>
            </a:r>
          </a:p>
          <a:p>
            <a:r>
              <a:rPr lang="cs-CZ" b="1" dirty="0" smtClean="0"/>
              <a:t>Syrové veganství </a:t>
            </a:r>
          </a:p>
          <a:p>
            <a:r>
              <a:rPr lang="cs-CZ" dirty="0" smtClean="0"/>
              <a:t>      Takoví vegané přijímají pouze čerstvé ovoce, zeleninu, ořechy a semena.  </a:t>
            </a:r>
          </a:p>
          <a:p>
            <a:r>
              <a:rPr lang="cs-CZ" b="1" dirty="0" err="1" smtClean="0"/>
              <a:t>Pesco-pollo</a:t>
            </a:r>
            <a:r>
              <a:rPr lang="cs-CZ" b="1" dirty="0" smtClean="0"/>
              <a:t> vegetariánství (tzv. </a:t>
            </a:r>
            <a:r>
              <a:rPr lang="cs-CZ" b="1" dirty="0" err="1" smtClean="0"/>
              <a:t>polovegetariánství</a:t>
            </a:r>
            <a:r>
              <a:rPr lang="cs-CZ" b="1" dirty="0" smtClean="0"/>
              <a:t>, částeční vegetariáni) </a:t>
            </a:r>
          </a:p>
          <a:p>
            <a:r>
              <a:rPr lang="cs-CZ" dirty="0" smtClean="0"/>
              <a:t>       Vyhýbání se masu ze savců (červenému masu). </a:t>
            </a:r>
            <a:r>
              <a:rPr lang="cs-CZ" dirty="0" err="1" smtClean="0"/>
              <a:t>Pesco-pollo</a:t>
            </a:r>
            <a:r>
              <a:rPr lang="cs-CZ" dirty="0" smtClean="0"/>
              <a:t> vegetariáni jedí drůbež („</a:t>
            </a:r>
            <a:r>
              <a:rPr lang="cs-CZ" dirty="0" err="1" smtClean="0"/>
              <a:t>pollo</a:t>
            </a:r>
            <a:r>
              <a:rPr lang="cs-CZ" dirty="0" smtClean="0"/>
              <a:t>“), ryby („</a:t>
            </a:r>
            <a:r>
              <a:rPr lang="cs-CZ" dirty="0" err="1" smtClean="0"/>
              <a:t>pesco</a:t>
            </a:r>
            <a:r>
              <a:rPr lang="cs-CZ" dirty="0" smtClean="0"/>
              <a:t>“) a jiné mořské plody. Pro převážně rostlinnou stravu, ve které je maso zastoupeno jen z velmi malé části, se rozhodují lidé, kteří kladou důraz na zdravý </a:t>
            </a:r>
            <a:r>
              <a:rPr lang="cs-CZ" dirty="0"/>
              <a:t>ž</a:t>
            </a:r>
            <a:r>
              <a:rPr lang="cs-CZ" dirty="0" smtClean="0"/>
              <a:t>ivotní styl.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60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Frutariánství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    </a:t>
            </a:r>
            <a:r>
              <a:rPr lang="cs-CZ" dirty="0" err="1" smtClean="0"/>
              <a:t>Frutariáni</a:t>
            </a:r>
            <a:r>
              <a:rPr lang="cs-CZ" dirty="0" smtClean="0"/>
              <a:t> jí pouze rostlinné plody, které lze získat, aniž by při tom rostlina byla „zraněna“. Někteří pojídají pouze plody, které z rostliny upadly. Na talíři </a:t>
            </a:r>
            <a:r>
              <a:rPr lang="cs-CZ" dirty="0" err="1" smtClean="0"/>
              <a:t>frutariána</a:t>
            </a:r>
            <a:r>
              <a:rPr lang="cs-CZ" dirty="0" smtClean="0"/>
              <a:t> najdeme například ovoce, ořechy, semena, luštěniny. Odmítají kořenovou zeleninu, jako například brambor, křen, mrkev a některé druhy listové zeleniny, například špenát. </a:t>
            </a:r>
            <a:r>
              <a:rPr lang="cs-CZ" dirty="0" err="1" smtClean="0"/>
              <a:t>Frutariánská</a:t>
            </a:r>
            <a:r>
              <a:rPr lang="cs-CZ" dirty="0" smtClean="0"/>
              <a:t> strava není vhodná pro děti a některé její formy sestávající jen z ovoce a oříšků (</a:t>
            </a:r>
            <a:r>
              <a:rPr lang="cs-CZ" dirty="0" err="1" smtClean="0"/>
              <a:t>Ratzin</a:t>
            </a:r>
            <a:r>
              <a:rPr lang="cs-CZ" dirty="0" smtClean="0"/>
              <a:t> Jackson, 1995). </a:t>
            </a:r>
          </a:p>
          <a:p>
            <a:r>
              <a:rPr lang="cs-CZ" dirty="0" err="1" smtClean="0"/>
              <a:t>Vitarián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 </a:t>
            </a:r>
            <a:r>
              <a:rPr lang="cs-CZ" dirty="0" err="1" smtClean="0"/>
              <a:t>Vitariáni</a:t>
            </a:r>
            <a:r>
              <a:rPr lang="cs-CZ" dirty="0" smtClean="0"/>
              <a:t> přijímají jen tepelně neupravené potraviny. Někteří se domnívají, </a:t>
            </a:r>
            <a:r>
              <a:rPr lang="cs-CZ" dirty="0"/>
              <a:t>ž</a:t>
            </a:r>
            <a:r>
              <a:rPr lang="cs-CZ" dirty="0" smtClean="0"/>
              <a:t>e jíst cokoli jiného je nepřirozené. Latinské „vita“ znamená v češtině </a:t>
            </a:r>
            <a:r>
              <a:rPr lang="cs-CZ" dirty="0"/>
              <a:t>ž</a:t>
            </a:r>
            <a:r>
              <a:rPr lang="cs-CZ" dirty="0" smtClean="0"/>
              <a:t>ivot. Kromě syrových potravin někteří </a:t>
            </a:r>
            <a:r>
              <a:rPr lang="cs-CZ" dirty="0" err="1" smtClean="0"/>
              <a:t>vitariáni</a:t>
            </a:r>
            <a:r>
              <a:rPr lang="cs-CZ" dirty="0" smtClean="0"/>
              <a:t> konzumují také med, syrová vejce a maso. Některé prameny uvádí, </a:t>
            </a:r>
            <a:r>
              <a:rPr lang="cs-CZ" dirty="0"/>
              <a:t>ž</a:t>
            </a:r>
            <a:r>
              <a:rPr lang="cs-CZ" dirty="0" smtClean="0"/>
              <a:t>e </a:t>
            </a:r>
            <a:r>
              <a:rPr lang="cs-CZ" dirty="0" err="1" smtClean="0"/>
              <a:t>vitariánské</a:t>
            </a:r>
            <a:r>
              <a:rPr lang="cs-CZ" dirty="0" smtClean="0"/>
              <a:t> jídlo představuje především veganskou stravu vařenou při teplotě ne vyšší než 46,7 °C. Argumentují, </a:t>
            </a:r>
            <a:r>
              <a:rPr lang="cs-CZ" dirty="0"/>
              <a:t>ž</a:t>
            </a:r>
            <a:r>
              <a:rPr lang="cs-CZ" dirty="0" smtClean="0"/>
              <a:t>e vaření ničí výživnou část rostliny.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03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Flexitariánství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Flexitariáni</a:t>
            </a:r>
            <a:r>
              <a:rPr lang="cs-CZ" dirty="0" smtClean="0"/>
              <a:t> neuznávají konzumaci masa zvířat chovaných v továrním prostředí. Na jejich jídelníčku se však příležitostně objevuje maso zvířat z ekofarem nebo ulovených v divočině. 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Freeganství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dirty="0" smtClean="0"/>
              <a:t> Jedná se spíše o </a:t>
            </a:r>
            <a:r>
              <a:rPr lang="cs-CZ" dirty="0"/>
              <a:t>ž</a:t>
            </a:r>
            <a:r>
              <a:rPr lang="cs-CZ" dirty="0" smtClean="0"/>
              <a:t>ivotní styl. </a:t>
            </a:r>
            <a:r>
              <a:rPr lang="cs-CZ" dirty="0" err="1" smtClean="0"/>
              <a:t>Freeganisté</a:t>
            </a:r>
            <a:r>
              <a:rPr lang="cs-CZ" dirty="0" smtClean="0"/>
              <a:t> se staví proti vykořisťování zvířat a Země. Velké procento z nich jsou vegani. Avšak někteří jedí i maso „vyřazené“, tedy upřednostňují jeho konzumaci před vyhozením na </a:t>
            </a:r>
            <a:r>
              <a:rPr lang="cs-CZ" dirty="0" err="1" smtClean="0"/>
              <a:t>odpadiště</a:t>
            </a:r>
            <a:r>
              <a:rPr lang="cs-CZ" dirty="0" smtClean="0"/>
              <a:t>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345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Pythagoras (570 – 510 př. n. l.). Ve vegetariánství viděl jeden ze důležitých předpokladů proto, jak </a:t>
            </a:r>
            <a:r>
              <a:rPr lang="cs-CZ" dirty="0"/>
              <a:t>ž</a:t>
            </a:r>
            <a:r>
              <a:rPr lang="cs-CZ" dirty="0" smtClean="0"/>
              <a:t>ít v míru. Také říkal, </a:t>
            </a:r>
            <a:r>
              <a:rPr lang="cs-CZ" dirty="0"/>
              <a:t>ž</a:t>
            </a:r>
            <a:r>
              <a:rPr lang="cs-CZ" dirty="0" smtClean="0"/>
              <a:t>e vraždění zvířat neprospívá lidské duši. </a:t>
            </a:r>
          </a:p>
          <a:p>
            <a:r>
              <a:rPr lang="cs-CZ" dirty="0" smtClean="0"/>
              <a:t>Indický král, </a:t>
            </a:r>
            <a:r>
              <a:rPr lang="cs-CZ" dirty="0" err="1" smtClean="0"/>
              <a:t>Asoka</a:t>
            </a:r>
            <a:r>
              <a:rPr lang="cs-CZ" dirty="0" smtClean="0"/>
              <a:t> (264 – 232 př. n. l.), šokovaný brutalitou války přijal buddhismus a postupně se celé jeho království obrátilo na vegetariánství. </a:t>
            </a:r>
          </a:p>
          <a:p>
            <a:r>
              <a:rPr lang="cs-CZ" dirty="0" smtClean="0"/>
              <a:t>Raní křesťané důsledně praktikovali vegetariánství jako způsob stravování. </a:t>
            </a:r>
          </a:p>
          <a:p>
            <a:r>
              <a:rPr lang="cs-CZ" dirty="0" smtClean="0"/>
              <a:t>V rané renesanci  myšlenka vegetariánství kvůli častým hladomorům a nemocem byla spíše upozaděna. Maso bylo považováno za luxus pro bohaté. Široké rozšíření brambor, květáku a kukuřice na území Evropy v 19. století ochránilo její obyvatele od dalších hladomorů.  </a:t>
            </a:r>
          </a:p>
          <a:p>
            <a:r>
              <a:rPr lang="cs-CZ" dirty="0" smtClean="0"/>
              <a:t> Ve VB nebo USA existovaly vegetariánské restaurace už kolem roku 1880</a:t>
            </a:r>
          </a:p>
          <a:p>
            <a:r>
              <a:rPr lang="cs-CZ" dirty="0" smtClean="0"/>
              <a:t>V ČR – 1865 – první kniha o vegetariánství v českých zemích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1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Džinismus </a:t>
            </a:r>
          </a:p>
          <a:p>
            <a:pPr marL="0" indent="0">
              <a:buNone/>
            </a:pPr>
            <a:r>
              <a:rPr lang="cs-CZ" dirty="0" smtClean="0"/>
              <a:t>V džinismu je vegetariánství jednou ze základních myšlenek a je povinné. Jeden ze základních slibů džinismu je nezabíjet nic </a:t>
            </a:r>
            <a:r>
              <a:rPr lang="cs-CZ" dirty="0"/>
              <a:t>ž</a:t>
            </a:r>
            <a:r>
              <a:rPr lang="cs-CZ" dirty="0" smtClean="0"/>
              <a:t>ivé. Mniši například přecezují pitnou vodu, aby odstranili drobné </a:t>
            </a:r>
            <a:r>
              <a:rPr lang="cs-CZ" dirty="0"/>
              <a:t>ž</a:t>
            </a:r>
            <a:r>
              <a:rPr lang="cs-CZ" dirty="0" smtClean="0"/>
              <a:t>ivočichy. Nosí závoj, aby nevdechli hmyz. Někteří mniši před sebou při chůzi zametají, aby neusmrtili ani ty nejmenší tvory. Vyznání </a:t>
            </a:r>
            <a:r>
              <a:rPr lang="cs-CZ" dirty="0" err="1" smtClean="0"/>
              <a:t>džinistům</a:t>
            </a:r>
            <a:r>
              <a:rPr lang="cs-CZ" dirty="0" smtClean="0"/>
              <a:t> zakazuje obdělávat půdu, protože by při orbě mohli některá zvířata poranit nebo usmrtit (</a:t>
            </a:r>
            <a:r>
              <a:rPr lang="cs-CZ" dirty="0" err="1" smtClean="0"/>
              <a:t>Cookson</a:t>
            </a:r>
            <a:r>
              <a:rPr lang="cs-CZ" dirty="0" smtClean="0"/>
              <a:t>, 2003).  </a:t>
            </a:r>
          </a:p>
        </p:txBody>
      </p:sp>
    </p:spTree>
    <p:extLst>
      <p:ext uri="{BB962C8B-B14F-4D97-AF65-F5344CB8AC3E}">
        <p14:creationId xmlns:p14="http://schemas.microsoft.com/office/powerpoint/2010/main" val="340550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3805" y="1857430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1800" b="1" dirty="0" smtClean="0">
                <a:solidFill>
                  <a:prstClr val="black"/>
                </a:solidFill>
              </a:rPr>
              <a:t>Hinduismus </a:t>
            </a:r>
          </a:p>
          <a:p>
            <a:pPr marL="0" lvl="0" indent="0">
              <a:buNone/>
            </a:pPr>
            <a:r>
              <a:rPr lang="cs-CZ" sz="1800" dirty="0" smtClean="0">
                <a:solidFill>
                  <a:prstClr val="black"/>
                </a:solidFill>
              </a:rPr>
              <a:t>Hinduismus </a:t>
            </a:r>
            <a:r>
              <a:rPr lang="cs-CZ" sz="1800" dirty="0">
                <a:solidFill>
                  <a:prstClr val="black"/>
                </a:solidFill>
              </a:rPr>
              <a:t>je nejstarším východním </a:t>
            </a:r>
            <a:r>
              <a:rPr lang="cs-CZ" sz="1800" dirty="0" smtClean="0">
                <a:solidFill>
                  <a:prstClr val="black"/>
                </a:solidFill>
              </a:rPr>
              <a:t>náboženstvím</a:t>
            </a:r>
            <a:r>
              <a:rPr lang="cs-CZ" sz="1800" dirty="0">
                <a:solidFill>
                  <a:prstClr val="black"/>
                </a:solidFill>
              </a:rPr>
              <a:t>. V posvátných spisech, védách, nacházíme předpisy odkazující na vegetariánství. Hlavní proudy hinduismu hlásají, </a:t>
            </a:r>
            <a:r>
              <a:rPr lang="cs-CZ" sz="1800" dirty="0" smtClean="0">
                <a:solidFill>
                  <a:prstClr val="black"/>
                </a:solidFill>
              </a:rPr>
              <a:t>že </a:t>
            </a:r>
            <a:r>
              <a:rPr lang="cs-CZ" sz="1800" dirty="0">
                <a:solidFill>
                  <a:prstClr val="black"/>
                </a:solidFill>
              </a:rPr>
              <a:t>všechny 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>
                <a:solidFill>
                  <a:prstClr val="black"/>
                </a:solidFill>
              </a:rPr>
              <a:t>formy </a:t>
            </a:r>
            <a:r>
              <a:rPr lang="cs-CZ" sz="1800" dirty="0" smtClean="0">
                <a:solidFill>
                  <a:prstClr val="black"/>
                </a:solidFill>
              </a:rPr>
              <a:t>života </a:t>
            </a:r>
            <a:r>
              <a:rPr lang="cs-CZ" sz="1800" dirty="0">
                <a:solidFill>
                  <a:prstClr val="black"/>
                </a:solidFill>
              </a:rPr>
              <a:t>mají být respektovány. Jedním ze tří hlavních důvodů pro vegetariánství je uznání principu nenásilí vůči zvířatům čili </a:t>
            </a:r>
            <a:r>
              <a:rPr lang="cs-CZ" sz="1800" dirty="0" err="1">
                <a:solidFill>
                  <a:prstClr val="black"/>
                </a:solidFill>
              </a:rPr>
              <a:t>ahimsa</a:t>
            </a:r>
            <a:r>
              <a:rPr lang="cs-CZ" sz="1800" dirty="0">
                <a:solidFill>
                  <a:prstClr val="black"/>
                </a:solidFill>
              </a:rPr>
              <a:t>. </a:t>
            </a:r>
            <a:r>
              <a:rPr lang="cs-CZ" sz="1800" dirty="0" err="1">
                <a:solidFill>
                  <a:prstClr val="black"/>
                </a:solidFill>
              </a:rPr>
              <a:t>Ahimsa</a:t>
            </a:r>
            <a:r>
              <a:rPr lang="cs-CZ" sz="1800" dirty="0">
                <a:solidFill>
                  <a:prstClr val="black"/>
                </a:solidFill>
              </a:rPr>
              <a:t> je jeden z primárních principů týkající se vegetariánství</a:t>
            </a:r>
            <a:r>
              <a:rPr lang="cs-CZ" sz="1800" dirty="0" smtClean="0">
                <a:solidFill>
                  <a:prstClr val="black"/>
                </a:solidFill>
              </a:rPr>
              <a:t>.. </a:t>
            </a:r>
            <a:r>
              <a:rPr lang="cs-CZ" sz="1800" dirty="0">
                <a:solidFill>
                  <a:prstClr val="black"/>
                </a:solidFill>
              </a:rPr>
              <a:t>Za čisté </a:t>
            </a:r>
            <a:r>
              <a:rPr lang="cs-CZ" sz="1800" dirty="0" smtClean="0">
                <a:solidFill>
                  <a:prstClr val="black"/>
                </a:solidFill>
              </a:rPr>
              <a:t>považovali </a:t>
            </a:r>
            <a:r>
              <a:rPr lang="cs-CZ" sz="1800" dirty="0">
                <a:solidFill>
                  <a:prstClr val="black"/>
                </a:solidFill>
              </a:rPr>
              <a:t>pouze jídlo, které nepocházelo ze zvířete. Třetím principem bylo přesvědčení, </a:t>
            </a:r>
            <a:r>
              <a:rPr lang="cs-CZ" sz="1800" dirty="0" smtClean="0">
                <a:solidFill>
                  <a:prstClr val="black"/>
                </a:solidFill>
              </a:rPr>
              <a:t>že </a:t>
            </a:r>
            <a:r>
              <a:rPr lang="cs-CZ" sz="1800" dirty="0">
                <a:solidFill>
                  <a:prstClr val="black"/>
                </a:solidFill>
              </a:rPr>
              <a:t>konzumace masa brání vývoji mysli i duchovnímu vývoji (</a:t>
            </a:r>
            <a:r>
              <a:rPr lang="cs-CZ" sz="1800" dirty="0" err="1">
                <a:solidFill>
                  <a:prstClr val="black"/>
                </a:solidFill>
              </a:rPr>
              <a:t>Cousens</a:t>
            </a:r>
            <a:r>
              <a:rPr lang="cs-CZ" sz="1800" dirty="0">
                <a:solidFill>
                  <a:prstClr val="black"/>
                </a:solidFill>
              </a:rPr>
              <a:t>, 2000). </a:t>
            </a:r>
          </a:p>
          <a:p>
            <a:pPr marL="0" lvl="0" indent="0">
              <a:buNone/>
            </a:pPr>
            <a:r>
              <a:rPr lang="cs-CZ" sz="1800" dirty="0" smtClean="0">
                <a:solidFill>
                  <a:prstClr val="black"/>
                </a:solidFill>
              </a:rPr>
              <a:t>Všechny živé </a:t>
            </a:r>
            <a:r>
              <a:rPr lang="cs-CZ" sz="1800" dirty="0">
                <a:solidFill>
                  <a:prstClr val="black"/>
                </a:solidFill>
              </a:rPr>
              <a:t>bytosti hinduismus pokládá za nesmrtelné duše, které jsou uzavřené v těle. Duše automaticky přechází do vyšší formy </a:t>
            </a:r>
            <a:r>
              <a:rPr lang="cs-CZ" sz="1800" dirty="0" smtClean="0">
                <a:solidFill>
                  <a:prstClr val="black"/>
                </a:solidFill>
              </a:rPr>
              <a:t>života</a:t>
            </a:r>
            <a:r>
              <a:rPr lang="cs-CZ" sz="1800" dirty="0">
                <a:solidFill>
                  <a:prstClr val="black"/>
                </a:solidFill>
              </a:rPr>
              <a:t>. Nejvyšší instancí je člověk. Tento proces by se porušil. Člověk </a:t>
            </a:r>
            <a:r>
              <a:rPr lang="cs-CZ" sz="1800" dirty="0" smtClean="0">
                <a:solidFill>
                  <a:prstClr val="black"/>
                </a:solidFill>
              </a:rPr>
              <a:t>může </a:t>
            </a:r>
            <a:r>
              <a:rPr lang="cs-CZ" sz="1800" dirty="0">
                <a:solidFill>
                  <a:prstClr val="black"/>
                </a:solidFill>
              </a:rPr>
              <a:t>dojít ke spáse tím, </a:t>
            </a:r>
            <a:r>
              <a:rPr lang="cs-CZ" sz="1800" dirty="0" smtClean="0">
                <a:solidFill>
                  <a:prstClr val="black"/>
                </a:solidFill>
              </a:rPr>
              <a:t>že </a:t>
            </a:r>
            <a:r>
              <a:rPr lang="cs-CZ" sz="1800" dirty="0">
                <a:solidFill>
                  <a:prstClr val="black"/>
                </a:solidFill>
              </a:rPr>
              <a:t>nebude zabíjet nic </a:t>
            </a:r>
            <a:r>
              <a:rPr lang="cs-CZ" sz="1800" dirty="0" smtClean="0">
                <a:solidFill>
                  <a:prstClr val="black"/>
                </a:solidFill>
              </a:rPr>
              <a:t>živé</a:t>
            </a:r>
            <a:r>
              <a:rPr lang="cs-CZ" sz="1800" dirty="0">
                <a:solidFill>
                  <a:prstClr val="black"/>
                </a:solidFill>
              </a:rPr>
              <a:t>. </a:t>
            </a:r>
            <a:r>
              <a:rPr lang="cs-CZ" sz="1800" dirty="0" smtClean="0">
                <a:solidFill>
                  <a:prstClr val="black"/>
                </a:solidFill>
              </a:rPr>
              <a:t>Důležité </a:t>
            </a:r>
            <a:r>
              <a:rPr lang="cs-CZ" sz="1800" dirty="0">
                <a:solidFill>
                  <a:prstClr val="black"/>
                </a:solidFill>
              </a:rPr>
              <a:t>přikázání hinduismu říká, </a:t>
            </a:r>
            <a:r>
              <a:rPr lang="cs-CZ" sz="1800" dirty="0" smtClean="0">
                <a:solidFill>
                  <a:prstClr val="black"/>
                </a:solidFill>
              </a:rPr>
              <a:t>že žádné </a:t>
            </a:r>
            <a:r>
              <a:rPr lang="cs-CZ" sz="1800" dirty="0">
                <a:solidFill>
                  <a:prstClr val="black"/>
                </a:solidFill>
              </a:rPr>
              <a:t>zvíře by nemělo být </a:t>
            </a:r>
            <a:r>
              <a:rPr lang="cs-CZ" sz="1800" dirty="0" smtClean="0">
                <a:solidFill>
                  <a:prstClr val="black"/>
                </a:solidFill>
              </a:rPr>
              <a:t>zbaveno života </a:t>
            </a:r>
            <a:r>
              <a:rPr lang="cs-CZ" sz="1800" dirty="0">
                <a:solidFill>
                  <a:prstClr val="black"/>
                </a:solidFill>
              </a:rPr>
              <a:t>zbytečně. Tento morální odkaz se promítl i do pozdějšího buddhismu (</a:t>
            </a:r>
            <a:r>
              <a:rPr lang="cs-CZ" sz="1800" dirty="0" err="1">
                <a:solidFill>
                  <a:prstClr val="black"/>
                </a:solidFill>
              </a:rPr>
              <a:t>Volráb</a:t>
            </a:r>
            <a:r>
              <a:rPr lang="cs-CZ" sz="1800" dirty="0">
                <a:solidFill>
                  <a:prstClr val="black"/>
                </a:solidFill>
              </a:rPr>
              <a:t>, 2005). </a:t>
            </a:r>
          </a:p>
          <a:p>
            <a:pPr marL="0" lvl="0" indent="0">
              <a:buNone/>
            </a:pPr>
            <a:r>
              <a:rPr lang="cs-CZ" sz="1800" dirty="0" smtClean="0">
                <a:solidFill>
                  <a:prstClr val="black"/>
                </a:solidFill>
              </a:rPr>
              <a:t>Většina </a:t>
            </a:r>
            <a:r>
              <a:rPr lang="cs-CZ" sz="1800" dirty="0">
                <a:solidFill>
                  <a:prstClr val="black"/>
                </a:solidFill>
              </a:rPr>
              <a:t>vyznavačů hinduismu patří mezi </a:t>
            </a:r>
            <a:r>
              <a:rPr lang="cs-CZ" sz="1800" dirty="0" err="1">
                <a:solidFill>
                  <a:prstClr val="black"/>
                </a:solidFill>
              </a:rPr>
              <a:t>lacto</a:t>
            </a:r>
            <a:r>
              <a:rPr lang="cs-CZ" sz="1800" dirty="0">
                <a:solidFill>
                  <a:prstClr val="black"/>
                </a:solidFill>
              </a:rPr>
              <a:t> - vegetariány, potom také na západě </a:t>
            </a:r>
            <a:r>
              <a:rPr lang="cs-CZ" sz="1800" dirty="0" err="1">
                <a:solidFill>
                  <a:prstClr val="black"/>
                </a:solidFill>
              </a:rPr>
              <a:t>lacto</a:t>
            </a:r>
            <a:r>
              <a:rPr lang="cs-CZ" sz="1800" dirty="0">
                <a:solidFill>
                  <a:prstClr val="black"/>
                </a:solidFill>
              </a:rPr>
              <a:t> – </a:t>
            </a:r>
            <a:r>
              <a:rPr lang="cs-CZ" sz="1800" dirty="0" err="1">
                <a:solidFill>
                  <a:prstClr val="black"/>
                </a:solidFill>
              </a:rPr>
              <a:t>ovo</a:t>
            </a:r>
            <a:r>
              <a:rPr lang="cs-CZ" sz="1800" dirty="0">
                <a:solidFill>
                  <a:prstClr val="black"/>
                </a:solidFill>
              </a:rPr>
              <a:t> vegetariány. Jeden z největších duchovních a politických vůdců Indie, </a:t>
            </a:r>
            <a:r>
              <a:rPr lang="cs-CZ" sz="1800" dirty="0" err="1">
                <a:solidFill>
                  <a:prstClr val="black"/>
                </a:solidFill>
              </a:rPr>
              <a:t>Mahathmá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Gandhí</a:t>
            </a:r>
            <a:r>
              <a:rPr lang="cs-CZ" sz="1800" dirty="0">
                <a:solidFill>
                  <a:prstClr val="black"/>
                </a:solidFill>
              </a:rPr>
              <a:t>, se jako jedna z velkých postav hinduistického </a:t>
            </a:r>
            <a:r>
              <a:rPr lang="cs-CZ" sz="1800" dirty="0" smtClean="0">
                <a:solidFill>
                  <a:prstClr val="black"/>
                </a:solidFill>
              </a:rPr>
              <a:t>náboženství zasloužil </a:t>
            </a:r>
            <a:r>
              <a:rPr lang="cs-CZ" sz="1800" dirty="0">
                <a:solidFill>
                  <a:prstClr val="black"/>
                </a:solidFill>
              </a:rPr>
              <a:t>o popularizaci vegetariánství jako </a:t>
            </a:r>
            <a:r>
              <a:rPr lang="cs-CZ" sz="1800" dirty="0" smtClean="0">
                <a:solidFill>
                  <a:prstClr val="black"/>
                </a:solidFill>
              </a:rPr>
              <a:t>životního </a:t>
            </a:r>
            <a:r>
              <a:rPr lang="cs-CZ" sz="1800" dirty="0">
                <a:solidFill>
                  <a:prstClr val="black"/>
                </a:solidFill>
              </a:rPr>
              <a:t>stylu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99080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2078</Words>
  <Application>Microsoft Office PowerPoint</Application>
  <PresentationFormat>Širokoúhlá obrazovka</PresentationFormat>
  <Paragraphs>92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Vegetariánství</vt:lpstr>
      <vt:lpstr>Vegetariánství</vt:lpstr>
      <vt:lpstr>Prezentace aplikace PowerPoint</vt:lpstr>
      <vt:lpstr>Rozdělení</vt:lpstr>
      <vt:lpstr>Prezentace aplikace PowerPoint</vt:lpstr>
      <vt:lpstr>Prezentace aplikace PowerPoint</vt:lpstr>
      <vt:lpstr>Prezentace aplikace PowerPoint</vt:lpstr>
      <vt:lpstr>Náboženství</vt:lpstr>
      <vt:lpstr>Prezentace aplikace PowerPoint</vt:lpstr>
      <vt:lpstr>Prezentace aplikace PowerPoint</vt:lpstr>
      <vt:lpstr>Prezentace aplikace PowerPoint</vt:lpstr>
      <vt:lpstr>Prezentace aplikace PowerPoint</vt:lpstr>
      <vt:lpstr>Judaismus</vt:lpstr>
      <vt:lpstr>Rizika a pozitiva</vt:lpstr>
      <vt:lpstr>Zdravé či nezdravé</vt:lpstr>
      <vt:lpstr>Rizika</vt:lpstr>
      <vt:lpstr>Pozitiva</vt:lpstr>
      <vt:lpstr>  Děti</vt:lpstr>
      <vt:lpstr>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Vegetariánství</dc:title>
  <dc:creator>hrncirik</dc:creator>
  <cp:lastModifiedBy>ucitel</cp:lastModifiedBy>
  <cp:revision>8</cp:revision>
  <dcterms:created xsi:type="dcterms:W3CDTF">2019-02-25T06:19:55Z</dcterms:created>
  <dcterms:modified xsi:type="dcterms:W3CDTF">2019-02-25T10:13:31Z</dcterms:modified>
</cp:coreProperties>
</file>