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4AFC9-4EA2-4012-AAF6-B3863F667FBD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5779DD1-3EDD-43EB-8CC6-7E50C2296C1E}">
      <dgm:prSet/>
      <dgm:spPr/>
      <dgm:t>
        <a:bodyPr/>
        <a:lstStyle/>
        <a:p>
          <a:r>
            <a:rPr lang="cs-CZ"/>
            <a:t>MEZINÁRODNÍ ÚMLUVA PROTI DOPINGU VE SPORTU UNESCO</a:t>
          </a:r>
          <a:endParaRPr lang="en-US"/>
        </a:p>
      </dgm:t>
    </dgm:pt>
    <dgm:pt modelId="{E2357E0F-304E-4764-8182-9CE68CBE37CA}" type="parTrans" cxnId="{209995EF-89E7-4578-8B8C-E76DBC9AC15F}">
      <dgm:prSet/>
      <dgm:spPr/>
      <dgm:t>
        <a:bodyPr/>
        <a:lstStyle/>
        <a:p>
          <a:endParaRPr lang="en-US"/>
        </a:p>
      </dgm:t>
    </dgm:pt>
    <dgm:pt modelId="{596FB482-93E7-47E6-BB46-F3809D304A8E}" type="sibTrans" cxnId="{209995EF-89E7-4578-8B8C-E76DBC9AC15F}">
      <dgm:prSet/>
      <dgm:spPr/>
      <dgm:t>
        <a:bodyPr/>
        <a:lstStyle/>
        <a:p>
          <a:endParaRPr lang="en-US"/>
        </a:p>
      </dgm:t>
    </dgm:pt>
    <dgm:pt modelId="{724FC2CE-FA01-4B10-9BAB-FF22BC309212}">
      <dgm:prSet/>
      <dgm:spPr/>
      <dgm:t>
        <a:bodyPr/>
        <a:lstStyle/>
        <a:p>
          <a:r>
            <a:rPr lang="cs-CZ"/>
            <a:t>Mezinárodní smlouva, ČR ji ratifikovala, proto je jí vázána</a:t>
          </a:r>
          <a:endParaRPr lang="en-US"/>
        </a:p>
      </dgm:t>
    </dgm:pt>
    <dgm:pt modelId="{3F30A122-066D-4136-904D-DCF01619E02B}" type="parTrans" cxnId="{C87A328E-2DB2-4434-B376-F0AA75B3AC56}">
      <dgm:prSet/>
      <dgm:spPr/>
      <dgm:t>
        <a:bodyPr/>
        <a:lstStyle/>
        <a:p>
          <a:endParaRPr lang="en-US"/>
        </a:p>
      </dgm:t>
    </dgm:pt>
    <dgm:pt modelId="{95DBDBEF-DA44-42FA-9A61-CEAAE2F3B9C1}" type="sibTrans" cxnId="{C87A328E-2DB2-4434-B376-F0AA75B3AC56}">
      <dgm:prSet/>
      <dgm:spPr/>
      <dgm:t>
        <a:bodyPr/>
        <a:lstStyle/>
        <a:p>
          <a:endParaRPr lang="en-US"/>
        </a:p>
      </dgm:t>
    </dgm:pt>
    <dgm:pt modelId="{E806DD36-FEEA-424E-96BC-1EE6C221B0FD}" type="pres">
      <dgm:prSet presAssocID="{A4F4AFC9-4EA2-4012-AAF6-B3863F667F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74A0418-F201-4036-8343-AEE448BA9523}" type="pres">
      <dgm:prSet presAssocID="{15779DD1-3EDD-43EB-8CC6-7E50C2296C1E}" presName="hierRoot1" presStyleCnt="0"/>
      <dgm:spPr/>
    </dgm:pt>
    <dgm:pt modelId="{C41B8687-936B-411A-A99C-D72262BBF7B9}" type="pres">
      <dgm:prSet presAssocID="{15779DD1-3EDD-43EB-8CC6-7E50C2296C1E}" presName="composite" presStyleCnt="0"/>
      <dgm:spPr/>
    </dgm:pt>
    <dgm:pt modelId="{74E9BD73-A22E-4895-91EC-659F3E28115C}" type="pres">
      <dgm:prSet presAssocID="{15779DD1-3EDD-43EB-8CC6-7E50C2296C1E}" presName="background" presStyleLbl="node0" presStyleIdx="0" presStyleCnt="2"/>
      <dgm:spPr/>
    </dgm:pt>
    <dgm:pt modelId="{F65CC87D-9C0D-453D-9639-398018FE4803}" type="pres">
      <dgm:prSet presAssocID="{15779DD1-3EDD-43EB-8CC6-7E50C2296C1E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3B25C0-18BC-424D-81AA-BDC8C919E3A9}" type="pres">
      <dgm:prSet presAssocID="{15779DD1-3EDD-43EB-8CC6-7E50C2296C1E}" presName="hierChild2" presStyleCnt="0"/>
      <dgm:spPr/>
    </dgm:pt>
    <dgm:pt modelId="{7C3C9EEF-EF12-424B-92C9-CF347833364C}" type="pres">
      <dgm:prSet presAssocID="{724FC2CE-FA01-4B10-9BAB-FF22BC309212}" presName="hierRoot1" presStyleCnt="0"/>
      <dgm:spPr/>
    </dgm:pt>
    <dgm:pt modelId="{F582F99E-408C-4588-B0CB-E40B9474A544}" type="pres">
      <dgm:prSet presAssocID="{724FC2CE-FA01-4B10-9BAB-FF22BC309212}" presName="composite" presStyleCnt="0"/>
      <dgm:spPr/>
    </dgm:pt>
    <dgm:pt modelId="{6158B195-5C25-4867-9E78-1BCD69387294}" type="pres">
      <dgm:prSet presAssocID="{724FC2CE-FA01-4B10-9BAB-FF22BC309212}" presName="background" presStyleLbl="node0" presStyleIdx="1" presStyleCnt="2"/>
      <dgm:spPr/>
    </dgm:pt>
    <dgm:pt modelId="{873895D7-0284-4AB7-A736-B4B6F627F480}" type="pres">
      <dgm:prSet presAssocID="{724FC2CE-FA01-4B10-9BAB-FF22BC309212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0FF857-7F46-42BE-9C04-EC3F56A0404A}" type="pres">
      <dgm:prSet presAssocID="{724FC2CE-FA01-4B10-9BAB-FF22BC309212}" presName="hierChild2" presStyleCnt="0"/>
      <dgm:spPr/>
    </dgm:pt>
  </dgm:ptLst>
  <dgm:cxnLst>
    <dgm:cxn modelId="{C87A328E-2DB2-4434-B376-F0AA75B3AC56}" srcId="{A4F4AFC9-4EA2-4012-AAF6-B3863F667FBD}" destId="{724FC2CE-FA01-4B10-9BAB-FF22BC309212}" srcOrd="1" destOrd="0" parTransId="{3F30A122-066D-4136-904D-DCF01619E02B}" sibTransId="{95DBDBEF-DA44-42FA-9A61-CEAAE2F3B9C1}"/>
    <dgm:cxn modelId="{209995EF-89E7-4578-8B8C-E76DBC9AC15F}" srcId="{A4F4AFC9-4EA2-4012-AAF6-B3863F667FBD}" destId="{15779DD1-3EDD-43EB-8CC6-7E50C2296C1E}" srcOrd="0" destOrd="0" parTransId="{E2357E0F-304E-4764-8182-9CE68CBE37CA}" sibTransId="{596FB482-93E7-47E6-BB46-F3809D304A8E}"/>
    <dgm:cxn modelId="{BD8CA4E1-EEB3-42FC-8D1C-E0030E1DD6AD}" type="presOf" srcId="{724FC2CE-FA01-4B10-9BAB-FF22BC309212}" destId="{873895D7-0284-4AB7-A736-B4B6F627F480}" srcOrd="0" destOrd="0" presId="urn:microsoft.com/office/officeart/2005/8/layout/hierarchy1"/>
    <dgm:cxn modelId="{904DE566-EBEC-43EB-B127-2CC7C7D4D466}" type="presOf" srcId="{A4F4AFC9-4EA2-4012-AAF6-B3863F667FBD}" destId="{E806DD36-FEEA-424E-96BC-1EE6C221B0FD}" srcOrd="0" destOrd="0" presId="urn:microsoft.com/office/officeart/2005/8/layout/hierarchy1"/>
    <dgm:cxn modelId="{7B2E4599-D25B-494A-90DD-B2863E47D839}" type="presOf" srcId="{15779DD1-3EDD-43EB-8CC6-7E50C2296C1E}" destId="{F65CC87D-9C0D-453D-9639-398018FE4803}" srcOrd="0" destOrd="0" presId="urn:microsoft.com/office/officeart/2005/8/layout/hierarchy1"/>
    <dgm:cxn modelId="{7E0A657B-4DF5-4DB0-BFA8-217FD7659742}" type="presParOf" srcId="{E806DD36-FEEA-424E-96BC-1EE6C221B0FD}" destId="{974A0418-F201-4036-8343-AEE448BA9523}" srcOrd="0" destOrd="0" presId="urn:microsoft.com/office/officeart/2005/8/layout/hierarchy1"/>
    <dgm:cxn modelId="{D6415FAA-AC20-4CFA-A005-B1B7F2DE4E87}" type="presParOf" srcId="{974A0418-F201-4036-8343-AEE448BA9523}" destId="{C41B8687-936B-411A-A99C-D72262BBF7B9}" srcOrd="0" destOrd="0" presId="urn:microsoft.com/office/officeart/2005/8/layout/hierarchy1"/>
    <dgm:cxn modelId="{66E819D5-6F88-4188-BF60-C640465CC921}" type="presParOf" srcId="{C41B8687-936B-411A-A99C-D72262BBF7B9}" destId="{74E9BD73-A22E-4895-91EC-659F3E28115C}" srcOrd="0" destOrd="0" presId="urn:microsoft.com/office/officeart/2005/8/layout/hierarchy1"/>
    <dgm:cxn modelId="{8E4595C8-2E5C-415F-8B02-26E6E9FD0315}" type="presParOf" srcId="{C41B8687-936B-411A-A99C-D72262BBF7B9}" destId="{F65CC87D-9C0D-453D-9639-398018FE4803}" srcOrd="1" destOrd="0" presId="urn:microsoft.com/office/officeart/2005/8/layout/hierarchy1"/>
    <dgm:cxn modelId="{59DE4AD9-6C06-4E90-861E-23DD5A485C48}" type="presParOf" srcId="{974A0418-F201-4036-8343-AEE448BA9523}" destId="{913B25C0-18BC-424D-81AA-BDC8C919E3A9}" srcOrd="1" destOrd="0" presId="urn:microsoft.com/office/officeart/2005/8/layout/hierarchy1"/>
    <dgm:cxn modelId="{59DF9539-1D35-444C-B06D-B525673D635C}" type="presParOf" srcId="{E806DD36-FEEA-424E-96BC-1EE6C221B0FD}" destId="{7C3C9EEF-EF12-424B-92C9-CF347833364C}" srcOrd="1" destOrd="0" presId="urn:microsoft.com/office/officeart/2005/8/layout/hierarchy1"/>
    <dgm:cxn modelId="{9228D89E-D696-4507-8F1E-8F8D825D49CE}" type="presParOf" srcId="{7C3C9EEF-EF12-424B-92C9-CF347833364C}" destId="{F582F99E-408C-4588-B0CB-E40B9474A544}" srcOrd="0" destOrd="0" presId="urn:microsoft.com/office/officeart/2005/8/layout/hierarchy1"/>
    <dgm:cxn modelId="{CAED7794-5A3F-474E-9E0A-9F7D6DFDA7EF}" type="presParOf" srcId="{F582F99E-408C-4588-B0CB-E40B9474A544}" destId="{6158B195-5C25-4867-9E78-1BCD69387294}" srcOrd="0" destOrd="0" presId="urn:microsoft.com/office/officeart/2005/8/layout/hierarchy1"/>
    <dgm:cxn modelId="{4B0192CF-5FD5-4952-970B-60B0A5AFF30D}" type="presParOf" srcId="{F582F99E-408C-4588-B0CB-E40B9474A544}" destId="{873895D7-0284-4AB7-A736-B4B6F627F480}" srcOrd="1" destOrd="0" presId="urn:microsoft.com/office/officeart/2005/8/layout/hierarchy1"/>
    <dgm:cxn modelId="{55672BF6-CF56-4289-ADE7-D0C0F11D1E2B}" type="presParOf" srcId="{7C3C9EEF-EF12-424B-92C9-CF347833364C}" destId="{A30FF857-7F46-42BE-9C04-EC3F56A040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9BD73-A22E-4895-91EC-659F3E28115C}">
      <dsp:nvSpPr>
        <dsp:cNvPr id="0" name=""/>
        <dsp:cNvSpPr/>
      </dsp:nvSpPr>
      <dsp:spPr>
        <a:xfrm>
          <a:off x="130938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5CC87D-9C0D-453D-9639-398018FE4803}">
      <dsp:nvSpPr>
        <dsp:cNvPr id="0" name=""/>
        <dsp:cNvSpPr/>
      </dsp:nvSpPr>
      <dsp:spPr>
        <a:xfrm>
          <a:off x="600342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MEZINÁRODNÍ ÚMLUVA PROTI DOPINGU VE SPORTU UNESCO</a:t>
          </a:r>
          <a:endParaRPr lang="en-US" sz="3700" kern="1200"/>
        </a:p>
      </dsp:txBody>
      <dsp:txXfrm>
        <a:off x="678914" y="525899"/>
        <a:ext cx="4067491" cy="2525499"/>
      </dsp:txXfrm>
    </dsp:sp>
    <dsp:sp modelId="{6158B195-5C25-4867-9E78-1BCD69387294}">
      <dsp:nvSpPr>
        <dsp:cNvPr id="0" name=""/>
        <dsp:cNvSpPr/>
      </dsp:nvSpPr>
      <dsp:spPr>
        <a:xfrm>
          <a:off x="5294381" y="1393"/>
          <a:ext cx="4224635" cy="2682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3895D7-0284-4AB7-A736-B4B6F627F480}">
      <dsp:nvSpPr>
        <dsp:cNvPr id="0" name=""/>
        <dsp:cNvSpPr/>
      </dsp:nvSpPr>
      <dsp:spPr>
        <a:xfrm>
          <a:off x="5763785" y="447327"/>
          <a:ext cx="4224635" cy="268264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Mezinárodní smlouva, ČR ji ratifikovala, proto je jí vázána</a:t>
          </a:r>
          <a:endParaRPr lang="en-US" sz="3700" kern="1200"/>
        </a:p>
      </dsp:txBody>
      <dsp:txXfrm>
        <a:off x="5842357" y="525899"/>
        <a:ext cx="4067491" cy="2525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61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23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570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8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1621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09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247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67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8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14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66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1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1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9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86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39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B83B-8629-498B-BE8D-35B332E68897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363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da-ama.org/en/resources/search?f%5b0%5d=field_resource_collections:19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doping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onitoring@antidoping.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ntidoping.cz/documents/kodex_2018_zakazane_latky_a_metod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69124-0860-4078-B8B8-D6E306C8C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Doping ve sportu II.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D7007A-6A9D-438F-A6A7-8F749ED2D3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Petr Skryja</a:t>
            </a:r>
            <a:r>
              <a:rPr lang="cs-CZ" smtClean="0"/>
              <a:t>, Ph.D., </a:t>
            </a:r>
            <a:r>
              <a:rPr lang="cs-CZ" dirty="0" smtClean="0"/>
              <a:t>LL.M.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75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B4871-1C45-494E-8C9D-957B3EB1B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nejlepší praxe a pokyny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481FA7-CBEA-49A0-841A-07B03F884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475" y="1690687"/>
            <a:ext cx="10515600" cy="4802187"/>
          </a:xfrm>
        </p:spPr>
        <p:txBody>
          <a:bodyPr>
            <a:normAutofit/>
          </a:bodyPr>
          <a:lstStyle/>
          <a:p>
            <a:r>
              <a:rPr lang="cs-CZ" dirty="0"/>
              <a:t>vypracovány proto, aby poskytly řešení v různých oblastech boje proti dopingu. </a:t>
            </a:r>
          </a:p>
          <a:p>
            <a:r>
              <a:rPr lang="cs-CZ" dirty="0"/>
              <a:t>Poskytuje WADA signatářům na vyžádání.</a:t>
            </a:r>
          </a:p>
          <a:p>
            <a:r>
              <a:rPr lang="cs-CZ" dirty="0"/>
              <a:t>Nejsou závazné.</a:t>
            </a:r>
          </a:p>
          <a:p>
            <a:r>
              <a:rPr lang="cs-CZ" dirty="0"/>
              <a:t>Kromě toho WADA  zaškoluje.</a:t>
            </a:r>
          </a:p>
          <a:p>
            <a:r>
              <a:rPr lang="cs-CZ" dirty="0"/>
              <a:t>V současnosti jsou k dispozici různé „</a:t>
            </a:r>
            <a:r>
              <a:rPr lang="cs-CZ" dirty="0" err="1"/>
              <a:t>guidelines</a:t>
            </a:r>
            <a:r>
              <a:rPr lang="cs-CZ" dirty="0"/>
              <a:t>“ od WADA pro zdělávání sportovců, sportovní terapeuty atd. Jsou zde obsaženy rady, jak by signatáři (zjednodušeně státy, které </a:t>
            </a:r>
            <a:r>
              <a:rPr lang="cs-CZ" dirty="0" err="1"/>
              <a:t>ratifiokovaly</a:t>
            </a:r>
            <a:r>
              <a:rPr lang="cs-CZ" dirty="0"/>
              <a:t>) měl zamezit dopingu v různých oblastech.</a:t>
            </a:r>
          </a:p>
          <a:p>
            <a:r>
              <a:rPr lang="cs-CZ" dirty="0"/>
              <a:t>Aktualizují se na </a:t>
            </a:r>
            <a:r>
              <a:rPr lang="cs-CZ" dirty="0" smtClean="0"/>
              <a:t>anglicky </a:t>
            </a:r>
            <a:r>
              <a:rPr lang="cs-CZ" dirty="0"/>
              <a:t>psaném webu, k nahlédnutí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https://www.wada-ama.org/en/resources/search?f%5B0%5D=field_resource_collections%3A190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0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C99DB-C9F7-414D-8CFA-ABD0CD7A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Světového antidopingového kodexu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55E55C-7F31-41CE-9230-17ED88F69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etika, fair play a poctivost</a:t>
            </a:r>
          </a:p>
          <a:p>
            <a:r>
              <a:rPr lang="cs-CZ" dirty="0"/>
              <a:t>zdraví</a:t>
            </a:r>
          </a:p>
          <a:p>
            <a:r>
              <a:rPr lang="cs-CZ" dirty="0"/>
              <a:t>vynikající výkony</a:t>
            </a:r>
          </a:p>
          <a:p>
            <a:r>
              <a:rPr lang="cs-CZ" dirty="0"/>
              <a:t>charakter a výchova</a:t>
            </a:r>
          </a:p>
          <a:p>
            <a:r>
              <a:rPr lang="cs-CZ" dirty="0"/>
              <a:t>radost a zábava</a:t>
            </a:r>
          </a:p>
          <a:p>
            <a:r>
              <a:rPr lang="cs-CZ" dirty="0"/>
              <a:t>týmová spolupráce</a:t>
            </a:r>
          </a:p>
          <a:p>
            <a:r>
              <a:rPr lang="cs-CZ" dirty="0"/>
              <a:t>oddanost a vědomí odpovědnosti</a:t>
            </a:r>
          </a:p>
          <a:p>
            <a:r>
              <a:rPr lang="cs-CZ" dirty="0"/>
              <a:t>úcta k pravidlům a zákonům</a:t>
            </a:r>
          </a:p>
          <a:p>
            <a:r>
              <a:rPr lang="cs-CZ" dirty="0"/>
              <a:t>sebeúcta a úcta k ostatním Účastníkům</a:t>
            </a:r>
          </a:p>
          <a:p>
            <a:r>
              <a:rPr lang="cs-CZ" dirty="0"/>
              <a:t>odvaha</a:t>
            </a:r>
          </a:p>
          <a:p>
            <a:r>
              <a:rPr lang="cs-CZ" dirty="0"/>
              <a:t>pospolitost a solidarita</a:t>
            </a:r>
          </a:p>
        </p:txBody>
      </p:sp>
    </p:spTree>
    <p:extLst>
      <p:ext uri="{BB962C8B-B14F-4D97-AF65-F5344CB8AC3E}">
        <p14:creationId xmlns:p14="http://schemas.microsoft.com/office/powerpoint/2010/main" val="279022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56740-17CE-43C6-9552-CB881468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Antidopingový výbor ČR (Czech Anti-Doping </a:t>
            </a:r>
            <a:r>
              <a:rPr lang="cs-CZ" dirty="0" err="1"/>
              <a:t>Comitee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AA78F6-CD73-4241-A24C-0441C6354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Doporučuji prostudovat web výboru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http://www.antidoping.cz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ADV ČR</a:t>
            </a:r>
            <a:r>
              <a:rPr lang="cs-CZ" dirty="0"/>
              <a:t> je nejvyšším orgánem a výhradním odborným pracovištěm s celostátní působností zabezpečující antidopingový program ČR. Tento odborný garant pro dopingovou problematiku vznikl v roce 1999 a jeho zřizovatelem je MŠMT ČR.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5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C5CB1-809D-4323-A256-6549EA1CB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Působení ADV ČR ve zkratce zahrnuje následující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C79602-F645-49BE-B4A6-A20A05A4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kontrolní (zabezpečení dopingových kontrol)</a:t>
            </a:r>
          </a:p>
          <a:p>
            <a:r>
              <a:rPr lang="cs-CZ" sz="3600" dirty="0" smtClean="0"/>
              <a:t>legislativní</a:t>
            </a:r>
            <a:endParaRPr lang="cs-CZ" sz="3600" dirty="0"/>
          </a:p>
          <a:p>
            <a:r>
              <a:rPr lang="cs-CZ" sz="3600" dirty="0"/>
              <a:t>informační a výchovnou</a:t>
            </a:r>
          </a:p>
        </p:txBody>
      </p:sp>
    </p:spTree>
    <p:extLst>
      <p:ext uri="{BB962C8B-B14F-4D97-AF65-F5344CB8AC3E}">
        <p14:creationId xmlns:p14="http://schemas.microsoft.com/office/powerpoint/2010/main" val="2612032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5209D-2A48-433C-8FE0-CE3EC260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V praxi to znamená, že ADV ČR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8B6BDC-3567-4541-B2EB-32DD57BBF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navrhuje legislativní opatření na podporu boje proti dopingu, zejména omezující dostupnost farmakologických a výživných prostředků s obsahem dopingových látek</a:t>
            </a:r>
          </a:p>
          <a:p>
            <a:r>
              <a:rPr lang="cs-CZ" dirty="0"/>
              <a:t>zastupuje Českou republiku v mezinárodních antidopingových institucích</a:t>
            </a:r>
          </a:p>
          <a:p>
            <a:r>
              <a:rPr lang="cs-CZ" dirty="0"/>
              <a:t>vydává směrnice pro provádění dopingových kontrol se seznamy zakázaných skupin dopingových látek a metod podle WADA</a:t>
            </a:r>
          </a:p>
          <a:p>
            <a:r>
              <a:rPr lang="cs-CZ" dirty="0"/>
              <a:t>provádí dopingové kontroly při sportovních soutěžích i mimo ně a zajišťuje analýzy odebraných vzorků v laboratořích dopingové kontroly</a:t>
            </a:r>
          </a:p>
          <a:p>
            <a:r>
              <a:rPr lang="cs-CZ" dirty="0"/>
              <a:t>vydává výchovné programy a organizuje osvětové akce na podporu sportovního soutěžení bez dopingu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02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9778B-E4EC-4190-BAE3-34122006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Opět připomenutí systematiky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64C86-75A0-4B24-8328-EB864D94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Veškeré otázky spojené s dopingem ve sportu reguluje poslední verze Světového antidopingového kodexu WADA platná od 1. ledna 2015 a také Směrnice pro kontrolu a postih dopingu ve sportu vydaná ADV ČR a platná od 1. ledna 2015</a:t>
            </a:r>
          </a:p>
          <a:p>
            <a:r>
              <a:rPr lang="cs-CZ" dirty="0"/>
              <a:t>ADV ČR mimo jiné vydává Směrnici pro kontrolu a postih dopingu ve sportu v České republice (</a:t>
            </a:r>
            <a:r>
              <a:rPr lang="cs-CZ" dirty="0" err="1"/>
              <a:t>prolink</a:t>
            </a:r>
            <a:r>
              <a:rPr lang="cs-CZ" dirty="0"/>
              <a:t> do sekce dokumenty – Směrnice pro kontrolu a postih dopingu).</a:t>
            </a:r>
          </a:p>
        </p:txBody>
      </p:sp>
    </p:spTree>
    <p:extLst>
      <p:ext uri="{BB962C8B-B14F-4D97-AF65-F5344CB8AC3E}">
        <p14:creationId xmlns:p14="http://schemas.microsoft.com/office/powerpoint/2010/main" val="3569905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E03D5-A663-4D78-B720-CF849422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aktivity Antidopingového výboru </a:t>
            </a:r>
            <a:r>
              <a:rPr lang="cs-CZ" dirty="0" smtClean="0"/>
              <a:t>ČR, hlášení místa pobytu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BEE622-57D4-44EC-B360-497AADC6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Informuje veřejnost o své činnosti v pravidelně vydávaném Bulletinu, kde informuje o aktualitách</a:t>
            </a:r>
          </a:p>
          <a:p>
            <a:r>
              <a:rPr lang="cs-CZ" dirty="0"/>
              <a:t> </a:t>
            </a:r>
            <a:r>
              <a:rPr lang="cs-CZ" dirty="0" smtClean="0"/>
              <a:t>do registru jsou zařazeni pouze sportovci zařazení do registru ADV ČR nebo příslušné mezinárodní federace (takže tím se myslí hlavně „cizí“ sportovci) ve spolupráci s příslušným svazem</a:t>
            </a:r>
          </a:p>
          <a:p>
            <a:r>
              <a:rPr lang="cs-CZ" dirty="0" smtClean="0"/>
              <a:t>Podle místa pobytu.</a:t>
            </a:r>
          </a:p>
          <a:p>
            <a:pPr lvl="1"/>
            <a:r>
              <a:rPr lang="cs-CZ" dirty="0"/>
              <a:t>Místa pobytu musí sportovci v registru hlásit čtvrtletně, a to buď na "Formuláři míst pobytu" (mailem na </a:t>
            </a:r>
            <a:r>
              <a:rPr lang="cs-CZ" dirty="0">
                <a:hlinkClick r:id="rId2"/>
              </a:rPr>
              <a:t>monitoring@antidoping.cz</a:t>
            </a:r>
            <a:r>
              <a:rPr lang="cs-CZ" dirty="0"/>
              <a:t>) nebo prostřednictvím systému ADAMS vždy k 15. dni měsíce předcházejícího dalšímu čtvrtletí. Nahlášená místa pobytu je možné kdykoliv aktualizovat (ADAMS, SMS, e-mailem, poštou, faxem</a:t>
            </a:r>
            <a:r>
              <a:rPr lang="cs-CZ" dirty="0" smtClean="0"/>
              <a:t>).</a:t>
            </a:r>
          </a:p>
          <a:p>
            <a:pPr lvl="1"/>
            <a:r>
              <a:rPr lang="cs-CZ" dirty="0"/>
              <a:t>Jakákoliv tři porušení požadavků na místa pobytu (nezastižení na nahlášeném místě pobytu, nedodání nebo dodání neúplných informací o místech pobytu) během 18-ti po sobě jdoucích měsíců se považují za porušení antidopingových pravidel dle článku 2.4. Směrnice pro kontrolu a postih dopingu ve sportu v ČR.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28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registr (podrobněji pro váš přehled)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ADV ČR zařazuje do svého registru všechny sportovce, kteří jsou v příslušném období i členy registrů (RTP) mezinárodních sportovních </a:t>
            </a:r>
            <a:r>
              <a:rPr lang="cs-CZ" dirty="0" smtClean="0"/>
              <a:t>federací.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 </a:t>
            </a:r>
            <a:r>
              <a:rPr lang="cs-CZ" dirty="0"/>
              <a:t>registru ADV ČR budou zařazeni z vybraných sportů sportovci, kteří jsou členy resortních sportovních center a mají zde pracovní úvazek 50% a vyšší</a:t>
            </a:r>
            <a:r>
              <a:rPr lang="cs-CZ" dirty="0" smtClean="0"/>
              <a:t>. ADV </a:t>
            </a:r>
            <a:r>
              <a:rPr lang="cs-CZ" dirty="0"/>
              <a:t>ČR vybírá a zveřejňuje příslušná sportovní odvětví.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ze kterých jsou do registru zařazení sportovci s úvazkem 50% a vyšším:</a:t>
            </a:r>
            <a:r>
              <a:rPr lang="cs-CZ" dirty="0"/>
              <a:t> Atletika, box, cyklistika, plavání, vzpírání.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ze kterých jsou do registru zařazení sportovci s úvazkem 100%:</a:t>
            </a:r>
            <a:r>
              <a:rPr lang="cs-CZ" dirty="0"/>
              <a:t> Biatlon, boby, judo, kanoistika, krasobruslení, lyžování, rychlobruslení, sportovní gymnastika, stolní tenis, tenis, triatlon, veslování, zápas.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u kterých jsou do registru zařazeni sportovci – reprezentanti</a:t>
            </a:r>
            <a:r>
              <a:rPr lang="cs-CZ" dirty="0"/>
              <a:t> a kdy jsou kritéria tvořena spolu s příslušným svazem: Kulturistika, silový trojboj.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 registru ADV ČR může ADV ČR zařadit vybrané sportovce vyšší mezinárodní úrovně, kteří nejsou uvedeni v bodě 6 a 7.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porušili antidopingová pravidla a jsou v trestu.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vybrané sportovce, kteří v minulosti porušili antidopingová pravidla.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v době ukončení závodní činnosti byli v registru a hodlají obnovit svoji závodní činnost.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jsou v širší nominaci na OH, a to v určeném období před konáním OH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635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terapeutické výjimky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Samozřejmě existují sportovci, kteří se léčí například s astmatem a přesto se věnují profesionálně některému sportu.</a:t>
            </a:r>
          </a:p>
          <a:p>
            <a:r>
              <a:rPr lang="cs-CZ" dirty="0" smtClean="0"/>
              <a:t>Antidopingový výbor ČR proto může na základě kritérií WADA udělit tzv. terapeutickou výjimku (tato možnost vyplývá ze čl. 4 Světového antidopingového kodexu)</a:t>
            </a:r>
          </a:p>
          <a:p>
            <a:r>
              <a:rPr lang="cs-CZ" b="1" dirty="0" smtClean="0"/>
              <a:t>Co si určitě zapamatovat: pokud máte dlouhodobé onemocnění, je třeba si vždy zažádat o výjimku. Jinak platí, že po dobu, kdy berete zakázané látky (byť v podobě léčiv) nemůžete závodit.</a:t>
            </a:r>
          </a:p>
        </p:txBody>
      </p:sp>
    </p:spTree>
    <p:extLst>
      <p:ext uri="{BB962C8B-B14F-4D97-AF65-F5344CB8AC3E}">
        <p14:creationId xmlns:p14="http://schemas.microsoft.com/office/powerpoint/2010/main" val="401815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zakázaných látek – český překlad pro rok 2018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verzi naleznete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antidoping.cz/documents/kodex_2018_zakazane_latky_a_metody.pdf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64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E78C9-F7BC-4965-AAAA-A9C4BE77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</a:t>
            </a:r>
            <a:r>
              <a:rPr lang="cs-CZ" dirty="0" smtClean="0"/>
              <a:t>minulé přednášky….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519EE5-1073-4450-A676-1D412B563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Víme, že doping je podpora sportovní výkonosti užitím určitých látek a metod na farmakologickém základu.</a:t>
            </a:r>
          </a:p>
          <a:p>
            <a:r>
              <a:rPr lang="cs-CZ" dirty="0"/>
              <a:t>Víme, že existuje Světová antidopingová agentura, anglicky (</a:t>
            </a:r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Agency</a:t>
            </a:r>
            <a:r>
              <a:rPr lang="cs-CZ" dirty="0"/>
              <a:t> (WADA), což je organizace nezávislá organizace zaměřená na boj s dopingem. Sídlí v Lausanne ve Švýcarsku a vznikla za podpory Mezinárodního olympijského výboru.</a:t>
            </a:r>
          </a:p>
          <a:p>
            <a:r>
              <a:rPr lang="cs-CZ" dirty="0"/>
              <a:t>WADA vydává Seznam zakázaných látek a metod, který </a:t>
            </a:r>
            <a:r>
              <a:rPr lang="cs-CZ" dirty="0" err="1"/>
              <a:t>implemntuje</a:t>
            </a:r>
            <a:r>
              <a:rPr lang="cs-CZ" dirty="0"/>
              <a:t> i ČR do svých vnitrostátních norem (</a:t>
            </a:r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Code</a:t>
            </a:r>
            <a:r>
              <a:rPr lang="cs-CZ" dirty="0"/>
              <a:t>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06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71890-F8CC-49D4-9D86-92DAE2EA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C5EEB0-F344-4479-BC7F-687B7C64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Sídlí v Lausanne ve Švýcarsku</a:t>
            </a:r>
          </a:p>
          <a:p>
            <a:r>
              <a:rPr lang="cs-CZ" dirty="0"/>
              <a:t>Kromě Mezinárodního olympijského výboru má i podporu UNESCO a Rady Evropy a USADA (United </a:t>
            </a:r>
            <a:r>
              <a:rPr lang="cs-CZ" dirty="0" err="1"/>
              <a:t>States</a:t>
            </a:r>
            <a:r>
              <a:rPr lang="cs-CZ" dirty="0"/>
              <a:t> Anti-Doping </a:t>
            </a:r>
            <a:r>
              <a:rPr lang="cs-CZ" dirty="0" err="1"/>
              <a:t>Agency</a:t>
            </a:r>
            <a:r>
              <a:rPr lang="cs-CZ" dirty="0"/>
              <a:t>) a celosvětově řady dalších organizací</a:t>
            </a:r>
          </a:p>
          <a:p>
            <a:r>
              <a:rPr lang="cs-CZ" dirty="0"/>
              <a:t>Byla založena 10. listopadu </a:t>
            </a:r>
            <a:r>
              <a:rPr lang="cs-CZ" dirty="0" smtClean="0"/>
              <a:t>1999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Code</a:t>
            </a:r>
            <a:r>
              <a:rPr lang="cs-CZ" dirty="0"/>
              <a:t>  přijalo více než 600 sportovních organizací (Mezinárodní sportovní organizace, antidopingové organizace, Mezinárodní olympijský výbor, Mezinárodní paralympijský výbor, řadu profesionálních lig…)</a:t>
            </a:r>
          </a:p>
        </p:txBody>
      </p:sp>
    </p:spTree>
    <p:extLst>
      <p:ext uri="{BB962C8B-B14F-4D97-AF65-F5344CB8AC3E}">
        <p14:creationId xmlns:p14="http://schemas.microsoft.com/office/powerpoint/2010/main" val="414048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14C2E-B4FB-4C8C-A6DC-213997CF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ČR vázána?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CF96E4-9733-4768-AA20-941A484D8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cap="all" dirty="0"/>
              <a:t>MEZINÁRODNÍ ÚMLUVA PROTI DOPINGU VE SPORTU UNESCO</a:t>
            </a:r>
          </a:p>
          <a:p>
            <a:r>
              <a:rPr lang="cs-CZ" dirty="0"/>
              <a:t>ČR je zavázána </a:t>
            </a:r>
            <a:r>
              <a:rPr lang="cs-CZ" dirty="0" smtClean="0"/>
              <a:t>Mezinárodní </a:t>
            </a:r>
            <a:r>
              <a:rPr lang="cs-CZ" dirty="0"/>
              <a:t>úmluvou proti dopingu UNESCO.</a:t>
            </a:r>
          </a:p>
          <a:p>
            <a:r>
              <a:rPr lang="cs-CZ" dirty="0"/>
              <a:t> Cílem Úmluvy je sjednotit  boj proti dopingu na celém světě a to nejen na úrovni sportovců organizovaných, ale i v prostředí rekreačního sportu a jeho zázemí, které  představuje obchod s dopingovými látkami a k dopingu zneužívané doplňkové výživy. Úmluva rovněž akcentuje podporu vzdělávacích a výchovných programů pro školní mládež a výzkum s využitím mezinárodní spolupráce.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35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B23EC04-D6D0-482A-9A08-AA991E87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Pro větší názornost – schéma systematiky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4DE6604-B382-44C7-979B-731A1BF65A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0447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097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oggle-downloads.s3.eu-west-1.amazonaws.com/53b3e521850b19cacf4beb85432c176a1111ba6811344f9fcdc34dda248bd19a/Mezinrodn_mluva_proti_dopingu_ve_sportu_UNESCO.png?AWSAccessKeyId=ASIA4YTCGXFHAQG6RTVV&amp;Expires=1541535049&amp;Signature=XkIyBY5020t7Iu%2BGk921sNZOGng%3D&amp;x-amz-security-token=FQoGZXIvYXdzEDYaDH7t8DuM8pB3kfKGTyLxAUcqrfjg6r2gQa%2BjZuSSRGmibk6chvbr9HVW9LueGP7gbJRF%2BaaVPRQqdK9lLp26m39bn03pA6Cfyk5K1yiqvltlNrvrviXgTeVn1qjdR1llfd5Qe8WxLS7x2XkY53mS1KW%2BIy35ulGwp50ZezoAwaiFZzkPOFeNOfXNrzETPB4wu6nNMVom4UM1pjIe1ewThwrchpQ6JzJz2GjJ%2FPSY8dAk1Hkry1YinRZSc3IolJ1FlDZiz6flS8Zi6TV%2Fv9a%2FRpx2mFWMhfA%2BMwk7uObruYAbSgv0QmAibPXYmZulouxMq0v105t%2FyoPpOGV%2FFMDCVyQotJmG3wU%3D">
            <a:extLst>
              <a:ext uri="{FF2B5EF4-FFF2-40B4-BE49-F238E27FC236}">
                <a16:creationId xmlns:a16="http://schemas.microsoft.com/office/drawing/2014/main" id="{828B4F61-104F-4F60-8404-EC286988CF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1" y="180302"/>
            <a:ext cx="10866782" cy="667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0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370D8-9A5D-4603-A7C7-0492703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Světový antidopingový 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E82B37-F4FF-4305-922D-D43CFBAA2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Světový antidopingový program zahrnuje všechny části nezbytné pro zajištění optimální harmonizace a nejvhodnějších postupů, uplatňovaných v národních a mezinárodních antidopingových programech. Hlavní části jsou:</a:t>
            </a:r>
          </a:p>
          <a:p>
            <a:r>
              <a:rPr lang="cs-CZ" dirty="0"/>
              <a:t>Kodex,</a:t>
            </a:r>
          </a:p>
          <a:p>
            <a:r>
              <a:rPr lang="cs-CZ" dirty="0"/>
              <a:t>Mezinárodní standardy,</a:t>
            </a:r>
          </a:p>
          <a:p>
            <a:r>
              <a:rPr lang="cs-CZ" dirty="0"/>
              <a:t>Modely nejlepší praxe a pokyny</a:t>
            </a:r>
          </a:p>
        </p:txBody>
      </p:sp>
    </p:spTree>
    <p:extLst>
      <p:ext uri="{BB962C8B-B14F-4D97-AF65-F5344CB8AC3E}">
        <p14:creationId xmlns:p14="http://schemas.microsoft.com/office/powerpoint/2010/main" val="32179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C77A8-6EA4-4FD4-A424-48C31428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Světový antidopingový kodex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DD3AFC-DBDC-444B-B7FE-8D71F868F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Kodex je základním a celosvětovým dokumentem, na němž je založen Světový antidopingový program ve sportu.</a:t>
            </a:r>
          </a:p>
          <a:p>
            <a:r>
              <a:rPr lang="cs-CZ" dirty="0"/>
              <a:t>Účel kodexu</a:t>
            </a:r>
          </a:p>
          <a:p>
            <a:pPr lvl="1"/>
            <a:r>
              <a:rPr lang="cs-CZ" dirty="0"/>
              <a:t>chránit základní právo Sportovců na účast ve sportu bez dopingu, propagovat zdraví, spravedlnost a rovnoprávnost pro všechny Sportovce,</a:t>
            </a:r>
          </a:p>
          <a:p>
            <a:pPr lvl="1"/>
            <a:r>
              <a:rPr lang="cs-CZ" dirty="0"/>
              <a:t>zajistit harmonizaci, koordinaci a efektivitu mezinárodních i národních antidopingových programů s ohledem na kontrolu a prevenci dopingu.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8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98227-9D50-4231-953A-8665DF5C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standardy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CFF8A0-C6ED-42DA-855B-34C6678D5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různé technické a provozní oblasti v rámci antidopingového programu</a:t>
            </a:r>
          </a:p>
          <a:p>
            <a:r>
              <a:rPr lang="cs-CZ" dirty="0"/>
              <a:t>rozvíjeny na základě konzultací se Signatáři a vládami a schváleny WADA.</a:t>
            </a:r>
          </a:p>
          <a:p>
            <a:r>
              <a:rPr lang="cs-CZ" dirty="0"/>
              <a:t>Účel:</a:t>
            </a:r>
          </a:p>
          <a:p>
            <a:pPr lvl="1"/>
            <a:r>
              <a:rPr lang="cs-CZ" dirty="0"/>
              <a:t>harmonizace činnosti Antidopingových organizací odpovědných za specifické technické a funkční části antidopingového programu.</a:t>
            </a:r>
          </a:p>
          <a:p>
            <a:r>
              <a:rPr lang="cs-CZ" dirty="0"/>
              <a:t>Dodržování Mezinárodních standardů je závazné pro dodržování Kodexu.</a:t>
            </a:r>
          </a:p>
          <a:p>
            <a:r>
              <a:rPr lang="cs-CZ" dirty="0"/>
              <a:t>Výkonný výbor může Kodex upravovat </a:t>
            </a:r>
            <a:r>
              <a:rPr lang="cs-CZ" dirty="0" smtClean="0"/>
              <a:t>po konzultacích </a:t>
            </a:r>
            <a:r>
              <a:rPr lang="cs-CZ" dirty="0"/>
              <a:t>se Signatáři a vládami.</a:t>
            </a:r>
          </a:p>
        </p:txBody>
      </p:sp>
    </p:spTree>
    <p:extLst>
      <p:ext uri="{BB962C8B-B14F-4D97-AF65-F5344CB8AC3E}">
        <p14:creationId xmlns:p14="http://schemas.microsoft.com/office/powerpoint/2010/main" val="169470534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2048</TotalTime>
  <Words>837</Words>
  <Application>Microsoft Office PowerPoint</Application>
  <PresentationFormat>Širokoúhlá obrazovka</PresentationFormat>
  <Paragraphs>99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Faseta</vt:lpstr>
      <vt:lpstr>Doping ve sportu II.</vt:lpstr>
      <vt:lpstr>Z minulé přednášky….</vt:lpstr>
      <vt:lpstr>WADA</vt:lpstr>
      <vt:lpstr>Proč je ČR vázána?</vt:lpstr>
      <vt:lpstr>Pro větší názornost – schéma systematiky</vt:lpstr>
      <vt:lpstr>Prezentace aplikace PowerPoint</vt:lpstr>
      <vt:lpstr>Světový antidopingový program</vt:lpstr>
      <vt:lpstr>Světový antidopingový kodex</vt:lpstr>
      <vt:lpstr>Mezinárodní standardy</vt:lpstr>
      <vt:lpstr>Modely nejlepší praxe a pokyny</vt:lpstr>
      <vt:lpstr>Základní zásady Světového antidopingového kodexu</vt:lpstr>
      <vt:lpstr>Antidopingový výbor ČR (Czech Anti-Doping Comitee)</vt:lpstr>
      <vt:lpstr>Působení ADV ČR ve zkratce zahrnuje následující činnosti</vt:lpstr>
      <vt:lpstr>V praxi to znamená, že ADV ČR</vt:lpstr>
      <vt:lpstr>Opět připomenutí systematiky</vt:lpstr>
      <vt:lpstr>Další aktivity Antidopingového výboru ČR, hlášení místa pobytu</vt:lpstr>
      <vt:lpstr>Národní registr (podrobněji pro váš přehled)</vt:lpstr>
      <vt:lpstr>Tzv. terapeutické výjimky</vt:lpstr>
      <vt:lpstr>Seznam zakázaných látek – český překlad pro rok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 ve sportu II.</dc:title>
  <dc:creator>Whistlerer</dc:creator>
  <cp:lastModifiedBy>Michal Charvát</cp:lastModifiedBy>
  <cp:revision>25</cp:revision>
  <dcterms:created xsi:type="dcterms:W3CDTF">2018-11-04T11:42:49Z</dcterms:created>
  <dcterms:modified xsi:type="dcterms:W3CDTF">2019-02-22T11:25:05Z</dcterms:modified>
</cp:coreProperties>
</file>