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</p:sldMasterIdLst>
  <p:sldIdLst>
    <p:sldId id="291" r:id="rId2"/>
    <p:sldId id="292" r:id="rId3"/>
    <p:sldId id="297" r:id="rId4"/>
    <p:sldId id="293" r:id="rId5"/>
    <p:sldId id="295" r:id="rId6"/>
    <p:sldId id="294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mřížky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Světlý styl 1 – zvýrazněn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1" d="100"/>
          <a:sy n="71" d="100"/>
        </p:scale>
        <p:origin x="45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109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3882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724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3218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732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7278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90021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2849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93631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05994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7079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19F219EC-D138-4E26-A250-4125A5742649}" type="datetimeFigureOut">
              <a:rPr lang="cs-CZ" smtClean="0"/>
              <a:t>30.03.2020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8183B2E-D3EA-4AE6-9593-61A47C38B643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72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CD0154E-0D15-4428-B09A-99BC72770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988906"/>
            <a:ext cx="6368142" cy="1096797"/>
          </a:xfrm>
        </p:spPr>
        <p:txBody>
          <a:bodyPr>
            <a:normAutofit/>
          </a:bodyPr>
          <a:lstStyle/>
          <a:p>
            <a:r>
              <a:rPr lang="cs-CZ" dirty="0"/>
              <a:t>Hydratace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2A59AFA2-C7CB-4A7F-9EBE-751AF5F94B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85000"/>
          </a:blip>
          <a:srcRect l="6901" r="48049" b="2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270949B-EC1A-4F6C-9531-F119DDC337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závislost na hmotnosti a složení těla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různá potřeba dle věku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b="1" dirty="0"/>
              <a:t>voda</a:t>
            </a:r>
            <a:r>
              <a:rPr lang="cs-CZ" dirty="0"/>
              <a:t> - prostředí pro životní děje, rozpouštědlo pro živiny</a:t>
            </a:r>
          </a:p>
          <a:p>
            <a:pPr marL="0" indent="0">
              <a:buNone/>
            </a:pPr>
            <a:r>
              <a:rPr lang="cs-CZ" dirty="0"/>
              <a:t>             - u dospělého člověka tvoří cca 60 % tělesné     	hmotnosti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ztráty tekutin -  závisí na teplotě okolí a okolní vlhkosti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DDD – </a:t>
            </a:r>
            <a:r>
              <a:rPr lang="cs-CZ" b="1" dirty="0"/>
              <a:t>35-40 ml/kg/den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A6784B7B-C9E7-4D4D-99C6-B5F1B8ED1B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3172" y="4725079"/>
            <a:ext cx="3185296" cy="228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916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71E21DE-DA5B-4CFF-A0AE-8E883C4BC1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tekutin a elektrolytů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ED6D4CE-B5C8-4661-B18D-73D620CB1C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05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/>
              <a:t>Dehydratace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vzniká při nedostatečném příjmu tekutin, při nadměrných ztrátách vody, nebo kombinaci obou faktorů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klasifikována jako pokles hmotnosti sportovce rovnající se ztrátě vody a elektrolytů během zatížení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dobrovolná/nedobrovolná?</a:t>
            </a:r>
          </a:p>
          <a:p>
            <a:pPr marL="0" indent="0">
              <a:buNone/>
            </a:pPr>
            <a:r>
              <a:rPr lang="cs-CZ" dirty="0"/>
              <a:t>                           -  2% dehydratace – klesá výkonnost vytrvalostních sportovců</a:t>
            </a:r>
          </a:p>
          <a:p>
            <a:pPr marL="0" indent="0">
              <a:buNone/>
            </a:pPr>
            <a:r>
              <a:rPr lang="cs-CZ" b="1" dirty="0" err="1"/>
              <a:t>Hypohydratace</a:t>
            </a:r>
            <a:r>
              <a:rPr lang="cs-CZ" b="1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vliv na fyziologické funkce (pokles objemu ICT, ECT (objem krve) –</a:t>
            </a:r>
          </a:p>
          <a:p>
            <a:r>
              <a:rPr lang="cs-CZ" dirty="0"/>
              <a:t>vliv na výkonnost srdce, omezení tvorby potu -&gt; stoupá teplota těla, rychlejší tvorba laktátu, ...)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9054DF24-C8A8-4C26-B677-10A9B7B857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995" r="10512"/>
          <a:stretch/>
        </p:blipFill>
        <p:spPr>
          <a:xfrm>
            <a:off x="1633707" y="1030014"/>
            <a:ext cx="4672500" cy="4090627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1110853D-6665-4E3C-85E7-8878C367EB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1992" b="3001"/>
          <a:stretch/>
        </p:blipFill>
        <p:spPr>
          <a:xfrm>
            <a:off x="5911852" y="1030014"/>
            <a:ext cx="5102990" cy="4090627"/>
          </a:xfrm>
          <a:prstGeom prst="rect">
            <a:avLst/>
          </a:prstGeom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95E6A5AE-533C-434B-9B3B-9BF04A7785FB}"/>
              </a:ext>
            </a:extLst>
          </p:cNvPr>
          <p:cNvSpPr txBox="1"/>
          <p:nvPr/>
        </p:nvSpPr>
        <p:spPr>
          <a:xfrm>
            <a:off x="2828950" y="606288"/>
            <a:ext cx="74834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chemeClr val="tx2"/>
                </a:solidFill>
              </a:rPr>
              <a:t>NEDOBROVOLNÁ						DOBROVOLNÁ</a:t>
            </a:r>
          </a:p>
        </p:txBody>
      </p:sp>
    </p:spTree>
    <p:extLst>
      <p:ext uri="{BB962C8B-B14F-4D97-AF65-F5344CB8AC3E}">
        <p14:creationId xmlns:p14="http://schemas.microsoft.com/office/powerpoint/2010/main" val="85167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4A10EC-5D0A-4F13-9AB6-B67FFEDF87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Ztráty tekutin a elektrolytů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CC47FE9-6F0E-4F84-AF32-1446E94B52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Pocení</a:t>
            </a:r>
          </a:p>
          <a:p>
            <a:r>
              <a:rPr lang="cs-CZ" dirty="0"/>
              <a:t>- termoregulace (pocení je nejvýznamnějším fyziologickým mechanismem, jak </a:t>
            </a:r>
            <a:r>
              <a:rPr lang="cs-CZ" dirty="0" err="1"/>
              <a:t>odtranit</a:t>
            </a:r>
            <a:r>
              <a:rPr lang="cs-CZ" dirty="0"/>
              <a:t> přebytek produkovaného tepla</a:t>
            </a:r>
          </a:p>
          <a:p>
            <a:r>
              <a:rPr lang="cs-CZ" dirty="0"/>
              <a:t>- pot je vzhledem k plazmě vždy hypotonický</a:t>
            </a:r>
          </a:p>
          <a:p>
            <a:r>
              <a:rPr lang="cs-CZ" dirty="0"/>
              <a:t>- individuální míra</a:t>
            </a:r>
          </a:p>
          <a:p>
            <a:r>
              <a:rPr lang="cs-CZ" b="1" dirty="0"/>
              <a:t>ztráty elektrolytů?</a:t>
            </a:r>
          </a:p>
          <a:p>
            <a:r>
              <a:rPr lang="cs-CZ" dirty="0"/>
              <a:t>- nevelké při krátkodobé jednorázové zátěži</a:t>
            </a:r>
          </a:p>
          <a:p>
            <a:r>
              <a:rPr lang="cs-CZ" dirty="0"/>
              <a:t>- při opakovaném dlouhodobém pocení ↓ o 5-7% množství Na a Cl v těle a ↓ 1% K</a:t>
            </a:r>
          </a:p>
          <a:p>
            <a:r>
              <a:rPr lang="cs-CZ" dirty="0"/>
              <a:t>- 20% sportovců patří mezi tzv. </a:t>
            </a:r>
            <a:r>
              <a:rPr lang="cs-CZ" dirty="0">
                <a:solidFill>
                  <a:schemeClr val="tx2"/>
                </a:solidFill>
              </a:rPr>
              <a:t>„</a:t>
            </a:r>
            <a:r>
              <a:rPr lang="cs-CZ" i="1" dirty="0">
                <a:solidFill>
                  <a:schemeClr val="tx2"/>
                </a:solidFill>
              </a:rPr>
              <a:t>salty </a:t>
            </a:r>
            <a:r>
              <a:rPr lang="cs-CZ" i="1" dirty="0" err="1">
                <a:solidFill>
                  <a:schemeClr val="tx2"/>
                </a:solidFill>
              </a:rPr>
              <a:t>sweatres</a:t>
            </a:r>
            <a:r>
              <a:rPr lang="cs-CZ" dirty="0">
                <a:solidFill>
                  <a:schemeClr val="tx2"/>
                </a:solidFill>
              </a:rPr>
              <a:t>“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40228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9D60E67-67F3-4CCB-8193-FCA2ED1709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Kdy pít?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74CCDE2-41DE-4192-B180-65C9A269487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934" r="36958"/>
          <a:stretch/>
        </p:blipFill>
        <p:spPr>
          <a:xfrm>
            <a:off x="20" y="-12128"/>
            <a:ext cx="4654276" cy="6870127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923847-626C-4ED0-BF79-31F3638BF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vysoká individualita</a:t>
            </a:r>
          </a:p>
          <a:p>
            <a:pPr marL="0" indent="0">
              <a:buNone/>
            </a:pPr>
            <a:r>
              <a:rPr lang="cs-CZ" b="1" dirty="0"/>
              <a:t>DOPORUČENÍ: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2 hod před výkonem 500 ml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15 min. před výkonem 150 – 200 ml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každých 15 – 20 minut během výkonu 125 – 250 ml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cs-CZ" dirty="0"/>
              <a:t>po výkonu dle snížení hmotnosti – 120 - 150%</a:t>
            </a:r>
          </a:p>
        </p:txBody>
      </p:sp>
    </p:spTree>
    <p:extLst>
      <p:ext uri="{BB962C8B-B14F-4D97-AF65-F5344CB8AC3E}">
        <p14:creationId xmlns:p14="http://schemas.microsoft.com/office/powerpoint/2010/main" val="14104506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311973C2-EB8B-452A-A698-4A252FD3AE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0162E77-11AD-44A7-84EC-40C59EEFBD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3343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FEE557EA-9D1A-4E7A-B917-E5734DAF8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1" y="634946"/>
            <a:ext cx="6368142" cy="1450757"/>
          </a:xfrm>
        </p:spPr>
        <p:txBody>
          <a:bodyPr>
            <a:normAutofit/>
          </a:bodyPr>
          <a:lstStyle/>
          <a:p>
            <a:r>
              <a:rPr lang="cs-CZ" dirty="0"/>
              <a:t>Hydratační strategie</a:t>
            </a:r>
          </a:p>
        </p:txBody>
      </p:sp>
      <p:pic>
        <p:nvPicPr>
          <p:cNvPr id="1026" name="Picture 2" descr="Konec polopravd! Kolik vody denně musíme vypít?">
            <a:extLst>
              <a:ext uri="{FF2B5EF4-FFF2-40B4-BE49-F238E27FC236}">
                <a16:creationId xmlns:a16="http://schemas.microsoft.com/office/drawing/2014/main" id="{4A38662E-2C3F-4DE3-8777-A5FEFFAED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5" r="48194" b="1"/>
          <a:stretch/>
        </p:blipFill>
        <p:spPr bwMode="auto">
          <a:xfrm>
            <a:off x="20" y="-12128"/>
            <a:ext cx="4654276" cy="687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AB158E9-1B40-4CD6-95F0-95CA11DF7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87617" y="2085703"/>
            <a:ext cx="6170686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5EBBF50-A8DD-49BE-989F-D726FC0E27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1601" y="2198914"/>
            <a:ext cx="6368142" cy="367018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vedle současných doporučení může sportovec využít následující hydratační strategie, aniž by došlo k ovlivnění výkonu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/>
              <a:t>AD LIBITUM</a:t>
            </a:r>
          </a:p>
          <a:p>
            <a:pPr marL="0" indent="0">
              <a:buNone/>
            </a:pPr>
            <a:r>
              <a:rPr lang="cs-CZ" b="1" dirty="0"/>
              <a:t>- </a:t>
            </a:r>
            <a:r>
              <a:rPr lang="cs-CZ" dirty="0"/>
              <a:t>sportovci přijímají tekutiny kdykoli a v jakémkoli množství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b="1" dirty="0"/>
              <a:t>DLE ŽÍZNĚ</a:t>
            </a:r>
          </a:p>
          <a:p>
            <a:pPr marL="0" indent="0">
              <a:buNone/>
            </a:pPr>
            <a:r>
              <a:rPr lang="cs-CZ" dirty="0"/>
              <a:t> - autonomní příjem tekutin během výkonu (regulovaný fyziologickými signály</a:t>
            </a:r>
          </a:p>
        </p:txBody>
      </p:sp>
    </p:spTree>
    <p:extLst>
      <p:ext uri="{BB962C8B-B14F-4D97-AF65-F5344CB8AC3E}">
        <p14:creationId xmlns:p14="http://schemas.microsoft.com/office/powerpoint/2010/main" val="1627309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A9517-6651-4220-944F-BE647A737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Iontové nápoje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09AE664-E9A7-4E54-B612-7B2EDAFB4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" dirty="0"/>
              <a:t>delší než 1-2h – iontové nápoje</a:t>
            </a:r>
            <a:br>
              <a:rPr lang="cs" dirty="0"/>
            </a:br>
            <a:r>
              <a:rPr lang="cs" dirty="0"/>
              <a:t>	hypotonické - 250 miliosmolů v l</a:t>
            </a:r>
            <a:br>
              <a:rPr lang="cs" dirty="0"/>
            </a:br>
            <a:r>
              <a:rPr lang="cs" dirty="0"/>
              <a:t>	isotonické – 290 miliosmolů v l</a:t>
            </a:r>
            <a:br>
              <a:rPr lang="cs" dirty="0"/>
            </a:br>
            <a:r>
              <a:rPr lang="cs" dirty="0"/>
              <a:t>	hypertonické – 300 miliosmolů v l</a:t>
            </a:r>
            <a:br>
              <a:rPr lang="cs" dirty="0"/>
            </a:br>
            <a:br>
              <a:rPr lang="cs" dirty="0"/>
            </a:br>
            <a:br>
              <a:rPr lang="cs" dirty="0"/>
            </a:br>
            <a:br>
              <a:rPr lang="cs" dirty="0"/>
            </a:br>
            <a:br>
              <a:rPr lang="cs" dirty="0"/>
            </a:br>
            <a:endParaRPr lang="cs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cs" dirty="0"/>
              <a:t>během výkonu – 15 – 20min. → 125 – 250ml</a:t>
            </a:r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0E65B3-DAD5-4DC1-8724-5544823D51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1324" y="658065"/>
            <a:ext cx="3447656" cy="220650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70A856E-C9DA-4771-B9C0-C4BE1DBBC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774" y="3236027"/>
            <a:ext cx="2839599" cy="2839599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204CB40C-3E28-4D31-9F5D-22DA8C1D57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456970"/>
            <a:ext cx="3216165" cy="2412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1986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Modrá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347</Words>
  <Application>Microsoft Office PowerPoint</Application>
  <PresentationFormat>Širokoúhlá obrazovka</PresentationFormat>
  <Paragraphs>42</Paragraphs>
  <Slides>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Retrospektiva</vt:lpstr>
      <vt:lpstr>Hydratace</vt:lpstr>
      <vt:lpstr>Ztráty tekutin a elektrolytů</vt:lpstr>
      <vt:lpstr>Ztráty tekutin a elektrolytů</vt:lpstr>
      <vt:lpstr>Kdy pít?</vt:lpstr>
      <vt:lpstr>Hydratační strategie</vt:lpstr>
      <vt:lpstr>Iontové nápoje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Základy výživy ve sportu</dc:title>
  <dc:creator>Anďa Martincová</dc:creator>
  <cp:lastModifiedBy>Anďa Martincová</cp:lastModifiedBy>
  <cp:revision>4</cp:revision>
  <dcterms:created xsi:type="dcterms:W3CDTF">2020-03-28T17:24:10Z</dcterms:created>
  <dcterms:modified xsi:type="dcterms:W3CDTF">2020-03-30T10:18:55Z</dcterms:modified>
</cp:coreProperties>
</file>