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3" roundtripDataSignature="AMtx7mjHmrHKVmsOSEEcqOMv7XSm8PdN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9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17" name="Google Shape;17;p1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dpis a svislý text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8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2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vislý nadpis a text" showMasterSp="0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9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9"/>
          <p:cNvSpPr txBox="1"/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9"/>
          <p:cNvSpPr txBox="1"/>
          <p:nvPr>
            <p:ph idx="1" type="body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4" name="Google Shape;94;p2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2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Úvodní snímek" showMasterSp="0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0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20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20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0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25" name="Google Shape;25;p2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28" name="Google Shape;28;p20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Záhlaví části" showMasterSp="0" type="secHead">
  <p:cSld name="SECTION_HEADER"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21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21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1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21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37" name="Google Shape;37;p2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va obsahy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22"/>
          <p:cNvSpPr txBox="1"/>
          <p:nvPr>
            <p:ph idx="1" type="body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1" name="Google Shape;41;p22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rovnání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23"/>
          <p:cNvSpPr txBox="1"/>
          <p:nvPr>
            <p:ph idx="2" type="body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9" name="Google Shape;49;p23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23"/>
          <p:cNvSpPr txBox="1"/>
          <p:nvPr>
            <p:ph idx="4" type="body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ouze nadpis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rázdný" showMasterSp="0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5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2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2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sah s titulkem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26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26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6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26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6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brázek s titulkem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27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27"/>
          <p:cNvSpPr txBox="1"/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7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DDD9C3"/>
          </a:solidFill>
          <a:ln>
            <a:noFill/>
          </a:ln>
        </p:spPr>
        <p:txBody>
          <a:bodyPr anchorCtr="0" anchor="t" bIns="45700" lIns="457200" spcFirstLastPara="1" rIns="0" wrap="square" tIns="4572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27"/>
          <p:cNvSpPr txBox="1"/>
          <p:nvPr>
            <p:ph idx="1" type="body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2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18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cxnSp>
        <p:nvCxnSpPr>
          <p:cNvPr id="13" name="Google Shape;13;p18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>
            <p:ph type="title"/>
          </p:nvPr>
        </p:nvSpPr>
        <p:spPr>
          <a:xfrm>
            <a:off x="1186180" y="18233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30"/>
              <a:buFont typeface="Calibri"/>
              <a:buNone/>
            </a:pPr>
            <a:r>
              <a:rPr b="1" lang="cs-CZ" sz="6030"/>
              <a:t>TÝMOVÉ DOVEDNOSTI</a:t>
            </a:r>
            <a:br>
              <a:rPr b="1" lang="cs-CZ" sz="8640"/>
            </a:br>
            <a:r>
              <a:rPr b="1" lang="cs-CZ" sz="2520"/>
              <a:t>bp2088 / bk2088</a:t>
            </a:r>
            <a:br>
              <a:rPr b="1" lang="cs-CZ" sz="2520"/>
            </a:br>
            <a:r>
              <a:rPr b="1" lang="cs-CZ" sz="2520"/>
              <a:t>Jaro 2020</a:t>
            </a:r>
            <a:br>
              <a:rPr b="1" lang="cs-CZ" sz="2520"/>
            </a:br>
            <a:br>
              <a:rPr b="1" lang="cs-CZ" sz="8640"/>
            </a:br>
            <a:endParaRPr sz="4320"/>
          </a:p>
        </p:txBody>
      </p:sp>
      <p:sp>
        <p:nvSpPr>
          <p:cNvPr id="102" name="Google Shape;102;p1"/>
          <p:cNvSpPr txBox="1"/>
          <p:nvPr>
            <p:ph idx="1" type="body"/>
          </p:nvPr>
        </p:nvSpPr>
        <p:spPr>
          <a:xfrm>
            <a:off x="1097280" y="1909234"/>
            <a:ext cx="10058400" cy="4275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440"/>
              <a:buNone/>
            </a:pPr>
            <a:r>
              <a:t/>
            </a:r>
            <a:endParaRPr b="1" sz="4440"/>
          </a:p>
          <a:p>
            <a:pPr indent="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4440"/>
              <a:buNone/>
            </a:pPr>
            <a:r>
              <a:t/>
            </a:r>
            <a:endParaRPr b="1" sz="4440"/>
          </a:p>
          <a:p>
            <a:pPr indent="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4440"/>
              <a:buNone/>
            </a:pPr>
            <a:r>
              <a:t/>
            </a:r>
            <a:endParaRPr b="1" sz="4440"/>
          </a:p>
          <a:p>
            <a:pPr indent="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4440"/>
              <a:buNone/>
            </a:pPr>
            <a:r>
              <a:t/>
            </a:r>
            <a:endParaRPr b="1" sz="4440"/>
          </a:p>
          <a:p>
            <a:pPr indent="-28194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4440"/>
              <a:buChar char=" "/>
            </a:pPr>
            <a:r>
              <a:rPr b="1" lang="cs-CZ" sz="4440"/>
              <a:t>ROZHODOVÁNÍ VE SKUPINĚ / TÝMU</a:t>
            </a:r>
            <a:br>
              <a:rPr b="1" lang="cs-CZ" sz="4440"/>
            </a:br>
            <a:r>
              <a:rPr b="1" lang="cs-CZ" sz="4440"/>
              <a:t>ROZHODOVACÍ STYLY</a:t>
            </a:r>
            <a:endParaRPr b="1" sz="4440"/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24978" y="1138766"/>
            <a:ext cx="4921252" cy="32808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300"/>
              <a:buFont typeface="Calibri"/>
              <a:buNone/>
            </a:pPr>
            <a:r>
              <a:rPr lang="cs-CZ" sz="4300">
                <a:solidFill>
                  <a:srgbClr val="00B0F0"/>
                </a:solidFill>
              </a:rPr>
              <a:t>3. DELEGATIVNÍ ROZHODOVÁNÍ</a:t>
            </a:r>
            <a:endParaRPr sz="4300">
              <a:solidFill>
                <a:srgbClr val="00B0F0"/>
              </a:solidFill>
            </a:endParaRPr>
          </a:p>
        </p:txBody>
      </p:sp>
      <p:sp>
        <p:nvSpPr>
          <p:cNvPr id="160" name="Google Shape;160;p10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nerozhoduje skupina jako celek, ani odpovědný manažer, ale </a:t>
            </a:r>
            <a:r>
              <a:rPr b="1" lang="cs-CZ"/>
              <a:t>externí subjekt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v některých situacích nutné (např. pokud se nabízí řešení, k jehož realizaci nemá skupina ani manažer/vedoucí dostatek pravomocí, nebo dostatek schopností)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nejčastěji se využívá </a:t>
            </a:r>
            <a:r>
              <a:rPr b="1" lang="cs-CZ"/>
              <a:t>při lokálním nedostatku nápadů a zdrojů </a:t>
            </a:r>
            <a:r>
              <a:rPr lang="cs-CZ"/>
              <a:t>– vede k motivaci členů týmu, pokud jsou jejich nápady a návrhy permanentně nerealizovatelné v daných podmínkách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obvykle delegativní rozhodnutí </a:t>
            </a:r>
            <a:r>
              <a:rPr b="1" lang="cs-CZ"/>
              <a:t>z pověření autority </a:t>
            </a:r>
            <a:r>
              <a:rPr lang="cs-CZ"/>
              <a:t>(např. odpovědného manažera)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</a:t>
            </a:r>
            <a:r>
              <a:rPr lang="cs-CZ"/>
              <a:t>tento styl rozhodování provázen </a:t>
            </a:r>
            <a:r>
              <a:rPr b="1" lang="cs-CZ"/>
              <a:t>zjevnými nebo skrytými konflikty mezi skupinou a vnějším subjektem </a:t>
            </a:r>
            <a:r>
              <a:rPr lang="cs-CZ"/>
              <a:t>(skupina diskutuje kompetence experta, jeho schopnosti a postoje, např. nestrannost..), může vést i ke </a:t>
            </a:r>
            <a:r>
              <a:rPr b="1" lang="cs-CZ"/>
              <a:t>konfliktům mezi členy skupiny a vedoucím </a:t>
            </a:r>
            <a:r>
              <a:rPr lang="cs-CZ"/>
              <a:t>→  je nutné dobře zvolit vnějšího rozhodce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někdy tento typ </a:t>
            </a:r>
            <a:r>
              <a:rPr b="1" lang="cs-CZ"/>
              <a:t>zvolí sama skupina </a:t>
            </a:r>
            <a:r>
              <a:rPr lang="cs-CZ"/>
              <a:t>– stanovuje však rozsah pravomocí a určitá pravidla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ROZHODOVÁNÍ</a:t>
            </a:r>
            <a:endParaRPr/>
          </a:p>
        </p:txBody>
      </p:sp>
      <p:sp>
        <p:nvSpPr>
          <p:cNvPr id="166" name="Google Shape;166;p11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7475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</a:t>
            </a:r>
            <a:r>
              <a:rPr b="1" lang="cs-CZ" sz="2035"/>
              <a:t>rozhodovací proces</a:t>
            </a:r>
            <a:r>
              <a:rPr b="1" lang="cs-CZ" sz="1757"/>
              <a:t> </a:t>
            </a:r>
            <a:r>
              <a:rPr lang="cs-CZ" sz="1757"/>
              <a:t>- proces </a:t>
            </a:r>
            <a:r>
              <a:rPr b="1" lang="cs-CZ" sz="1757"/>
              <a:t>řešení rozhodovacích problémů </a:t>
            </a:r>
            <a:r>
              <a:rPr lang="cs-CZ" sz="1757"/>
              <a:t>(problémů s více variantami řešení), </a:t>
            </a:r>
            <a:r>
              <a:rPr b="1" lang="cs-CZ" sz="1757"/>
              <a:t>posuzování variant </a:t>
            </a:r>
            <a:r>
              <a:rPr lang="cs-CZ" sz="1757"/>
              <a:t>a </a:t>
            </a:r>
            <a:r>
              <a:rPr b="1" lang="cs-CZ" sz="1757"/>
              <a:t>výběr optimální varianty</a:t>
            </a:r>
            <a:endParaRPr/>
          </a:p>
          <a:p>
            <a:pPr indent="-111569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/>
              <a:t> </a:t>
            </a:r>
            <a:r>
              <a:rPr b="1" lang="cs-CZ" sz="2035"/>
              <a:t>rozhodovací problém </a:t>
            </a:r>
            <a:r>
              <a:rPr lang="cs-CZ" sz="1757"/>
              <a:t>- existuje odchylka mezi žádoucím a skutečným stavem</a:t>
            </a:r>
            <a:endParaRPr/>
          </a:p>
          <a:p>
            <a:pPr indent="-228600" lvl="6" marL="13000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572"/>
              <a:buFont typeface="Courier New"/>
              <a:buChar char="o"/>
            </a:pPr>
            <a:r>
              <a:rPr lang="cs-CZ" sz="1572"/>
              <a:t>reálné – stupeň naléhavosti</a:t>
            </a:r>
            <a:endParaRPr/>
          </a:p>
          <a:p>
            <a:pPr indent="-228600" lvl="6" marL="130000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572"/>
              <a:buFont typeface="Courier New"/>
              <a:buChar char="o"/>
            </a:pPr>
            <a:r>
              <a:rPr lang="cs-CZ" sz="1572"/>
              <a:t>potenciální – reakce na hrozby a příležitosti, prevence</a:t>
            </a:r>
            <a:endParaRPr/>
          </a:p>
          <a:p>
            <a:pPr indent="-111569" lvl="0" marL="9144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/>
              <a:t>  </a:t>
            </a:r>
            <a:r>
              <a:rPr b="1" lang="cs-CZ" sz="2035"/>
              <a:t>postupy a nástroje rozhodování </a:t>
            </a:r>
            <a:r>
              <a:rPr lang="cs-CZ" sz="1757"/>
              <a:t>závisí na:</a:t>
            </a:r>
            <a:endParaRPr/>
          </a:p>
          <a:p>
            <a:pPr indent="-228600" lvl="6" marL="130000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572"/>
              <a:buFont typeface="Courier New"/>
              <a:buChar char="o"/>
            </a:pPr>
            <a:r>
              <a:rPr lang="cs-CZ" sz="1572"/>
              <a:t>subjektu rozhodování (jednotlivec, skupina)</a:t>
            </a:r>
            <a:endParaRPr/>
          </a:p>
          <a:p>
            <a:pPr indent="-228600" lvl="6" marL="130000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572"/>
              <a:buFont typeface="Courier New"/>
              <a:buChar char="o"/>
            </a:pPr>
            <a:r>
              <a:rPr lang="cs-CZ" sz="1572"/>
              <a:t>času (statické – dynamické)</a:t>
            </a:r>
            <a:endParaRPr/>
          </a:p>
          <a:p>
            <a:pPr indent="-228600" lvl="6" marL="130000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572"/>
              <a:buFont typeface="Courier New"/>
              <a:buChar char="o"/>
            </a:pPr>
            <a:r>
              <a:rPr lang="cs-CZ" sz="1572"/>
              <a:t>kritériích (jedno-, vícekriteriální)</a:t>
            </a:r>
            <a:endParaRPr/>
          </a:p>
          <a:p>
            <a:pPr indent="-228600" lvl="6" marL="130000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572"/>
              <a:buFont typeface="Courier New"/>
              <a:buChar char="o"/>
            </a:pPr>
            <a:r>
              <a:rPr lang="cs-CZ" sz="1572"/>
              <a:t>míře určitosti (za jistoty, rizika, neurčitosti)</a:t>
            </a:r>
            <a:endParaRPr/>
          </a:p>
          <a:p>
            <a:pPr indent="-228600" lvl="6" marL="130000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572"/>
              <a:buFont typeface="Courier New"/>
              <a:buChar char="o"/>
            </a:pPr>
            <a:r>
              <a:rPr lang="cs-CZ" sz="1572"/>
              <a:t>úrovni a závažnosti (strategické, taktické, operativní)</a:t>
            </a:r>
            <a:endParaRPr/>
          </a:p>
          <a:p>
            <a:pPr indent="-228600" lvl="6" marL="130000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572"/>
              <a:buFont typeface="Courier New"/>
              <a:buChar char="o"/>
            </a:pPr>
            <a:r>
              <a:rPr lang="cs-CZ" sz="1572"/>
              <a:t>důsledcích variant řešení</a:t>
            </a:r>
            <a:endParaRPr/>
          </a:p>
          <a:p>
            <a:pPr indent="-228600" lvl="6" marL="130000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572"/>
              <a:buFont typeface="Courier New"/>
              <a:buChar char="o"/>
            </a:pPr>
            <a:r>
              <a:rPr lang="cs-CZ" sz="1572"/>
              <a:t>systémové struktuře problému (dobře - špatně strukturovaný)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 cap="none"/>
              <a:t>ROZHODOVÁNÍ VE SKUPINĚ</a:t>
            </a:r>
            <a:br>
              <a:rPr lang="cs-CZ" cap="none"/>
            </a:br>
            <a:r>
              <a:rPr lang="cs-CZ" cap="none">
                <a:solidFill>
                  <a:srgbClr val="7030A0"/>
                </a:solidFill>
              </a:rPr>
              <a:t>SKUPINOVÉ NORMY</a:t>
            </a:r>
            <a:endParaRPr>
              <a:solidFill>
                <a:srgbClr val="7030A0"/>
              </a:solidFill>
            </a:endParaRPr>
          </a:p>
        </p:txBody>
      </p:sp>
      <p:sp>
        <p:nvSpPr>
          <p:cNvPr id="172" name="Google Shape;172;p12"/>
          <p:cNvSpPr txBox="1"/>
          <p:nvPr>
            <p:ph idx="1" type="body"/>
          </p:nvPr>
        </p:nvSpPr>
        <p:spPr>
          <a:xfrm>
            <a:off x="1097280" y="22521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0650" lvl="0" marL="9144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b="1" lang="cs-CZ" sz="1900"/>
              <a:t> nepsaná pravidla, zásady jednání v určitých situacích</a:t>
            </a:r>
            <a:r>
              <a:rPr lang="cs-CZ" sz="1900"/>
              <a:t>, které skupina jako celek akceptuje</a:t>
            </a:r>
            <a:endParaRPr/>
          </a:p>
          <a:p>
            <a:pPr indent="-114300" lvl="0" marL="91440" rtl="0" algn="just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cs-CZ" sz="1800"/>
              <a:t> </a:t>
            </a:r>
            <a:r>
              <a:rPr b="1" lang="cs-CZ" sz="1800"/>
              <a:t>sociální role </a:t>
            </a:r>
            <a:r>
              <a:rPr lang="cs-CZ" sz="1800"/>
              <a:t>= očekávané chování, odvozené od jednotlivce a jeho pozice ve skupině</a:t>
            </a:r>
            <a:endParaRPr/>
          </a:p>
          <a:p>
            <a:pPr indent="-114300" lvl="0" marL="91440" rtl="0" algn="just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cs-CZ" sz="1800"/>
              <a:t> </a:t>
            </a:r>
            <a:r>
              <a:rPr b="1" lang="cs-CZ" sz="1800"/>
              <a:t>skupinové normy </a:t>
            </a:r>
            <a:r>
              <a:rPr lang="cs-CZ" sz="1800"/>
              <a:t>= odvozeny od skupiny jako celku, mají širší působnost</a:t>
            </a:r>
            <a:endParaRPr/>
          </a:p>
          <a:p>
            <a:pPr indent="-114300" lvl="0" marL="91440" rtl="0" algn="just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cs-CZ" sz="1800"/>
              <a:t> mohou se týkat </a:t>
            </a:r>
            <a:r>
              <a:rPr b="1" lang="cs-CZ" sz="1800"/>
              <a:t>práce</a:t>
            </a:r>
            <a:r>
              <a:rPr lang="cs-CZ" sz="1800"/>
              <a:t> (rychlost práce, kvalita práce, způsob jednání se zákazníky ,...), </a:t>
            </a:r>
            <a:r>
              <a:rPr b="1" lang="cs-CZ" sz="1800"/>
              <a:t>komunikace</a:t>
            </a:r>
            <a:br>
              <a:rPr b="1" lang="cs-CZ" sz="1800"/>
            </a:br>
            <a:r>
              <a:rPr b="1" lang="cs-CZ" sz="1800"/>
              <a:t>ve skupině</a:t>
            </a:r>
            <a:r>
              <a:rPr lang="cs-CZ" sz="1800"/>
              <a:t> (jakým jazykem a způsobem se ve skupině mluví), či </a:t>
            </a:r>
            <a:r>
              <a:rPr b="1" lang="cs-CZ" sz="1800"/>
              <a:t>mimopracovních záležitostí </a:t>
            </a:r>
            <a:r>
              <a:rPr lang="cs-CZ" sz="1800"/>
              <a:t>(oděvu, názorů,...)</a:t>
            </a:r>
            <a:endParaRPr/>
          </a:p>
          <a:p>
            <a:pPr indent="-114300" lvl="0" marL="91440" rtl="0" algn="just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Font typeface="Courier New"/>
              <a:buChar char="o"/>
            </a:pPr>
            <a:r>
              <a:rPr lang="cs-CZ" sz="1800"/>
              <a:t> dodržování skupinových norem zajišťováno </a:t>
            </a:r>
            <a:r>
              <a:rPr b="1" lang="cs-CZ" sz="1800"/>
              <a:t>skupinovými sankcemi - </a:t>
            </a:r>
            <a:r>
              <a:rPr lang="cs-CZ" sz="1800"/>
              <a:t>sankce založené na citovém odmítání členů skupiny nedodržujících určité normy (omezení komunikace, nepřátelské projevy apod.) nebo naopak o "citové" odměňování těch členů, kteří normy dodržují</a:t>
            </a:r>
            <a:endParaRPr/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Char char=" "/>
            </a:pPr>
            <a:r>
              <a:rPr lang="cs-CZ" sz="1800"/>
              <a:t> 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 cap="none"/>
              <a:t>ROZHODOVÁNÍ VE SKUPINĚ</a:t>
            </a:r>
            <a:br>
              <a:rPr lang="cs-CZ" cap="none"/>
            </a:br>
            <a:r>
              <a:rPr lang="cs-CZ" cap="none">
                <a:solidFill>
                  <a:srgbClr val="7030A0"/>
                </a:solidFill>
              </a:rPr>
              <a:t>SKUPINOVÉ NORMY</a:t>
            </a:r>
            <a:endParaRPr>
              <a:solidFill>
                <a:srgbClr val="7030A0"/>
              </a:solidFill>
            </a:endParaRPr>
          </a:p>
        </p:txBody>
      </p:sp>
      <p:sp>
        <p:nvSpPr>
          <p:cNvPr id="178" name="Google Shape;178;p13"/>
          <p:cNvSpPr txBox="1"/>
          <p:nvPr>
            <p:ph idx="1" type="body"/>
          </p:nvPr>
        </p:nvSpPr>
        <p:spPr>
          <a:xfrm>
            <a:off x="1097280" y="1845734"/>
            <a:ext cx="10421620" cy="4364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5570" lvl="0" marL="91440" rtl="0" algn="just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820"/>
              <a:buFont typeface="Courier New"/>
              <a:buChar char="o"/>
            </a:pPr>
            <a:r>
              <a:rPr lang="cs-CZ" sz="1820"/>
              <a:t> </a:t>
            </a:r>
            <a:r>
              <a:rPr b="1" lang="cs-CZ" sz="1820"/>
              <a:t>standardy chování, stanovené skupinou, jejichž dodržování skupina od svých členů vyžaduje, představují strukturální charakteristiky skupiny, odrážejí její “osobnost</a:t>
            </a:r>
            <a:r>
              <a:rPr lang="cs-CZ" sz="1820"/>
              <a:t>”</a:t>
            </a:r>
            <a:endParaRPr sz="1820"/>
          </a:p>
          <a:p>
            <a:pPr indent="-115570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20"/>
              <a:buFont typeface="Courier New"/>
              <a:buChar char="o"/>
            </a:pPr>
            <a:r>
              <a:rPr lang="cs-CZ" sz="1820"/>
              <a:t> vztahují se pouze na </a:t>
            </a:r>
            <a:r>
              <a:rPr b="1" lang="cs-CZ" sz="1820"/>
              <a:t>chování,</a:t>
            </a:r>
            <a:r>
              <a:rPr lang="cs-CZ" sz="1820"/>
              <a:t> ne na soukromé myšlení a pocity</a:t>
            </a:r>
            <a:endParaRPr/>
          </a:p>
          <a:p>
            <a:pPr indent="-115570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20"/>
              <a:buFont typeface="Courier New"/>
              <a:buChar char="o"/>
            </a:pPr>
            <a:r>
              <a:rPr lang="cs-CZ" sz="1820"/>
              <a:t> existují pouze pro chování, které je členy skupiny </a:t>
            </a:r>
            <a:r>
              <a:rPr b="1" lang="cs-CZ" sz="1820"/>
              <a:t>považováno za důležité</a:t>
            </a:r>
            <a:endParaRPr/>
          </a:p>
          <a:p>
            <a:pPr indent="-115570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20"/>
              <a:buFont typeface="Courier New"/>
              <a:buChar char="o"/>
            </a:pPr>
            <a:r>
              <a:rPr lang="cs-CZ" sz="1820"/>
              <a:t> ne všechny normy platí pro všechny členy - např. normy produktivity jsou stanoveny pro druh práce a budou různé </a:t>
            </a:r>
            <a:endParaRPr/>
          </a:p>
          <a:p>
            <a:pPr indent="-115570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20"/>
              <a:buFont typeface="Courier New"/>
              <a:buChar char="o"/>
            </a:pPr>
            <a:r>
              <a:rPr lang="cs-CZ" sz="1820"/>
              <a:t> členové skupiny se řídí normami různě silně, ale těmi, které jsou zvláště důležité, se řídí většina nebo všichni</a:t>
            </a:r>
            <a:endParaRPr/>
          </a:p>
          <a:p>
            <a:pPr indent="-115570" lvl="0" marL="91440" rtl="0" algn="just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20"/>
              <a:buFont typeface="Courier New"/>
              <a:buChar char="o"/>
            </a:pPr>
            <a:r>
              <a:rPr lang="cs-CZ" sz="1820"/>
              <a:t> členové týmu, kteří se normami neřídí, mohou být potrestáni různými </a:t>
            </a:r>
            <a:r>
              <a:rPr b="1" lang="cs-CZ" sz="1820"/>
              <a:t>sankcemi</a:t>
            </a:r>
            <a:r>
              <a:rPr lang="cs-CZ" sz="1820"/>
              <a:t> (“lamači norem”)</a:t>
            </a:r>
            <a:endParaRPr/>
          </a:p>
          <a:p>
            <a:pPr indent="-11557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820"/>
              <a:buFont typeface="Courier New"/>
              <a:buChar char="o"/>
            </a:pPr>
            <a:r>
              <a:rPr lang="cs-CZ" sz="1820"/>
              <a:t> pravděpodobnost uplatňování skupinových norem je silná, pokud:</a:t>
            </a:r>
            <a:endParaRPr/>
          </a:p>
          <a:p>
            <a:pPr indent="-182880" lvl="2" marL="566928" rtl="0" algn="l">
              <a:lnSpc>
                <a:spcPct val="7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Courier New"/>
              <a:buChar char="o"/>
            </a:pPr>
            <a:r>
              <a:rPr lang="cs-CZ" sz="1400"/>
              <a:t> </a:t>
            </a:r>
            <a:r>
              <a:rPr lang="cs-CZ" sz="1610"/>
              <a:t>zajišťují úspěch nebo přežití skupiny</a:t>
            </a:r>
            <a:endParaRPr/>
          </a:p>
          <a:p>
            <a:pPr indent="-182879" lvl="2" marL="56692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610"/>
              <a:buFont typeface="Courier New"/>
              <a:buChar char="o"/>
            </a:pPr>
            <a:r>
              <a:rPr lang="cs-CZ" sz="1610"/>
              <a:t> odrážejí preference silných členů skupiny</a:t>
            </a:r>
            <a:endParaRPr/>
          </a:p>
          <a:p>
            <a:pPr indent="-182879" lvl="2" marL="56692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610"/>
              <a:buFont typeface="Courier New"/>
              <a:buChar char="o"/>
            </a:pPr>
            <a:r>
              <a:rPr lang="cs-CZ" sz="1610"/>
              <a:t> zjednodušují chování členů skupiny nebo je činí předvídatelným</a:t>
            </a:r>
            <a:endParaRPr/>
          </a:p>
          <a:p>
            <a:pPr indent="-182879" lvl="2" marL="56692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610"/>
              <a:buFont typeface="Courier New"/>
              <a:buChar char="o"/>
            </a:pPr>
            <a:r>
              <a:rPr lang="cs-CZ" sz="1610"/>
              <a:t> posilují role členů</a:t>
            </a:r>
            <a:endParaRPr/>
          </a:p>
          <a:p>
            <a:pPr indent="-182879" lvl="2" marL="566928" rtl="0" algn="l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SzPts val="1610"/>
              <a:buFont typeface="Courier New"/>
              <a:buChar char="o"/>
            </a:pPr>
            <a:r>
              <a:rPr lang="cs-CZ" sz="1610"/>
              <a:t> pomáhají skupině, aby se vyhnula nepříjemným interpersonálním problémům</a:t>
            </a:r>
            <a:endParaRPr/>
          </a:p>
          <a:p>
            <a:pPr indent="-2539" lvl="0" marL="91440" rtl="0" algn="just">
              <a:lnSpc>
                <a:spcPct val="7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 cap="none"/>
              <a:t>ROZHODOVÁNÍ VE SKUPINĚ</a:t>
            </a:r>
            <a:br>
              <a:rPr lang="cs-CZ" cap="none"/>
            </a:br>
            <a:r>
              <a:rPr lang="cs-CZ" cap="none">
                <a:solidFill>
                  <a:srgbClr val="7030A0"/>
                </a:solidFill>
              </a:rPr>
              <a:t>SKUPINOVÉ NORMY</a:t>
            </a:r>
            <a:endParaRPr>
              <a:solidFill>
                <a:srgbClr val="7030A0"/>
              </a:solidFill>
            </a:endParaRPr>
          </a:p>
        </p:txBody>
      </p:sp>
      <p:sp>
        <p:nvSpPr>
          <p:cNvPr id="184" name="Google Shape;184;p14"/>
          <p:cNvSpPr txBox="1"/>
          <p:nvPr>
            <p:ph idx="1" type="body"/>
          </p:nvPr>
        </p:nvSpPr>
        <p:spPr>
          <a:xfrm>
            <a:off x="1097280" y="2275840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obvyklé </a:t>
            </a:r>
            <a:r>
              <a:rPr b="1" lang="cs-CZ">
                <a:solidFill>
                  <a:srgbClr val="538CD5"/>
                </a:solidFill>
              </a:rPr>
              <a:t>firemní týmové  normy a hodnoty</a:t>
            </a:r>
            <a:r>
              <a:rPr lang="cs-CZ"/>
              <a:t>: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b="1" lang="cs-CZ" sz="1900"/>
              <a:t>adaptabilita</a:t>
            </a:r>
            <a:r>
              <a:rPr lang="cs-CZ" sz="1900"/>
              <a:t> – schopnost přizpůsobit se nové situaci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b="1" lang="cs-CZ" sz="1900"/>
              <a:t>autonomie</a:t>
            </a:r>
            <a:r>
              <a:rPr lang="cs-CZ" sz="1900"/>
              <a:t> – závislost / samostatnost v týmu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b="1" lang="cs-CZ" sz="1900"/>
              <a:t>kooperace</a:t>
            </a:r>
            <a:r>
              <a:rPr lang="cs-CZ" sz="1900"/>
              <a:t> – spolupráce s druhými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b="1" lang="cs-CZ" sz="1900"/>
              <a:t>tvořivost</a:t>
            </a:r>
            <a:r>
              <a:rPr lang="cs-CZ" sz="1900"/>
              <a:t> – generování nových myšlenek, postupů a ideí, netradiční přístupy k problémům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b="1" lang="cs-CZ" sz="1900"/>
              <a:t>rovnost</a:t>
            </a:r>
            <a:r>
              <a:rPr lang="cs-CZ" sz="1900"/>
              <a:t> – rovnost práv, možností a povinností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b="1" lang="cs-CZ" sz="1900"/>
              <a:t>upřímnost a poctivost </a:t>
            </a:r>
            <a:r>
              <a:rPr lang="cs-CZ" sz="1900"/>
              <a:t>– nakolik mohu být upřímný, pravdivý, otevřený, etický..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b="1" lang="cs-CZ" sz="1900"/>
              <a:t>racionalita</a:t>
            </a:r>
            <a:r>
              <a:rPr lang="cs-CZ" sz="1900"/>
              <a:t> – logické principy při rozhodování (např. konfliktní manažeři, vždy problém, vše jim projde)</a:t>
            </a:r>
            <a:endParaRPr sz="19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 cap="none"/>
              <a:t>POLARIZACE SKUPINY</a:t>
            </a:r>
            <a:br>
              <a:rPr lang="cs-CZ" cap="none"/>
            </a:br>
            <a:r>
              <a:rPr lang="cs-CZ" cap="none">
                <a:solidFill>
                  <a:srgbClr val="7030A0"/>
                </a:solidFill>
              </a:rPr>
              <a:t>SKUPINOVÉ MYŠLENÍ</a:t>
            </a:r>
            <a:endParaRPr cap="none">
              <a:solidFill>
                <a:srgbClr val="7030A0"/>
              </a:solidFill>
            </a:endParaRPr>
          </a:p>
        </p:txBody>
      </p:sp>
      <p:sp>
        <p:nvSpPr>
          <p:cNvPr id="190" name="Google Shape;190;p15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7475" lvl="0" marL="9144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Stonerův (in Hayes, 2005) výzkum kognitivních stránek skupinového rozhodování -  </a:t>
            </a:r>
            <a:r>
              <a:rPr b="1" lang="cs-CZ" sz="1850">
                <a:solidFill>
                  <a:srgbClr val="538CD5"/>
                </a:solidFill>
              </a:rPr>
              <a:t>mechanismus polarizace skupiny</a:t>
            </a:r>
            <a:endParaRPr sz="1850">
              <a:solidFill>
                <a:srgbClr val="538CD5"/>
              </a:solidFill>
            </a:endParaRPr>
          </a:p>
          <a:p>
            <a:pPr indent="-182880" lvl="2" marL="566928" rtl="0" algn="just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480"/>
              <a:buFont typeface="Courier New"/>
              <a:buChar char="o"/>
            </a:pPr>
            <a:r>
              <a:rPr lang="cs-CZ" sz="1480"/>
              <a:t> tendence skupiny rozhodovat se extrémněji, než by se rozhodovali jednotlivci</a:t>
            </a:r>
            <a:endParaRPr/>
          </a:p>
          <a:p>
            <a:pPr indent="-182880" lvl="2" marL="566928" rtl="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Courier New"/>
              <a:buChar char="o"/>
            </a:pPr>
            <a:r>
              <a:rPr lang="cs-CZ" sz="1480"/>
              <a:t> tendence v rozhodováni zvýraznit riskantnost, nebo opatrnost</a:t>
            </a:r>
            <a:endParaRPr/>
          </a:p>
          <a:p>
            <a:pPr indent="-182880" lvl="2" marL="566928" rtl="0" algn="just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Courier New"/>
              <a:buChar char="o"/>
            </a:pPr>
            <a:r>
              <a:rPr lang="cs-CZ" sz="1480"/>
              <a:t> členové skupiny/týmu </a:t>
            </a:r>
            <a:r>
              <a:rPr lang="cs-CZ" sz="1295"/>
              <a:t>mají pocit, že nesou menši odpovědnost za následky rozhodnuti nebo hlasuji pro volbu, která se jeví sociálně žádoucí</a:t>
            </a:r>
            <a:endParaRPr sz="2960"/>
          </a:p>
          <a:p>
            <a:pPr indent="-117475" lvl="0" marL="9144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podle Manze a Simse (in Hayes, 2005) působí na skupinové myšlení autonomních týmů značná </a:t>
            </a:r>
            <a:r>
              <a:rPr b="1" lang="cs-CZ" sz="1850"/>
              <a:t>soudržnost týmu </a:t>
            </a:r>
            <a:r>
              <a:rPr lang="cs-CZ" sz="1850"/>
              <a:t>(častý styk a intenzivní podpora) </a:t>
            </a:r>
            <a:r>
              <a:rPr b="1" lang="cs-CZ" sz="1850"/>
              <a:t>a vzájemná závislost členů při plnění úkolů, kdy častěji dochází ke konformnímu souhlasu</a:t>
            </a:r>
            <a:endParaRPr/>
          </a:p>
          <a:p>
            <a:pPr indent="-117475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b="1" lang="cs-CZ" sz="1850"/>
              <a:t> </a:t>
            </a:r>
            <a:r>
              <a:rPr lang="cs-CZ" sz="1850"/>
              <a:t>skupina může racionalizací odsouvat nepopulární řešení, hledat důvody, proč neudělat něco, co je nutné, ale ne příjemné</a:t>
            </a:r>
            <a:endParaRPr/>
          </a:p>
          <a:p>
            <a:pPr indent="-117475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podle Janise (in Nakonečný, 2002) může tlak na rozhodování ve skupině vést k </a:t>
            </a:r>
            <a:r>
              <a:rPr b="1" lang="cs-CZ" sz="1850"/>
              <a:t>atmosféře vzájemného respektu, autocenzuře, nerealistickému zdání jednoty členů týmu, cenzuře nežádoucích informací a názorů nebo iluzi mravnosti</a:t>
            </a:r>
            <a:endParaRPr b="1" sz="185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 cap="none"/>
              <a:t>POLARIZACE SKUPINY</a:t>
            </a:r>
            <a:br>
              <a:rPr lang="cs-CZ" cap="none"/>
            </a:br>
            <a:r>
              <a:rPr lang="cs-CZ" cap="none">
                <a:solidFill>
                  <a:srgbClr val="7030A0"/>
                </a:solidFill>
              </a:rPr>
              <a:t>SKUPINOVÉ MYŠLENÍ</a:t>
            </a:r>
            <a:endParaRPr>
              <a:solidFill>
                <a:srgbClr val="7030A0"/>
              </a:solidFill>
            </a:endParaRPr>
          </a:p>
        </p:txBody>
      </p:sp>
      <p:sp>
        <p:nvSpPr>
          <p:cNvPr id="196" name="Google Shape;196;p16"/>
          <p:cNvSpPr txBox="1"/>
          <p:nvPr>
            <p:ph idx="1" type="body"/>
          </p:nvPr>
        </p:nvSpPr>
        <p:spPr>
          <a:xfrm>
            <a:off x="1097280" y="20235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065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skupinovému myšlení lze odolávat pěstováním opozice a </a:t>
            </a:r>
            <a:r>
              <a:rPr b="1" lang="cs-CZ" sz="1900"/>
              <a:t>rozvojem týmového myšlení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týmové myšlení je ovlivněno </a:t>
            </a:r>
            <a:r>
              <a:rPr b="1" lang="cs-CZ" sz="1900"/>
              <a:t>pozitivním přístupem, sdílením přesvědčení a důvěrou členů týmu ve vlastní zdatnost a schopnosti 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v atmosféře otevřené komunikace členové týmu </a:t>
            </a:r>
            <a:r>
              <a:rPr b="1" lang="cs-CZ" sz="1900"/>
              <a:t>nemusí s vedoucím vždy souhlasit</a:t>
            </a:r>
            <a:r>
              <a:rPr lang="cs-CZ" sz="1900"/>
              <a:t>! 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je podporována </a:t>
            </a:r>
            <a:r>
              <a:rPr b="1" lang="cs-CZ" sz="1900"/>
              <a:t>konstruktivní diskuze a pochybnosti mohou být jejím předmětem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jsou vítány odlišné názory a konfrontace</a:t>
            </a:r>
            <a:endParaRPr/>
          </a:p>
          <a:p>
            <a:pPr indent="-12065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týmové myšlení podle Hayesové (2005) vytváří </a:t>
            </a:r>
            <a:r>
              <a:rPr b="1" lang="cs-CZ" sz="1900"/>
              <a:t>pozitivní, dynamickou a potřebnou atmosféru, která týmu umožňuje účinně reagovat na nové a nečekané situace</a:t>
            </a:r>
            <a:r>
              <a:rPr lang="cs-CZ" sz="1900"/>
              <a:t> – výsledkem je otevřenější a rozumnější rozhodování 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 cap="none"/>
              <a:t>POLARIZACE SKUPINY</a:t>
            </a:r>
            <a:br>
              <a:rPr lang="cs-CZ" cap="none"/>
            </a:br>
            <a:r>
              <a:rPr lang="cs-CZ" cap="none">
                <a:solidFill>
                  <a:srgbClr val="7030A0"/>
                </a:solidFill>
              </a:rPr>
              <a:t>SKUPINOVÉ MYŠLENÍ - GROUPTHINK</a:t>
            </a:r>
            <a:endParaRPr/>
          </a:p>
        </p:txBody>
      </p:sp>
      <p:sp>
        <p:nvSpPr>
          <p:cNvPr id="202" name="Google Shape;202;p17"/>
          <p:cNvSpPr txBox="1"/>
          <p:nvPr>
            <p:ph idx="1" type="body"/>
          </p:nvPr>
        </p:nvSpPr>
        <p:spPr>
          <a:xfrm>
            <a:off x="762000" y="1845734"/>
            <a:ext cx="10393680" cy="48979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05727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665"/>
              <a:buFont typeface="Courier New"/>
              <a:buChar char="o"/>
            </a:pPr>
            <a:r>
              <a:rPr lang="cs-CZ" sz="1665"/>
              <a:t> </a:t>
            </a:r>
            <a:r>
              <a:rPr b="1" lang="cs-CZ" sz="1757"/>
              <a:t>syndrom skupinového myšlení  </a:t>
            </a:r>
            <a:r>
              <a:rPr lang="cs-CZ" sz="1757"/>
              <a:t>- fenomén, který nastává, když členové skupiny volí raději souhlas skupiny a konsensus, místo toho, aby realisticky zhodnotili alternativní varianty a vyjádřili rozdílné, menšinové a/nebo nepopulární myšlenky</a:t>
            </a:r>
            <a:endParaRPr/>
          </a:p>
          <a:p>
            <a:pPr indent="-111569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/>
              <a:t> popisuje </a:t>
            </a:r>
            <a:r>
              <a:rPr b="1" lang="cs-CZ" sz="1757"/>
              <a:t>zhoršení v mentální efektivitě, v pojmutí reality a morálního úsudku jedince </a:t>
            </a:r>
            <a:r>
              <a:rPr lang="cs-CZ" sz="1757"/>
              <a:t>a to jako výsledek tlaku skupiny</a:t>
            </a:r>
            <a:endParaRPr/>
          </a:p>
          <a:p>
            <a:pPr indent="-111569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/>
              <a:t> </a:t>
            </a:r>
            <a:r>
              <a:rPr b="1" lang="cs-CZ" sz="1757"/>
              <a:t>jednotlivci v zájmu skupiny potlačují samostatnost</a:t>
            </a:r>
            <a:r>
              <a:rPr lang="cs-CZ" sz="1757"/>
              <a:t>, nezávislost a dochází k censuře sebe sama</a:t>
            </a:r>
            <a:endParaRPr/>
          </a:p>
          <a:p>
            <a:pPr indent="-111569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/>
              <a:t> Jedincova solidarita ke skupině a soudržnost skupiny jako celku má větší váhu než efektivní a reálné promýšlení faktů</a:t>
            </a:r>
            <a:br>
              <a:rPr lang="cs-CZ" sz="1757"/>
            </a:br>
            <a:br>
              <a:rPr lang="cs-CZ" sz="1757"/>
            </a:br>
            <a:r>
              <a:rPr b="1" lang="cs-CZ" sz="1757"/>
              <a:t>Skupina, která se stala obětí tohoto syndromu, má </a:t>
            </a:r>
            <a:r>
              <a:rPr b="1" lang="cs-CZ" sz="1757">
                <a:solidFill>
                  <a:srgbClr val="538CD5"/>
                </a:solidFill>
              </a:rPr>
              <a:t>následující charakteristiky</a:t>
            </a:r>
            <a:r>
              <a:rPr b="1" lang="cs-CZ" sz="1757"/>
              <a:t>:</a:t>
            </a:r>
            <a:endParaRPr/>
          </a:p>
          <a:p>
            <a:pPr indent="-111569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/>
              <a:t> členové skupiny </a:t>
            </a:r>
            <a:r>
              <a:rPr b="1" lang="cs-CZ" sz="1757"/>
              <a:t>racionalizují svoji domněnku a bagatelizují ostatní</a:t>
            </a:r>
            <a:endParaRPr/>
          </a:p>
          <a:p>
            <a:pPr indent="-111569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/>
              <a:t> aby podpořili variantu většiny, </a:t>
            </a:r>
            <a:r>
              <a:rPr b="1" lang="cs-CZ" sz="1757"/>
              <a:t>členové skupiny vyvíjí tlak na ty, </a:t>
            </a:r>
            <a:br>
              <a:rPr b="1" lang="cs-CZ" sz="1757"/>
            </a:br>
            <a:r>
              <a:rPr b="1" lang="cs-CZ" sz="1757"/>
              <a:t>kteří tuto variantu neakceptovali</a:t>
            </a:r>
            <a:endParaRPr/>
          </a:p>
          <a:p>
            <a:pPr indent="-111569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/>
              <a:t> aby bylo dosaženo shody skupiny, ti, kteří mají o variantě většiny pochyby,</a:t>
            </a:r>
            <a:br>
              <a:rPr lang="cs-CZ" sz="1757"/>
            </a:br>
            <a:r>
              <a:rPr lang="cs-CZ" sz="1757"/>
              <a:t> tyto </a:t>
            </a:r>
            <a:r>
              <a:rPr b="1" lang="cs-CZ" sz="1757"/>
              <a:t>pochyby v sobě zamlčují </a:t>
            </a:r>
            <a:r>
              <a:rPr lang="cs-CZ" sz="1757"/>
              <a:t>a snižují jejich váhu</a:t>
            </a:r>
            <a:endParaRPr/>
          </a:p>
          <a:p>
            <a:pPr indent="-111569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57"/>
              <a:buFont typeface="Courier New"/>
              <a:buChar char="o"/>
            </a:pPr>
            <a:r>
              <a:rPr lang="cs-CZ" sz="1757"/>
              <a:t> skupina pracuje na bázi předpokladu </a:t>
            </a:r>
            <a:r>
              <a:rPr b="1" lang="cs-CZ" sz="1757"/>
              <a:t>„mlčení znamená souhlas“</a:t>
            </a:r>
            <a:endParaRPr/>
          </a:p>
          <a:p>
            <a:pPr indent="-91440" lvl="0" marL="91440" rtl="0" algn="r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202"/>
              <a:buChar char=" "/>
            </a:pPr>
            <a:r>
              <a:rPr lang="cs-CZ" sz="1202"/>
              <a:t> (Zdroj: Pulda, 2011)</a:t>
            </a:r>
            <a:endParaRPr sz="1202"/>
          </a:p>
        </p:txBody>
      </p:sp>
      <p:pic>
        <p:nvPicPr>
          <p:cNvPr descr=" | na serveru Lidovky.cz | aktuální zprávy" id="203" name="Google Shape;203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54999" y="4114275"/>
            <a:ext cx="3813175" cy="195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 cap="none"/>
              <a:t>ROZHODOVÁNÍ VE SKUPINĚ / TÝMU</a:t>
            </a:r>
            <a:endParaRPr/>
          </a:p>
        </p:txBody>
      </p:sp>
      <p:sp>
        <p:nvSpPr>
          <p:cNvPr id="109" name="Google Shape;109;p2"/>
          <p:cNvSpPr txBox="1"/>
          <p:nvPr>
            <p:ph idx="1" type="body"/>
          </p:nvPr>
        </p:nvSpPr>
        <p:spPr>
          <a:xfrm>
            <a:off x="1097280" y="1845734"/>
            <a:ext cx="10058400" cy="45169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b="1" lang="cs-CZ"/>
              <a:t> </a:t>
            </a:r>
            <a:r>
              <a:rPr lang="cs-CZ" sz="2200"/>
              <a:t>předpoklady úspěšného rozhodování</a:t>
            </a:r>
            <a:r>
              <a:rPr lang="cs-CZ"/>
              <a:t>: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zapojení všech členů týmu, zkušenosti a znalosti všech členů se propojují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definice problému – přesné vymezení, vyhnout se domněnkám a svalování viny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určit  cíl k rozhodnutí – čeho chceme řešením dosáhnout? čeho se chceme řešením vyvarovat?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dostatek informací, relevantní, adekvátní množství (pozor na záplavu podkladů)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redukce problému na dílčí aspekty (proč, jak často,..)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zpracování návrhů řešení, kreativní techniky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zohlednění rizik, analýza</a:t>
            </a:r>
            <a:endParaRPr/>
          </a:p>
          <a:p>
            <a:pPr indent="-228600" lvl="5" marL="11000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důsledná realizace řešení – plán postupu (co, kdo, do kdy, na koho se obracet s otázkami, komu se má sdělit výsledek..)</a:t>
            </a:r>
            <a:endParaRPr/>
          </a:p>
          <a:p>
            <a:pPr indent="-139700" lvl="0" marL="9144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SzPts val="2200"/>
              <a:buFont typeface="Courier New"/>
              <a:buChar char="o"/>
            </a:pPr>
            <a:r>
              <a:rPr lang="cs-CZ" sz="2200"/>
              <a:t> posouzení řešení → zvážení jednotlivých kritérií*  → zhodnocení stupně jistoty→ shrnutí kritérií rozhodování → ROZHODNUTÍ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 cap="none"/>
              <a:t>ROZHODOVÁNÍ VE SKUPINĚ / TÝMU</a:t>
            </a:r>
            <a:endParaRPr/>
          </a:p>
        </p:txBody>
      </p:sp>
      <p:sp>
        <p:nvSpPr>
          <p:cNvPr id="115" name="Google Shape;115;p3"/>
          <p:cNvSpPr txBox="1"/>
          <p:nvPr>
            <p:ph idx="1" type="body"/>
          </p:nvPr>
        </p:nvSpPr>
        <p:spPr>
          <a:xfrm>
            <a:off x="1097280" y="1845734"/>
            <a:ext cx="10058400" cy="45423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17475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50"/>
              <a:buFont typeface="Courier New"/>
              <a:buChar char="o"/>
            </a:pPr>
            <a:r>
              <a:rPr lang="cs-CZ" sz="1850"/>
              <a:t> možná </a:t>
            </a:r>
            <a:r>
              <a:rPr b="1" lang="cs-CZ" sz="1850"/>
              <a:t>kritéria* zhodnocení možností řešení</a:t>
            </a:r>
            <a:r>
              <a:rPr lang="cs-CZ" sz="1850"/>
              <a:t>: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jednoduché řešení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jisté řešení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dosah řešení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velký přínos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nízké výdaje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lepší kvalita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jednoduchá obsluha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pohodlné řešení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dobré přijetí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lepší pracovní podmínky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progresivní řešení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aktuální řešení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šíře použití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problémy spojené s řešením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soulad s cíli týmu</a:t>
            </a:r>
            <a:endParaRPr/>
          </a:p>
          <a:p>
            <a:pPr indent="-182880" lvl="3" marL="749808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SzPts val="1480"/>
              <a:buFont typeface="Noto Sans Symbols"/>
              <a:buChar char="❖"/>
            </a:pPr>
            <a:r>
              <a:rPr lang="cs-CZ" sz="1480"/>
              <a:t>rychle proveditelné		        </a:t>
            </a:r>
            <a:r>
              <a:rPr lang="cs-CZ" sz="1387"/>
              <a:t>(Meier, 2009)</a:t>
            </a:r>
            <a:endParaRPr sz="1387"/>
          </a:p>
          <a:p>
            <a:pPr indent="0" lvl="0" marL="9144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  <p:pic>
        <p:nvPicPr>
          <p:cNvPr id="116" name="Google Shape;11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88200" y="2107173"/>
            <a:ext cx="3967480" cy="40194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 cap="none"/>
              <a:t>ROZHODOVÁNÍ VE SKUPINĚ / TÝMU</a:t>
            </a:r>
            <a:endParaRPr/>
          </a:p>
        </p:txBody>
      </p:sp>
      <p:sp>
        <p:nvSpPr>
          <p:cNvPr id="122" name="Google Shape;122;p4"/>
          <p:cNvSpPr txBox="1"/>
          <p:nvPr>
            <p:ph idx="1" type="body"/>
          </p:nvPr>
        </p:nvSpPr>
        <p:spPr>
          <a:xfrm>
            <a:off x="1097280" y="1845733"/>
            <a:ext cx="10058400" cy="4130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pokud se </a:t>
            </a:r>
            <a:r>
              <a:rPr b="1" lang="cs-CZ"/>
              <a:t>rozhoduje jednotlivec </a:t>
            </a:r>
            <a:r>
              <a:rPr lang="cs-CZ"/>
              <a:t>– vezme v úvahu výsledky analýzy problému a hodnocení jednotlivých možností a provede rozhodnutí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pokud se </a:t>
            </a:r>
            <a:r>
              <a:rPr b="1" lang="cs-CZ"/>
              <a:t>rozhoduje skupina osob </a:t>
            </a:r>
            <a:r>
              <a:rPr lang="cs-CZ"/>
              <a:t>– komplikovanější situace, společná odpovědnost za rozhodnutí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manažer / vedoucí skupiny může např. z důvodu  vhodné motivace členů týmu </a:t>
            </a:r>
            <a:r>
              <a:rPr b="1" lang="cs-CZ"/>
              <a:t>delegovat rozhodovací pravomoce na jednotlivé členy týmu či celou skup</a:t>
            </a:r>
            <a:r>
              <a:rPr lang="cs-CZ"/>
              <a:t>inu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míra a povaha přenesení úkolů a zodpovědnosti závisí na </a:t>
            </a:r>
            <a:r>
              <a:rPr b="1" lang="cs-CZ">
                <a:solidFill>
                  <a:srgbClr val="538CD5"/>
                </a:solidFill>
              </a:rPr>
              <a:t>rozhodovacích stylech manažera / vedoucího týmu: </a:t>
            </a:r>
            <a:endParaRPr/>
          </a:p>
          <a:p>
            <a:pPr indent="-342899" lvl="8" marL="1814299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b="1" lang="cs-CZ" sz="1800"/>
              <a:t>autoritativní</a:t>
            </a:r>
            <a:r>
              <a:rPr lang="cs-CZ" sz="1800"/>
              <a:t> – manažer rozhoduje sám</a:t>
            </a:r>
            <a:endParaRPr/>
          </a:p>
          <a:p>
            <a:pPr indent="-342899" lvl="8" marL="1814299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b="1" lang="cs-CZ" sz="1800"/>
              <a:t>participativní</a:t>
            </a:r>
            <a:r>
              <a:rPr lang="cs-CZ" sz="1800"/>
              <a:t> – svěření rozhodnutí skupině</a:t>
            </a:r>
            <a:endParaRPr/>
          </a:p>
          <a:p>
            <a:pPr indent="-342899" lvl="8" marL="1814299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b="1" lang="cs-CZ" sz="1800"/>
              <a:t>delegativní –</a:t>
            </a:r>
            <a:r>
              <a:rPr lang="cs-CZ" sz="1800"/>
              <a:t> převedení rozhodovací pravomoci na někoho jiného</a:t>
            </a:r>
            <a:endParaRPr/>
          </a:p>
          <a:p>
            <a:pPr indent="0" lvl="8" marL="147140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320"/>
              <a:buFont typeface="Calibri"/>
              <a:buNone/>
            </a:pPr>
            <a:br>
              <a:rPr b="1" lang="cs-CZ" sz="4320"/>
            </a:br>
            <a:br>
              <a:rPr b="1" lang="cs-CZ" sz="4320"/>
            </a:br>
            <a:br>
              <a:rPr b="1" lang="cs-CZ" sz="4320"/>
            </a:br>
            <a:br>
              <a:rPr b="1" lang="cs-CZ" sz="4320"/>
            </a:br>
            <a:br>
              <a:rPr b="1" lang="cs-CZ" sz="4320"/>
            </a:br>
            <a:br>
              <a:rPr b="1" lang="cs-CZ" sz="4320"/>
            </a:br>
            <a:r>
              <a:rPr lang="cs-CZ" sz="4320">
                <a:solidFill>
                  <a:srgbClr val="00B0F0"/>
                </a:solidFill>
              </a:rPr>
              <a:t>1. AUTORITATIVNÍ ROZHODOVÁNÍ</a:t>
            </a:r>
            <a:endParaRPr sz="4320">
              <a:solidFill>
                <a:srgbClr val="00B0F0"/>
              </a:solidFill>
            </a:endParaRPr>
          </a:p>
        </p:txBody>
      </p:sp>
      <p:sp>
        <p:nvSpPr>
          <p:cNvPr id="128" name="Google Shape;128;p5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065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rozhoduje jednotlivec, na základě vlastních názorů a informací</a:t>
            </a:r>
            <a:endParaRPr/>
          </a:p>
          <a:p>
            <a:pPr indent="-1206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může však své rozhodnutí </a:t>
            </a:r>
            <a:r>
              <a:rPr b="1" lang="cs-CZ" sz="1900"/>
              <a:t>konzultovat</a:t>
            </a:r>
            <a:endParaRPr/>
          </a:p>
          <a:p>
            <a:pPr indent="-1206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výhodou může být rychlost a </a:t>
            </a:r>
            <a:r>
              <a:rPr b="1" lang="cs-CZ" sz="1900"/>
              <a:t>jasná odpovědnost </a:t>
            </a:r>
            <a:r>
              <a:rPr lang="cs-CZ" sz="1900"/>
              <a:t>konkrétního člověka</a:t>
            </a:r>
            <a:endParaRPr/>
          </a:p>
          <a:p>
            <a:pPr indent="-1206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nevýhodou (může být odstraněna umožněním konzultací) je </a:t>
            </a:r>
            <a:r>
              <a:rPr b="1" lang="cs-CZ" sz="1900"/>
              <a:t>neúčast skupiny</a:t>
            </a:r>
            <a:r>
              <a:rPr lang="cs-CZ" sz="1900"/>
              <a:t>, která může vést k nízké akceptaci rozhodnutí a případně až k jeho bojkotu formou </a:t>
            </a:r>
            <a:r>
              <a:rPr b="1" lang="cs-CZ" sz="1900"/>
              <a:t>pasivní rezistence či aktivnímu odporu vůči řešení</a:t>
            </a:r>
            <a:endParaRPr/>
          </a:p>
          <a:p>
            <a:pPr indent="-1206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b="1" lang="cs-CZ" sz="1900"/>
              <a:t> </a:t>
            </a:r>
            <a:r>
              <a:rPr lang="cs-CZ" sz="1900"/>
              <a:t>je vhodné </a:t>
            </a:r>
            <a:r>
              <a:rPr b="1" lang="cs-CZ" sz="1900"/>
              <a:t>výsledek autoritativního rozhodnutí oznámit </a:t>
            </a:r>
            <a:r>
              <a:rPr lang="cs-CZ" sz="1900"/>
              <a:t>a vysvětlit či případně obhájit před skupinou</a:t>
            </a:r>
            <a:endParaRPr/>
          </a:p>
          <a:p>
            <a:pPr indent="-1206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b="1" lang="cs-CZ" sz="1900"/>
              <a:t> „konzultativní“ rozhodování </a:t>
            </a:r>
            <a:r>
              <a:rPr lang="cs-CZ" sz="1900"/>
              <a:t>– jsou vyslechnuty názory členů, názory mohou rozhodnutí ovlivnit, ale učiní jej sám vedoucí, pokud probíhají konzultace jen s konkrétními členy skupiny (odbornost, informovanost), může vést ke konfliktu X ale často efektivnější než konzultace s celou skupinou</a:t>
            </a:r>
            <a:endParaRPr/>
          </a:p>
          <a:p>
            <a:pPr indent="-120650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00"/>
              <a:buFont typeface="Courier New"/>
              <a:buChar char="o"/>
            </a:pPr>
            <a:r>
              <a:rPr lang="cs-CZ" sz="1900"/>
              <a:t> </a:t>
            </a:r>
            <a:r>
              <a:rPr b="1" lang="cs-CZ" sz="1900"/>
              <a:t>„externí konzultace“</a:t>
            </a:r>
            <a:r>
              <a:rPr lang="cs-CZ" sz="1900"/>
              <a:t> – odborník mimo skupinu, konzultant, poradenství</a:t>
            </a:r>
            <a:endParaRPr sz="1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just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300"/>
              <a:buFont typeface="Calibri"/>
              <a:buNone/>
            </a:pPr>
            <a:r>
              <a:rPr lang="cs-CZ" sz="4300">
                <a:solidFill>
                  <a:srgbClr val="00B0F0"/>
                </a:solidFill>
              </a:rPr>
              <a:t>2. PARTICIPATIVNÍ ROZHODOVÁNÍ</a:t>
            </a:r>
            <a:endParaRPr/>
          </a:p>
        </p:txBody>
      </p:sp>
      <p:sp>
        <p:nvSpPr>
          <p:cNvPr id="134" name="Google Shape;134;p6"/>
          <p:cNvSpPr txBox="1"/>
          <p:nvPr>
            <p:ph idx="1" type="body"/>
          </p:nvPr>
        </p:nvSpPr>
        <p:spPr>
          <a:xfrm>
            <a:off x="1097280" y="1845733"/>
            <a:ext cx="10058400" cy="44262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3317" lvl="0" marL="9144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42"/>
              <a:buFont typeface="Courier New"/>
              <a:buChar char="o"/>
            </a:pPr>
            <a:r>
              <a:rPr lang="cs-CZ" sz="1942"/>
              <a:t> rozhoduje skupina</a:t>
            </a:r>
            <a:endParaRPr/>
          </a:p>
          <a:p>
            <a:pPr indent="-123317" lvl="0" marL="91440" rtl="0" algn="just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42"/>
              <a:buFont typeface="Courier New"/>
              <a:buChar char="o"/>
            </a:pPr>
            <a:r>
              <a:rPr lang="cs-CZ" sz="1942"/>
              <a:t> často časově náročný proces, výsledkem nemusí vždy být spokojenost účastníků rozhodování</a:t>
            </a:r>
            <a:endParaRPr/>
          </a:p>
          <a:p>
            <a:pPr indent="-123317" lvl="0" marL="91440" rtl="0" algn="just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42"/>
              <a:buFont typeface="Courier New"/>
              <a:buChar char="o"/>
            </a:pPr>
            <a:r>
              <a:rPr lang="cs-CZ" sz="1942"/>
              <a:t> záleží na tom, jak </a:t>
            </a:r>
            <a:r>
              <a:rPr b="1" lang="cs-CZ" sz="1942"/>
              <a:t>vypadá výsledné rozhodnutí</a:t>
            </a:r>
            <a:r>
              <a:rPr lang="cs-CZ" sz="1942"/>
              <a:t>, zda </a:t>
            </a:r>
            <a:r>
              <a:rPr b="1" lang="cs-CZ" sz="1942"/>
              <a:t>proces rozhodování považují členové skupiny za spravedlivý </a:t>
            </a:r>
            <a:r>
              <a:rPr lang="cs-CZ" sz="1942"/>
              <a:t>a případně svou </a:t>
            </a:r>
            <a:r>
              <a:rPr b="1" lang="cs-CZ" sz="1942"/>
              <a:t>roli </a:t>
            </a:r>
            <a:r>
              <a:rPr lang="cs-CZ" sz="1942"/>
              <a:t>v něm jako </a:t>
            </a:r>
            <a:r>
              <a:rPr b="1" lang="cs-CZ" sz="1942"/>
              <a:t>důstojnou</a:t>
            </a:r>
            <a:endParaRPr/>
          </a:p>
          <a:p>
            <a:pPr indent="-123317" lvl="0" marL="91440" rtl="0" algn="just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42"/>
              <a:buFont typeface="Courier New"/>
              <a:buChar char="o"/>
            </a:pPr>
            <a:r>
              <a:rPr b="1" lang="cs-CZ" sz="1942"/>
              <a:t> může být regulováno – </a:t>
            </a:r>
            <a:r>
              <a:rPr lang="cs-CZ" sz="1942"/>
              <a:t>nejčastěji zavedením limitů, pravidel</a:t>
            </a:r>
            <a:endParaRPr/>
          </a:p>
          <a:p>
            <a:pPr indent="-123317" lvl="0" marL="91440" rtl="0" algn="just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42"/>
              <a:buFont typeface="Courier New"/>
              <a:buChar char="o"/>
            </a:pPr>
            <a:r>
              <a:rPr b="1" lang="cs-CZ" sz="1942"/>
              <a:t> odpovědný manažer určí podmínky</a:t>
            </a:r>
            <a:r>
              <a:rPr lang="cs-CZ" sz="1942"/>
              <a:t>, které musí být splněny, aby s výsledkem particip.rozhodování mohl souhlasit</a:t>
            </a:r>
            <a:endParaRPr/>
          </a:p>
          <a:p>
            <a:pPr indent="-123317" lvl="0" marL="91440" rtl="0" algn="just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42"/>
              <a:buFont typeface="Courier New"/>
              <a:buChar char="o"/>
            </a:pPr>
            <a:r>
              <a:rPr b="1" lang="cs-CZ" sz="1942"/>
              <a:t> </a:t>
            </a:r>
            <a:r>
              <a:rPr lang="cs-CZ" sz="1942"/>
              <a:t>pokud tento typ rozhodování nefunguje – příliš přísné/mírné limity nebo vliv členů skupiny na výsledek není stejný</a:t>
            </a:r>
            <a:endParaRPr/>
          </a:p>
          <a:p>
            <a:pPr indent="-123317" lvl="0" marL="91440" rtl="0" algn="just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42"/>
              <a:buFont typeface="Courier New"/>
              <a:buChar char="o"/>
            </a:pPr>
            <a:r>
              <a:rPr lang="cs-CZ" sz="1942"/>
              <a:t> může probíhat různými způsoby – rychlosti, komplexnost, složitost</a:t>
            </a:r>
            <a:endParaRPr/>
          </a:p>
          <a:p>
            <a:pPr indent="-123317" lvl="0" marL="91440" rtl="0" algn="just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942"/>
              <a:buFont typeface="Courier New"/>
              <a:buChar char="o"/>
            </a:pPr>
            <a:r>
              <a:rPr lang="cs-CZ" sz="1942"/>
              <a:t> dle přístupů vznikají techniky participativního rozhodování – </a:t>
            </a:r>
            <a:r>
              <a:rPr b="1" lang="cs-CZ" sz="1942"/>
              <a:t>hlasování* </a:t>
            </a:r>
            <a:r>
              <a:rPr lang="cs-CZ" sz="1942"/>
              <a:t>(jednoduché) – </a:t>
            </a:r>
            <a:r>
              <a:rPr b="1" lang="cs-CZ" sz="1942"/>
              <a:t>hodnocení** </a:t>
            </a:r>
            <a:r>
              <a:rPr lang="cs-CZ" sz="1942"/>
              <a:t>– </a:t>
            </a:r>
            <a:r>
              <a:rPr b="1" lang="cs-CZ" sz="1942"/>
              <a:t>konsensus*** </a:t>
            </a:r>
            <a:r>
              <a:rPr lang="cs-CZ" sz="1942"/>
              <a:t>(složité)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850"/>
              <a:buNone/>
            </a:pPr>
            <a:r>
              <a:t/>
            </a:r>
            <a:endParaRPr sz="185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PARTICIPATIVNÍ ROZHODOVÁNÍ</a:t>
            </a:r>
            <a:br>
              <a:rPr lang="cs-CZ"/>
            </a:br>
            <a:r>
              <a:rPr i="1" lang="cs-CZ">
                <a:solidFill>
                  <a:srgbClr val="7030A0"/>
                </a:solidFill>
              </a:rPr>
              <a:t>HLASOVÁNÍ*</a:t>
            </a:r>
            <a:endParaRPr i="1">
              <a:solidFill>
                <a:srgbClr val="7030A0"/>
              </a:solidFill>
            </a:endParaRPr>
          </a:p>
        </p:txBody>
      </p:sp>
      <p:sp>
        <p:nvSpPr>
          <p:cNvPr id="140" name="Google Shape;140;p7"/>
          <p:cNvSpPr txBox="1"/>
          <p:nvPr>
            <p:ph idx="1" type="body"/>
          </p:nvPr>
        </p:nvSpPr>
        <p:spPr>
          <a:xfrm>
            <a:off x="1097280" y="1879600"/>
            <a:ext cx="10058400" cy="45382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07950" lvl="0" marL="9144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</a:t>
            </a:r>
            <a:r>
              <a:rPr b="1" lang="cs-CZ" sz="1615"/>
              <a:t>účastníci se vyjadřují k pravdivosti určitého výroku tím, že mu dají nebo</a:t>
            </a:r>
            <a:br>
              <a:rPr b="1" lang="cs-CZ" sz="1615"/>
            </a:br>
            <a:r>
              <a:rPr b="1" lang="cs-CZ" sz="1615"/>
              <a:t>nedají svůj hlas předem dohodnutou formou </a:t>
            </a:r>
            <a:r>
              <a:rPr lang="cs-CZ" sz="1615"/>
              <a:t>(Plamínek, 2008),</a:t>
            </a:r>
            <a:br>
              <a:rPr lang="cs-CZ" sz="1615"/>
            </a:br>
            <a:r>
              <a:rPr lang="cs-CZ" sz="1615"/>
              <a:t>zvednutím ruky, vhozením lístku,atd.</a:t>
            </a:r>
            <a:endParaRPr/>
          </a:p>
          <a:p>
            <a:pPr indent="-102552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615"/>
              <a:buFont typeface="Courier New"/>
              <a:buChar char="o"/>
            </a:pPr>
            <a:r>
              <a:rPr lang="cs-CZ" sz="1615"/>
              <a:t> využívá se v případě, že je prioritou efektivita procesu a čas</a:t>
            </a:r>
            <a:endParaRPr/>
          </a:p>
          <a:p>
            <a:pPr indent="-102552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615"/>
              <a:buFont typeface="Courier New"/>
              <a:buChar char="o"/>
            </a:pPr>
            <a:r>
              <a:rPr lang="cs-CZ" sz="1615"/>
              <a:t> o přijetí výroku rozhoduje </a:t>
            </a:r>
            <a:r>
              <a:rPr b="1" lang="cs-CZ" sz="1615"/>
              <a:t>definovaná většina skupiny </a:t>
            </a:r>
            <a:r>
              <a:rPr lang="cs-CZ" sz="1615"/>
              <a:t>(obvykle nadpoloviční)</a:t>
            </a:r>
            <a:endParaRPr/>
          </a:p>
          <a:p>
            <a:pPr indent="-102552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615"/>
              <a:buFont typeface="Courier New"/>
              <a:buChar char="o"/>
            </a:pPr>
            <a:r>
              <a:rPr lang="cs-CZ" sz="1615"/>
              <a:t> může být </a:t>
            </a:r>
            <a:r>
              <a:rPr b="1" lang="cs-CZ" sz="1615"/>
              <a:t>tajné</a:t>
            </a:r>
            <a:r>
              <a:rPr lang="cs-CZ" sz="1615"/>
              <a:t> (napomáhá svobodnému vyjádření názorů) X </a:t>
            </a:r>
            <a:r>
              <a:rPr b="1" lang="cs-CZ" sz="1615"/>
              <a:t>viditelné či veřejné </a:t>
            </a:r>
            <a:r>
              <a:rPr lang="cs-CZ" sz="1615"/>
              <a:t>(dává představu o rozložení názorů ve skupině, ale ve firemní praxi obvykle znamená posun ve prospěch názorové většiny)</a:t>
            </a:r>
            <a:endParaRPr/>
          </a:p>
          <a:p>
            <a:pPr indent="-102552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615"/>
              <a:buFont typeface="Courier New"/>
              <a:buChar char="o"/>
            </a:pPr>
            <a:r>
              <a:rPr lang="cs-CZ" sz="1615"/>
              <a:t> </a:t>
            </a:r>
            <a:r>
              <a:rPr b="1" lang="cs-CZ" sz="1615"/>
              <a:t>diferenciativní </a:t>
            </a:r>
            <a:r>
              <a:rPr lang="cs-CZ" sz="1615"/>
              <a:t>rozhodování – hlasy členů mají různou váhu (členové týmu, podílníci firmy, atd.), váha je dána velikostí podílu ve firmě atd.</a:t>
            </a:r>
            <a:endParaRPr/>
          </a:p>
          <a:p>
            <a:pPr indent="-102552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615"/>
              <a:buFont typeface="Courier New"/>
              <a:buChar char="o"/>
            </a:pPr>
            <a:r>
              <a:rPr lang="cs-CZ" sz="1615"/>
              <a:t> </a:t>
            </a:r>
            <a:r>
              <a:rPr b="1" lang="cs-CZ" sz="1615"/>
              <a:t>právo veta </a:t>
            </a:r>
            <a:r>
              <a:rPr lang="cs-CZ" sz="1615"/>
              <a:t>– bez souhlasu toho, kdo má právo veta, nemůže být finální rozhodnutí přijato  (X při konsensu mají právo veta všichni členové)</a:t>
            </a:r>
            <a:endParaRPr/>
          </a:p>
          <a:p>
            <a:pPr indent="-102552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615"/>
              <a:buFont typeface="Courier New"/>
              <a:buChar char="o"/>
            </a:pPr>
            <a:r>
              <a:rPr lang="cs-CZ" sz="1615"/>
              <a:t> častým problémem – </a:t>
            </a:r>
            <a:r>
              <a:rPr b="1" lang="cs-CZ" sz="1615"/>
              <a:t>konflikt mezi většinou a menšinou </a:t>
            </a:r>
            <a:r>
              <a:rPr lang="cs-CZ" sz="1615"/>
              <a:t>(obzvlášť v případech kdy hlasování nepředcházela kvalitní diskuze, ideálně facilitovaná), v takovém případě je hlasování „projevem násilí páchaného většinou na menšině“, protože ji smete ne kvalitou argumentů, ale početní převahou</a:t>
            </a:r>
            <a:endParaRPr/>
          </a:p>
          <a:p>
            <a:pPr indent="-102552" lvl="0" marL="91440" rtl="0" algn="l">
              <a:lnSpc>
                <a:spcPct val="80000"/>
              </a:lnSpc>
              <a:spcBef>
                <a:spcPts val="1400"/>
              </a:spcBef>
              <a:spcAft>
                <a:spcPts val="0"/>
              </a:spcAft>
              <a:buSzPts val="1615"/>
              <a:buFont typeface="Courier New"/>
              <a:buChar char="o"/>
            </a:pPr>
            <a:r>
              <a:rPr lang="cs-CZ" sz="1615"/>
              <a:t> </a:t>
            </a:r>
            <a:r>
              <a:rPr b="1" lang="cs-CZ" sz="1615"/>
              <a:t>facilitovaná diskuze  - </a:t>
            </a:r>
            <a:r>
              <a:rPr lang="cs-CZ" sz="1615"/>
              <a:t>zvyšuje šanci, že se hlasování nestane bojem názorových podskupin, ale výměnou věcných argumentů, které povedou k nejlepší volbě; zvyšuje akceptaci výsledku hlasování, snižuje nebezpečí bojkotu menšiny</a:t>
            </a:r>
            <a:endParaRPr/>
          </a:p>
        </p:txBody>
      </p:sp>
      <p:pic>
        <p:nvPicPr>
          <p:cNvPr descr="http://www.svet-bydleni.cz/Files/FckGallery/SVJ%20hlasovani%20pressmaster.JPG" id="141" name="Google Shape;141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25500" y="753749"/>
            <a:ext cx="3198225" cy="25228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PARTICIPATIVNÍ ROZHODOVÁNÍ</a:t>
            </a:r>
            <a:br>
              <a:rPr lang="cs-CZ"/>
            </a:br>
            <a:r>
              <a:rPr i="1" lang="cs-CZ">
                <a:solidFill>
                  <a:srgbClr val="7030A0"/>
                </a:solidFill>
              </a:rPr>
              <a:t>HODNOCENÍ**</a:t>
            </a:r>
            <a:endParaRPr>
              <a:solidFill>
                <a:srgbClr val="7030A0"/>
              </a:solidFill>
            </a:endParaRPr>
          </a:p>
        </p:txBody>
      </p:sp>
      <p:sp>
        <p:nvSpPr>
          <p:cNvPr id="147" name="Google Shape;147;p8"/>
          <p:cNvSpPr txBox="1"/>
          <p:nvPr>
            <p:ph idx="1" type="body"/>
          </p:nvPr>
        </p:nvSpPr>
        <p:spPr>
          <a:xfrm>
            <a:off x="1097280" y="2834640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270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obvykle bodování (různé způsoby)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výhodou je velká rozlišovací schopnost – ne soud ano/ne, ale respektování různých „odstínů“ postojů a názorů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důležitá je jednoduchost systému bodování, nutná orientace všech členů, jinak kontraproduktivní</a:t>
            </a:r>
            <a:endParaRPr/>
          </a:p>
          <a:p>
            <a:pPr indent="-1270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000"/>
              <a:buFont typeface="Courier New"/>
              <a:buChar char="o"/>
            </a:pPr>
            <a:r>
              <a:rPr lang="cs-CZ"/>
              <a:t> ideálně rozdělování určitého počtu bodů mezi možnosti, které postoupily do rozhodovací fáze</a:t>
            </a:r>
            <a:endParaRPr/>
          </a:p>
        </p:txBody>
      </p:sp>
      <p:pic>
        <p:nvPicPr>
          <p:cNvPr descr="Image result for bodové hodnocení" id="148" name="Google Shape;148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601075" y="1140884"/>
            <a:ext cx="3238500" cy="1409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rPr lang="cs-CZ"/>
              <a:t>PARTICIPATIVNÍ ROZHODOVÁNÍ</a:t>
            </a:r>
            <a:br>
              <a:rPr lang="cs-CZ"/>
            </a:br>
            <a:r>
              <a:rPr i="1" lang="cs-CZ">
                <a:solidFill>
                  <a:srgbClr val="7030A0"/>
                </a:solidFill>
              </a:rPr>
              <a:t>KONSENSUS***</a:t>
            </a:r>
            <a:endParaRPr>
              <a:solidFill>
                <a:srgbClr val="7030A0"/>
              </a:solidFill>
            </a:endParaRPr>
          </a:p>
        </p:txBody>
      </p:sp>
      <p:sp>
        <p:nvSpPr>
          <p:cNvPr id="154" name="Google Shape;154;p9"/>
          <p:cNvSpPr txBox="1"/>
          <p:nvPr>
            <p:ph idx="1" type="body"/>
          </p:nvPr>
        </p:nvSpPr>
        <p:spPr>
          <a:xfrm>
            <a:off x="1097280" y="1845734"/>
            <a:ext cx="10058400" cy="42756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-107950" lvl="0" marL="9144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</a:t>
            </a:r>
            <a:r>
              <a:rPr b="1" lang="cs-CZ" sz="1700"/>
              <a:t>výsledek rozhodování dohodou ve skupině, kterému všichni členové dobře rozumějí, souhlasí s ním a jsou připraveni jej prosazovat </a:t>
            </a:r>
            <a:r>
              <a:rPr lang="cs-CZ" sz="1700"/>
              <a:t>(Plamínek, 2008)</a:t>
            </a:r>
            <a:endParaRPr b="1" sz="1700"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prioritou je omezit na minimum nespokojenost rozhodovatelů s výsledkem, procesem a vlastní rolí a vyloučit bojkot rozhodnutí, </a:t>
            </a:r>
            <a:r>
              <a:rPr b="1" lang="cs-CZ" sz="1700"/>
              <a:t>rozhodnutí musí být shodné a dobrovolné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vnějším znakem je </a:t>
            </a:r>
            <a:r>
              <a:rPr b="1" lang="cs-CZ" sz="1700"/>
              <a:t>jednomyslný souhlas členů skupiny s rozhodnutím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vnitřním znakem je </a:t>
            </a:r>
            <a:r>
              <a:rPr b="1" lang="cs-CZ" sz="1700"/>
              <a:t>ochota všech výsledek rozhodování obhajovat a realizovat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ideální stav – všichni členové po diskuzi mají na rozhodnutí o řešení problému naprosto shodný názor X nereálné v praxi! 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spíše je cílem, aby </a:t>
            </a:r>
            <a:r>
              <a:rPr b="1" lang="cs-CZ" sz="1700"/>
              <a:t>všichni členové v předchozí diskuzi mohli promluvit, byli slyšeni a byli vzati vážně</a:t>
            </a:r>
            <a:r>
              <a:rPr lang="cs-CZ" sz="1700"/>
              <a:t> → tento výklad konsenzu umožňuje různé názory ve skupině, při čemž předpokládáme, že členové, kteří po diskuzi stále zastávají menšinový názor, zváží fakt, že jejich názor nebude skupinou přijat a </a:t>
            </a:r>
            <a:r>
              <a:rPr b="1" lang="cs-CZ" sz="1700"/>
              <a:t>svobodně se rozhodnou pro názorovou shodu ve skupině </a:t>
            </a:r>
            <a:r>
              <a:rPr lang="cs-CZ" sz="1700"/>
              <a:t>(ne pro trvání na svém odlišném stanovisku)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někdy se využívá </a:t>
            </a:r>
            <a:r>
              <a:rPr b="1" lang="cs-CZ" sz="1700"/>
              <a:t>časového limitu</a:t>
            </a:r>
            <a:r>
              <a:rPr lang="cs-CZ" sz="1700"/>
              <a:t> – pokud nebude do určité doby konsensu v diskuzi dosaženo, dojde k hlasování, jehož výsledek bude skupina považovat za konsensus</a:t>
            </a:r>
            <a:endParaRPr/>
          </a:p>
          <a:p>
            <a:pPr indent="-107950" lvl="0" marL="91440" rtl="0" algn="l">
              <a:lnSpc>
                <a:spcPct val="70000"/>
              </a:lnSpc>
              <a:spcBef>
                <a:spcPts val="1400"/>
              </a:spcBef>
              <a:spcAft>
                <a:spcPts val="0"/>
              </a:spcAft>
              <a:buSzPts val="1700"/>
              <a:buFont typeface="Courier New"/>
              <a:buChar char="o"/>
            </a:pPr>
            <a:r>
              <a:rPr lang="cs-CZ" sz="1700"/>
              <a:t> nevýhodou – </a:t>
            </a:r>
            <a:r>
              <a:rPr b="1" lang="cs-CZ" sz="1700"/>
              <a:t>zvýšené nároky na čas, trpělivost a ochotu účastníků si navzájem naslouchat a respektovat </a:t>
            </a:r>
            <a:r>
              <a:rPr lang="cs-CZ" sz="1700"/>
              <a:t>se a zejména na práci facilitátora rozhodovacího procesu</a:t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ktiva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2015-02-20T12:00:50Z</dcterms:created>
  <dc:creator>Dagmar Trávníková</dc:creator>
</cp:coreProperties>
</file>